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70" r:id="rId5"/>
    <p:sldId id="271" r:id="rId6"/>
    <p:sldId id="262" r:id="rId7"/>
    <p:sldId id="273" r:id="rId8"/>
    <p:sldId id="274" r:id="rId9"/>
    <p:sldId id="275" r:id="rId10"/>
    <p:sldId id="276" r:id="rId11"/>
    <p:sldId id="277" r:id="rId12"/>
    <p:sldId id="278" r:id="rId13"/>
    <p:sldId id="279" r:id="rId14"/>
    <p:sldId id="281" r:id="rId1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A9E"/>
    <a:srgbClr val="00487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C89EF96-8CEA-46FF-86C4-4CE0E7609802}" styleName="밝은 스타일 3 - 강조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1FECB4D8-DB02-4DC6-A0A2-4F2EBAE1DC90}" styleName="보통 스타일 1 - 강조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69012ECD-51FC-41F1-AA8D-1B2483CD663E}" styleName="밝은 스타일 2 - 강조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C2FFA5D-87B4-456A-9821-1D502468CF0F}" styleName="테마 스타일 1 - 강조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밝은 스타일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E3FDE45-AF77-4B5C-9715-49D594BDF05E}" styleName="밝은 스타일 1 - 강조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C083E6E3-FA7D-4D7B-A595-EF9225AFEA82}" styleName="밝은 스타일 1 - 강조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8799B23B-EC83-4686-B30A-512413B5E67A}" styleName="밝은 스타일 3 - 강조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558" autoAdjust="0"/>
    <p:restoredTop sz="94660"/>
  </p:normalViewPr>
  <p:slideViewPr>
    <p:cSldViewPr>
      <p:cViewPr varScale="1">
        <p:scale>
          <a:sx n="78" d="100"/>
          <a:sy n="78" d="100"/>
        </p:scale>
        <p:origin x="-118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4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4" Type="http://schemas.openxmlformats.org/officeDocument/2006/relationships/image" Target="../media/image1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8.wmf"/><Relationship Id="rId1" Type="http://schemas.openxmlformats.org/officeDocument/2006/relationships/image" Target="../media/image27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그림 6" descr="시원한 바다 돌고래 마스터.jpg"/>
          <p:cNvPicPr>
            <a:picLocks noChangeAspect="1"/>
          </p:cNvPicPr>
          <p:nvPr/>
        </p:nvPicPr>
        <p:blipFill>
          <a:blip r:embed="rId4" cstate="print">
            <a:lum contrast="1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2.png"/><Relationship Id="rId5" Type="http://schemas.openxmlformats.org/officeDocument/2006/relationships/image" Target="../media/image20.wmf"/><Relationship Id="rId4" Type="http://schemas.openxmlformats.org/officeDocument/2006/relationships/oleObject" Target="../embeddings/oleObject12.bin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3" Type="http://schemas.openxmlformats.org/officeDocument/2006/relationships/image" Target="../media/image26.png"/><Relationship Id="rId7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7.png"/><Relationship Id="rId5" Type="http://schemas.openxmlformats.org/officeDocument/2006/relationships/image" Target="../media/image24.wmf"/><Relationship Id="rId4" Type="http://schemas.openxmlformats.org/officeDocument/2006/relationships/oleObject" Target="../embeddings/oleObject13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8.wmf"/><Relationship Id="rId5" Type="http://schemas.openxmlformats.org/officeDocument/2006/relationships/oleObject" Target="../embeddings/oleObject16.bin"/><Relationship Id="rId4" Type="http://schemas.openxmlformats.org/officeDocument/2006/relationships/image" Target="../media/image27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4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5.bin"/><Relationship Id="rId10" Type="http://schemas.openxmlformats.org/officeDocument/2006/relationships/image" Target="../media/image10.wmf"/><Relationship Id="rId4" Type="http://schemas.openxmlformats.org/officeDocument/2006/relationships/image" Target="../media/image7.wmf"/><Relationship Id="rId9" Type="http://schemas.openxmlformats.org/officeDocument/2006/relationships/oleObject" Target="../embeddings/oleObject7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9.bin"/><Relationship Id="rId10" Type="http://schemas.openxmlformats.org/officeDocument/2006/relationships/image" Target="../media/image14.wmf"/><Relationship Id="rId4" Type="http://schemas.openxmlformats.org/officeDocument/2006/relationships/image" Target="../media/image11.wmf"/><Relationship Id="rId9" Type="http://schemas.openxmlformats.org/officeDocument/2006/relationships/oleObject" Target="../embeddings/oleObject11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 descr="시원한 바다 돌고래 표지.jpg"/>
          <p:cNvPicPr>
            <a:picLocks noChangeAspect="1"/>
          </p:cNvPicPr>
          <p:nvPr/>
        </p:nvPicPr>
        <p:blipFill>
          <a:blip r:embed="rId2" cstate="print">
            <a:lum contrast="1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665872" y="1700808"/>
            <a:ext cx="3812262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HW#9</a:t>
            </a:r>
          </a:p>
          <a:p>
            <a:pPr algn="ctr"/>
            <a:r>
              <a:rPr lang="en-US" altLang="ko-KR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1-D Diffusion</a:t>
            </a:r>
            <a:endParaRPr lang="ko-KR" alt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766028" y="4708301"/>
            <a:ext cx="437797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ko-KR" alt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신소재공학과</a:t>
            </a:r>
            <a:endParaRPr lang="en-US" altLang="ko-KR" sz="28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/>
            <a:r>
              <a:rPr lang="en-US" altLang="ko-KR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20100105</a:t>
            </a:r>
          </a:p>
          <a:p>
            <a:pPr algn="r"/>
            <a:r>
              <a:rPr lang="ko-KR" alt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김 경민</a:t>
            </a:r>
            <a:endParaRPr lang="ko-KR" altLang="en-US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5996" y="2046586"/>
            <a:ext cx="6660000" cy="396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932040" y="2229248"/>
            <a:ext cx="30122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1473K, </a:t>
            </a:r>
            <a:r>
              <a:rPr lang="en-US" altLang="ko-KR" dirty="0" err="1" smtClean="0"/>
              <a:t>dt</a:t>
            </a:r>
            <a:r>
              <a:rPr lang="en-US" altLang="ko-KR" dirty="0" smtClean="0"/>
              <a:t>=0.01s, dx=8E-08</a:t>
            </a:r>
            <a:endParaRPr lang="ko-KR" alt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39552" y="548680"/>
            <a:ext cx="6480720" cy="83099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1-D diffusion scheme</a:t>
            </a:r>
          </a:p>
        </p:txBody>
      </p:sp>
    </p:spTree>
    <p:extLst>
      <p:ext uri="{BB962C8B-B14F-4D97-AF65-F5344CB8AC3E}">
        <p14:creationId xmlns:p14="http://schemas.microsoft.com/office/powerpoint/2010/main" val="3752862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91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3560" y="1529236"/>
            <a:ext cx="6076881" cy="36279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44016" y="548680"/>
            <a:ext cx="8820472" cy="83099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(a) Injection distance V</a:t>
            </a:r>
            <a:r>
              <a:rPr lang="en-US" altLang="ko-KR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r>
              <a:rPr lang="en-US" altLang="ko-KR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ko-KR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time</a:t>
            </a:r>
          </a:p>
        </p:txBody>
      </p:sp>
      <p:graphicFrame>
        <p:nvGraphicFramePr>
          <p:cNvPr id="6" name="개체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91311769"/>
              </p:ext>
            </p:extLst>
          </p:nvPr>
        </p:nvGraphicFramePr>
        <p:xfrm>
          <a:off x="4149833" y="2013342"/>
          <a:ext cx="980049" cy="490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5" name="수식" r:id="rId4" imgW="457200" imgH="228600" progId="Equation.3">
                  <p:embed/>
                </p:oleObj>
              </mc:Choice>
              <mc:Fallback>
                <p:oleObj name="수식" r:id="rId4" imgW="45720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149833" y="2013342"/>
                        <a:ext cx="980049" cy="4900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9" name="표 8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927513490"/>
                  </p:ext>
                </p:extLst>
              </p:nvPr>
            </p:nvGraphicFramePr>
            <p:xfrm>
              <a:off x="1536537" y="5411744"/>
              <a:ext cx="6096000" cy="11136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524000"/>
                    <a:gridCol w="1524000"/>
                    <a:gridCol w="1524000"/>
                    <a:gridCol w="1524000"/>
                  </a:tblGrid>
                  <a:tr h="370840"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 smtClean="0"/>
                            <a:t>T(K)</a:t>
                          </a:r>
                          <a:endParaRPr lang="ko-KR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 smtClean="0"/>
                            <a:t>D</a:t>
                          </a:r>
                          <a:endParaRPr lang="ko-KR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ko-KR" b="1" i="1" smtClean="0">
                                    <a:latin typeface="Cambria Math"/>
                                  </a:rPr>
                                  <m:t>𝒔𝒍𝒐𝒑</m:t>
                                </m:r>
                                <m:sSup>
                                  <m:sSupPr>
                                    <m:ctrlPr>
                                      <a:rPr lang="en-US" altLang="ko-KR" b="1" i="1" smtClean="0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altLang="ko-KR" b="1" i="1" smtClean="0">
                                        <a:latin typeface="Cambria Math"/>
                                      </a:rPr>
                                      <m:t>𝒆</m:t>
                                    </m:r>
                                  </m:e>
                                  <m:sup>
                                    <m:r>
                                      <a:rPr lang="en-US" altLang="ko-KR" b="1" i="1" smtClean="0">
                                        <a:latin typeface="Cambria Math"/>
                                      </a:rPr>
                                      <m:t>𝟐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ko-KR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 smtClean="0"/>
                            <a:t>Error(%)</a:t>
                          </a:r>
                          <a:endParaRPr lang="ko-KR" alt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 smtClean="0"/>
                            <a:t>1373</a:t>
                          </a:r>
                          <a:endParaRPr lang="ko-KR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 smtClean="0"/>
                            <a:t>1.086E-12</a:t>
                          </a:r>
                          <a:endParaRPr lang="ko-KR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 smtClean="0"/>
                            <a:t>9.88E-13</a:t>
                          </a:r>
                          <a:endParaRPr lang="ko-KR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 smtClean="0"/>
                            <a:t>9.76</a:t>
                          </a:r>
                          <a:endParaRPr lang="ko-KR" alt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 smtClean="0"/>
                            <a:t>1473</a:t>
                          </a:r>
                          <a:endParaRPr lang="ko-KR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 smtClean="0"/>
                            <a:t>2.614E-12</a:t>
                          </a:r>
                          <a:endParaRPr lang="ko-KR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 smtClean="0"/>
                            <a:t>2.455E-12</a:t>
                          </a:r>
                          <a:endParaRPr lang="ko-KR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 smtClean="0"/>
                            <a:t>6.08</a:t>
                          </a:r>
                          <a:endParaRPr lang="ko-KR" altLang="en-US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9" name="표 8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927513490"/>
                  </p:ext>
                </p:extLst>
              </p:nvPr>
            </p:nvGraphicFramePr>
            <p:xfrm>
              <a:off x="1536537" y="5411744"/>
              <a:ext cx="6096000" cy="11136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524000"/>
                    <a:gridCol w="1524000"/>
                    <a:gridCol w="1524000"/>
                    <a:gridCol w="1524000"/>
                  </a:tblGrid>
                  <a:tr h="371920"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 smtClean="0"/>
                            <a:t>T(K)</a:t>
                          </a:r>
                          <a:endParaRPr lang="ko-KR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 smtClean="0"/>
                            <a:t>D</a:t>
                          </a:r>
                          <a:endParaRPr lang="ko-KR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>
                        <a:blipFill rotWithShape="1">
                          <a:blip r:embed="rId6"/>
                          <a:stretch>
                            <a:fillRect l="-200000" t="-8197" r="-100400" b="-2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 smtClean="0"/>
                            <a:t>Error(%)</a:t>
                          </a:r>
                          <a:endParaRPr lang="ko-KR" alt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 smtClean="0"/>
                            <a:t>1373</a:t>
                          </a:r>
                          <a:endParaRPr lang="ko-KR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 smtClean="0"/>
                            <a:t>1.086E-12</a:t>
                          </a:r>
                          <a:endParaRPr lang="ko-KR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 smtClean="0"/>
                            <a:t>9.88E-13</a:t>
                          </a:r>
                          <a:endParaRPr lang="ko-KR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 smtClean="0"/>
                            <a:t>9.76</a:t>
                          </a:r>
                          <a:endParaRPr lang="ko-KR" alt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 smtClean="0"/>
                            <a:t>1473</a:t>
                          </a:r>
                          <a:endParaRPr lang="ko-KR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 smtClean="0"/>
                            <a:t>2.614E-12</a:t>
                          </a:r>
                          <a:endParaRPr lang="ko-KR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 smtClean="0"/>
                            <a:t>2.455E-12</a:t>
                          </a:r>
                          <a:endParaRPr lang="ko-KR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 smtClean="0"/>
                            <a:t>6.08</a:t>
                          </a:r>
                          <a:endParaRPr lang="ko-KR" altLang="en-US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195212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716" y="1757088"/>
            <a:ext cx="7342981" cy="43918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8768" y="548680"/>
            <a:ext cx="9036496" cy="83099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(b) Injection distance V</a:t>
            </a:r>
            <a:r>
              <a:rPr lang="en-US" altLang="ko-KR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r>
              <a:rPr lang="en-US" altLang="ko-KR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ko-KR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temp</a:t>
            </a:r>
          </a:p>
        </p:txBody>
      </p:sp>
    </p:spTree>
    <p:extLst>
      <p:ext uri="{BB962C8B-B14F-4D97-AF65-F5344CB8AC3E}">
        <p14:creationId xmlns:p14="http://schemas.microsoft.com/office/powerpoint/2010/main" val="291935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44016" y="548680"/>
            <a:ext cx="6300192" cy="83099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(c) Activation energy</a:t>
            </a:r>
            <a:endParaRPr lang="en-US" altLang="ko-KR" sz="48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8439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0882" y="1561097"/>
            <a:ext cx="6102236" cy="3668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7" name="개체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88721935"/>
              </p:ext>
            </p:extLst>
          </p:nvPr>
        </p:nvGraphicFramePr>
        <p:xfrm>
          <a:off x="2146459" y="5289630"/>
          <a:ext cx="4851083" cy="13603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8" name="수식" r:id="rId4" imgW="2489040" imgH="698400" progId="Equation.3">
                  <p:embed/>
                </p:oleObj>
              </mc:Choice>
              <mc:Fallback>
                <p:oleObj name="수식" r:id="rId4" imgW="2489040" imgH="698400" progId="Equation.3">
                  <p:embed/>
                  <p:pic>
                    <p:nvPicPr>
                      <p:cNvPr id="0" name="개체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6459" y="5289630"/>
                        <a:ext cx="4851083" cy="136032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 rot="16200000">
                <a:off x="1333686" y="3026329"/>
                <a:ext cx="799129" cy="361894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altLang="ko-KR" sz="1600" b="1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a:rPr lang="en-US" altLang="ko-KR" sz="1600" b="1" i="0" smtClean="0">
                              <a:latin typeface="Cambria Math"/>
                            </a:rPr>
                            <m:t>𝐥𝐧</m:t>
                          </m:r>
                        </m:fName>
                        <m:e>
                          <m:sSub>
                            <m:sSubPr>
                              <m:ctrlPr>
                                <a:rPr lang="en-US" altLang="ko-KR" sz="1600" b="1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altLang="ko-KR" sz="1600" b="1" i="1" smtClean="0">
                                  <a:latin typeface="Cambria Math"/>
                                </a:rPr>
                                <m:t>(</m:t>
                              </m:r>
                              <m:r>
                                <a:rPr lang="en-US" altLang="ko-KR" sz="1600" b="1" i="1">
                                  <a:latin typeface="Cambria Math"/>
                                </a:rPr>
                                <m:t>𝒕</m:t>
                              </m:r>
                            </m:e>
                            <m:sub>
                              <m:r>
                                <a:rPr lang="en-US" altLang="ko-KR" sz="1600" b="1" i="1">
                                  <a:latin typeface="Cambria Math"/>
                                </a:rPr>
                                <m:t>𝒇</m:t>
                              </m:r>
                            </m:sub>
                          </m:sSub>
                          <m:r>
                            <a:rPr lang="en-US" altLang="ko-KR" sz="1600" b="1" i="1">
                              <a:latin typeface="Cambria Math"/>
                            </a:rPr>
                            <m:t>)</m:t>
                          </m:r>
                        </m:e>
                      </m:func>
                    </m:oMath>
                  </m:oMathPara>
                </a14:m>
                <a:endParaRPr lang="ko-KR" altLang="en-US" sz="1600" b="1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6200000">
                <a:off x="1333686" y="3026329"/>
                <a:ext cx="799129" cy="361894"/>
              </a:xfrm>
              <a:prstGeom prst="rect">
                <a:avLst/>
              </a:prstGeom>
              <a:blipFill rotWithShape="1">
                <a:blip r:embed="rId6"/>
                <a:stretch>
                  <a:fillRect r="-6780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직사각형 9"/>
          <p:cNvSpPr/>
          <p:nvPr/>
        </p:nvSpPr>
        <p:spPr>
          <a:xfrm>
            <a:off x="2339752" y="1628800"/>
            <a:ext cx="1037463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100" b="1" dirty="0" smtClean="0"/>
              <a:t>X=7.059E-06</a:t>
            </a:r>
            <a:endParaRPr lang="ko-KR" altLang="en-US" sz="1100" b="1" dirty="0"/>
          </a:p>
        </p:txBody>
      </p:sp>
      <p:graphicFrame>
        <p:nvGraphicFramePr>
          <p:cNvPr id="12" name="개체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62682112"/>
              </p:ext>
            </p:extLst>
          </p:nvPr>
        </p:nvGraphicFramePr>
        <p:xfrm>
          <a:off x="3426945" y="1615607"/>
          <a:ext cx="2259557" cy="5172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9" name="수식" r:id="rId7" imgW="1054080" imgH="241200" progId="Equation.3">
                  <p:embed/>
                </p:oleObj>
              </mc:Choice>
              <mc:Fallback>
                <p:oleObj name="수식" r:id="rId7" imgW="1054080" imgH="241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426945" y="1615607"/>
                        <a:ext cx="2259557" cy="517249"/>
                      </a:xfrm>
                      <a:prstGeom prst="rect">
                        <a:avLst/>
                      </a:prstGeom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59403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548680"/>
            <a:ext cx="3240360" cy="83099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Discussion</a:t>
            </a:r>
          </a:p>
        </p:txBody>
      </p:sp>
      <p:graphicFrame>
        <p:nvGraphicFramePr>
          <p:cNvPr id="3" name="개체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92855973"/>
              </p:ext>
            </p:extLst>
          </p:nvPr>
        </p:nvGraphicFramePr>
        <p:xfrm>
          <a:off x="1219200" y="1556792"/>
          <a:ext cx="6705600" cy="4430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7" name="수식" r:id="rId3" imgW="3784320" imgH="2501640" progId="Equation.3">
                  <p:embed/>
                </p:oleObj>
              </mc:Choice>
              <mc:Fallback>
                <p:oleObj name="수식" r:id="rId3" imgW="3784320" imgH="2501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219200" y="1556792"/>
                        <a:ext cx="6705600" cy="44307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개체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52074268"/>
              </p:ext>
            </p:extLst>
          </p:nvPr>
        </p:nvGraphicFramePr>
        <p:xfrm>
          <a:off x="1403648" y="6093296"/>
          <a:ext cx="4231147" cy="444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8" name="수식" r:id="rId5" imgW="2171520" imgH="228600" progId="Equation.3">
                  <p:embed/>
                </p:oleObj>
              </mc:Choice>
              <mc:Fallback>
                <p:oleObj name="수식" r:id="rId5" imgW="2171520" imgH="228600" progId="Equation.3">
                  <p:embed/>
                  <p:pic>
                    <p:nvPicPr>
                      <p:cNvPr id="0" name="개체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648" y="6093296"/>
                        <a:ext cx="4231147" cy="444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72220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539552" y="548680"/>
            <a:ext cx="27363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Problem</a:t>
            </a:r>
          </a:p>
        </p:txBody>
      </p:sp>
      <p:grpSp>
        <p:nvGrpSpPr>
          <p:cNvPr id="3" name="그룹 2"/>
          <p:cNvGrpSpPr/>
          <p:nvPr/>
        </p:nvGrpSpPr>
        <p:grpSpPr>
          <a:xfrm>
            <a:off x="671376" y="1725192"/>
            <a:ext cx="7848872" cy="4248472"/>
            <a:chOff x="671376" y="1725192"/>
            <a:chExt cx="7848872" cy="4248472"/>
          </a:xfrm>
        </p:grpSpPr>
        <p:sp>
          <p:nvSpPr>
            <p:cNvPr id="2" name="모서리가 둥근 직사각형 1"/>
            <p:cNvSpPr/>
            <p:nvPr/>
          </p:nvSpPr>
          <p:spPr>
            <a:xfrm>
              <a:off x="671376" y="1725192"/>
              <a:ext cx="7848872" cy="4248472"/>
            </a:xfrm>
            <a:prstGeom prst="roundRect">
              <a:avLst>
                <a:gd name="adj" fmla="val 8919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pic>
          <p:nvPicPr>
            <p:cNvPr id="1061" name="Picture 37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14053" y="1916832"/>
              <a:ext cx="7515894" cy="38884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548680"/>
            <a:ext cx="4104456" cy="83099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FDM for PDE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11560" y="1619508"/>
            <a:ext cx="35936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Explicit Forward method</a:t>
            </a:r>
            <a:endParaRPr lang="ko-KR" alt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6" name="개체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26435115"/>
              </p:ext>
            </p:extLst>
          </p:nvPr>
        </p:nvGraphicFramePr>
        <p:xfrm>
          <a:off x="785813" y="2377752"/>
          <a:ext cx="2925762" cy="1411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4" name="수식" r:id="rId3" imgW="1815840" imgH="876240" progId="Equation.3">
                  <p:embed/>
                </p:oleObj>
              </mc:Choice>
              <mc:Fallback>
                <p:oleObj name="수식" r:id="rId3" imgW="1815840" imgH="8762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85813" y="2377752"/>
                        <a:ext cx="2925762" cy="14112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개체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92454271"/>
              </p:ext>
            </p:extLst>
          </p:nvPr>
        </p:nvGraphicFramePr>
        <p:xfrm>
          <a:off x="4932040" y="2622275"/>
          <a:ext cx="2802127" cy="10840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5" name="수식" r:id="rId5" imgW="1739880" imgH="672840" progId="Equation.3">
                  <p:embed/>
                </p:oleObj>
              </mc:Choice>
              <mc:Fallback>
                <p:oleObj name="수식" r:id="rId5" imgW="1739880" imgH="6728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932040" y="2622275"/>
                        <a:ext cx="2802127" cy="108403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개체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58177866"/>
              </p:ext>
            </p:extLst>
          </p:nvPr>
        </p:nvGraphicFramePr>
        <p:xfrm>
          <a:off x="731838" y="3933056"/>
          <a:ext cx="6456362" cy="2268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6" name="수식" r:id="rId7" imgW="3644640" imgH="1282680" progId="Equation.3">
                  <p:embed/>
                </p:oleObj>
              </mc:Choice>
              <mc:Fallback>
                <p:oleObj name="수식" r:id="rId7" imgW="3644640" imgH="1282680" progId="Equation.3">
                  <p:embed/>
                  <p:pic>
                    <p:nvPicPr>
                      <p:cNvPr id="0" name="개체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1838" y="3933056"/>
                        <a:ext cx="6456362" cy="2268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64051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548680"/>
            <a:ext cx="4104456" cy="83099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FDM for PDE</a:t>
            </a:r>
          </a:p>
        </p:txBody>
      </p:sp>
      <p:graphicFrame>
        <p:nvGraphicFramePr>
          <p:cNvPr id="3" name="개체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13525925"/>
              </p:ext>
            </p:extLst>
          </p:nvPr>
        </p:nvGraphicFramePr>
        <p:xfrm>
          <a:off x="251520" y="2832100"/>
          <a:ext cx="4502150" cy="2027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09" name="수식" r:id="rId3" imgW="3073320" imgH="1384200" progId="Equation.3">
                  <p:embed/>
                </p:oleObj>
              </mc:Choice>
              <mc:Fallback>
                <p:oleObj name="수식" r:id="rId3" imgW="3073320" imgH="1384200" progId="Equation.3">
                  <p:embed/>
                  <p:pic>
                    <p:nvPicPr>
                      <p:cNvPr id="0" name="개체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520" y="2832100"/>
                        <a:ext cx="4502150" cy="2027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개체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80519048"/>
              </p:ext>
            </p:extLst>
          </p:nvPr>
        </p:nvGraphicFramePr>
        <p:xfrm>
          <a:off x="5253038" y="2797175"/>
          <a:ext cx="2903537" cy="2093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0" name="수식" r:id="rId5" imgW="1638000" imgH="1180800" progId="Equation.3">
                  <p:embed/>
                </p:oleObj>
              </mc:Choice>
              <mc:Fallback>
                <p:oleObj name="수식" r:id="rId5" imgW="1638000" imgH="1180800" progId="Equation.3">
                  <p:embed/>
                  <p:pic>
                    <p:nvPicPr>
                      <p:cNvPr id="0" name="개체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3038" y="2797175"/>
                        <a:ext cx="2903537" cy="2093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개체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11246994"/>
              </p:ext>
            </p:extLst>
          </p:nvPr>
        </p:nvGraphicFramePr>
        <p:xfrm>
          <a:off x="2700338" y="5321300"/>
          <a:ext cx="3348037" cy="700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1" name="수식" r:id="rId7" imgW="1892160" imgH="393480" progId="Equation.3">
                  <p:embed/>
                </p:oleObj>
              </mc:Choice>
              <mc:Fallback>
                <p:oleObj name="수식" r:id="rId7" imgW="1892160" imgH="393480" progId="Equation.3">
                  <p:embed/>
                  <p:pic>
                    <p:nvPicPr>
                      <p:cNvPr id="0" name="개체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00338" y="5321300"/>
                        <a:ext cx="3348037" cy="700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개체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42158536"/>
              </p:ext>
            </p:extLst>
          </p:nvPr>
        </p:nvGraphicFramePr>
        <p:xfrm>
          <a:off x="248781" y="1817932"/>
          <a:ext cx="8283659" cy="6749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2" name="수식" r:id="rId9" imgW="5143320" imgH="419040" progId="Equation.3">
                  <p:embed/>
                </p:oleObj>
              </mc:Choice>
              <mc:Fallback>
                <p:oleObj name="수식" r:id="rId9" imgW="5143320" imgH="419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248781" y="1817932"/>
                        <a:ext cx="8283659" cy="67496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07237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548680"/>
            <a:ext cx="4104456" cy="83099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FDM for PDE</a:t>
            </a:r>
          </a:p>
        </p:txBody>
      </p:sp>
      <p:graphicFrame>
        <p:nvGraphicFramePr>
          <p:cNvPr id="3" name="개체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03788300"/>
              </p:ext>
            </p:extLst>
          </p:nvPr>
        </p:nvGraphicFramePr>
        <p:xfrm>
          <a:off x="271167" y="2831890"/>
          <a:ext cx="4372841" cy="20270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01" name="수식" r:id="rId3" imgW="2984400" imgH="1384200" progId="Equation.3">
                  <p:embed/>
                </p:oleObj>
              </mc:Choice>
              <mc:Fallback>
                <p:oleObj name="수식" r:id="rId3" imgW="2984400" imgH="1384200" progId="Equation.3">
                  <p:embed/>
                  <p:pic>
                    <p:nvPicPr>
                      <p:cNvPr id="0" name="개체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1167" y="2831890"/>
                        <a:ext cx="4372841" cy="202701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개체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4019820"/>
              </p:ext>
            </p:extLst>
          </p:nvPr>
        </p:nvGraphicFramePr>
        <p:xfrm>
          <a:off x="263712" y="2060848"/>
          <a:ext cx="3108325" cy="388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02" name="수식" r:id="rId5" imgW="1930320" imgH="241200" progId="Equation.3">
                  <p:embed/>
                </p:oleObj>
              </mc:Choice>
              <mc:Fallback>
                <p:oleObj name="수식" r:id="rId5" imgW="1930320" imgH="241200" progId="Equation.3">
                  <p:embed/>
                  <p:pic>
                    <p:nvPicPr>
                      <p:cNvPr id="0" name="개체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3712" y="2060848"/>
                        <a:ext cx="3108325" cy="388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개체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34958332"/>
              </p:ext>
            </p:extLst>
          </p:nvPr>
        </p:nvGraphicFramePr>
        <p:xfrm>
          <a:off x="4878462" y="2819698"/>
          <a:ext cx="3509962" cy="2049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03" name="수식" r:id="rId7" imgW="1981080" imgH="1155600" progId="Equation.3">
                  <p:embed/>
                </p:oleObj>
              </mc:Choice>
              <mc:Fallback>
                <p:oleObj name="수식" r:id="rId7" imgW="1981080" imgH="1155600" progId="Equation.3">
                  <p:embed/>
                  <p:pic>
                    <p:nvPicPr>
                      <p:cNvPr id="0" name="개체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8462" y="2819698"/>
                        <a:ext cx="3509962" cy="2049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개체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11246994"/>
              </p:ext>
            </p:extLst>
          </p:nvPr>
        </p:nvGraphicFramePr>
        <p:xfrm>
          <a:off x="2699792" y="5322089"/>
          <a:ext cx="3348084" cy="6991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04" name="수식" r:id="rId9" imgW="1892160" imgH="393480" progId="Equation.3">
                  <p:embed/>
                </p:oleObj>
              </mc:Choice>
              <mc:Fallback>
                <p:oleObj name="수식" r:id="rId9" imgW="1892160" imgH="393480" progId="Equation.3">
                  <p:embed/>
                  <p:pic>
                    <p:nvPicPr>
                      <p:cNvPr id="0" name="개체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99792" y="5322089"/>
                        <a:ext cx="3348084" cy="69919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타원 6"/>
          <p:cNvSpPr/>
          <p:nvPr/>
        </p:nvSpPr>
        <p:spPr>
          <a:xfrm>
            <a:off x="7260680" y="2821575"/>
            <a:ext cx="784167" cy="421708"/>
          </a:xfrm>
          <a:prstGeom prst="ellipse">
            <a:avLst/>
          </a:prstGeom>
          <a:noFill/>
          <a:ln>
            <a:solidFill>
              <a:srgbClr val="005A9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타원 7"/>
          <p:cNvSpPr/>
          <p:nvPr/>
        </p:nvSpPr>
        <p:spPr>
          <a:xfrm>
            <a:off x="7484359" y="4428219"/>
            <a:ext cx="784167" cy="46387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10" name="직선 화살표 연결선 9"/>
          <p:cNvCxnSpPr>
            <a:stCxn id="7" idx="0"/>
          </p:cNvCxnSpPr>
          <p:nvPr/>
        </p:nvCxnSpPr>
        <p:spPr>
          <a:xfrm flipH="1" flipV="1">
            <a:off x="7652762" y="2480704"/>
            <a:ext cx="0" cy="324000"/>
          </a:xfrm>
          <a:prstGeom prst="straightConnector1">
            <a:avLst/>
          </a:prstGeom>
          <a:ln w="25400">
            <a:solidFill>
              <a:srgbClr val="005A9E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직선 화살표 연결선 10"/>
          <p:cNvCxnSpPr>
            <a:stCxn id="8" idx="4"/>
          </p:cNvCxnSpPr>
          <p:nvPr/>
        </p:nvCxnSpPr>
        <p:spPr>
          <a:xfrm flipH="1">
            <a:off x="7876442" y="4892098"/>
            <a:ext cx="1" cy="324000"/>
          </a:xfrm>
          <a:prstGeom prst="straightConnector1">
            <a:avLst/>
          </a:prstGeom>
          <a:ln w="25400">
            <a:solidFill>
              <a:srgbClr val="005A9E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타원 14"/>
          <p:cNvSpPr/>
          <p:nvPr/>
        </p:nvSpPr>
        <p:spPr>
          <a:xfrm>
            <a:off x="7221469" y="2058996"/>
            <a:ext cx="862584" cy="421708"/>
          </a:xfrm>
          <a:prstGeom prst="ellipse">
            <a:avLst/>
          </a:prstGeom>
          <a:noFill/>
          <a:ln>
            <a:solidFill>
              <a:srgbClr val="005A9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>0.05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6" name="타원 15"/>
          <p:cNvSpPr/>
          <p:nvPr/>
        </p:nvSpPr>
        <p:spPr>
          <a:xfrm>
            <a:off x="7484358" y="5216098"/>
            <a:ext cx="784167" cy="421708"/>
          </a:xfrm>
          <a:prstGeom prst="ellipse">
            <a:avLst/>
          </a:prstGeom>
          <a:noFill/>
          <a:ln>
            <a:solidFill>
              <a:srgbClr val="005A9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>0</a:t>
            </a:r>
            <a:endParaRPr lang="ko-KR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6409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8" name="Picture 10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1436" y="1624543"/>
            <a:ext cx="5395913" cy="47567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9" name="TextBox 28"/>
          <p:cNvSpPr txBox="1"/>
          <p:nvPr/>
        </p:nvSpPr>
        <p:spPr>
          <a:xfrm>
            <a:off x="539552" y="548680"/>
            <a:ext cx="4104456" cy="83099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FDM for PDE</a:t>
            </a:r>
          </a:p>
        </p:txBody>
      </p:sp>
    </p:spTree>
    <p:extLst>
      <p:ext uri="{BB962C8B-B14F-4D97-AF65-F5344CB8AC3E}">
        <p14:creationId xmlns:p14="http://schemas.microsoft.com/office/powerpoint/2010/main" val="3732280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548680"/>
            <a:ext cx="6480720" cy="83099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1-D diffusion scheme</a:t>
            </a:r>
          </a:p>
        </p:txBody>
      </p:sp>
      <p:grpSp>
        <p:nvGrpSpPr>
          <p:cNvPr id="6" name="그룹 5"/>
          <p:cNvGrpSpPr>
            <a:grpSpLocks noChangeAspect="1"/>
          </p:cNvGrpSpPr>
          <p:nvPr/>
        </p:nvGrpSpPr>
        <p:grpSpPr>
          <a:xfrm>
            <a:off x="1205996" y="2046586"/>
            <a:ext cx="6683714" cy="3960000"/>
            <a:chOff x="1205996" y="2046586"/>
            <a:chExt cx="6683714" cy="3960000"/>
          </a:xfrm>
        </p:grpSpPr>
        <p:pic>
          <p:nvPicPr>
            <p:cNvPr id="14" name="Picture 5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05996" y="2046586"/>
              <a:ext cx="6660000" cy="3960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5" name="TextBox 4"/>
            <p:cNvSpPr txBox="1"/>
            <p:nvPr/>
          </p:nvSpPr>
          <p:spPr>
            <a:xfrm>
              <a:off x="5004048" y="2229248"/>
              <a:ext cx="288566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dirty="0" smtClean="0"/>
                <a:t>1173K, </a:t>
              </a:r>
              <a:r>
                <a:rPr lang="en-US" altLang="ko-KR" dirty="0" err="1" smtClean="0"/>
                <a:t>dt</a:t>
              </a:r>
              <a:r>
                <a:rPr lang="en-US" altLang="ko-KR" dirty="0" smtClean="0"/>
                <a:t>=0.1s, dx=8E-08</a:t>
              </a:r>
              <a:endParaRPr lang="ko-KR" alt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768523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7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5996" y="2046586"/>
            <a:ext cx="6660000" cy="396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004048" y="2229248"/>
            <a:ext cx="28856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1273K, </a:t>
            </a:r>
            <a:r>
              <a:rPr lang="en-US" altLang="ko-KR" dirty="0" err="1" smtClean="0"/>
              <a:t>dt</a:t>
            </a:r>
            <a:r>
              <a:rPr lang="en-US" altLang="ko-KR" dirty="0" smtClean="0"/>
              <a:t>=0.1s, dx=8E-08</a:t>
            </a:r>
            <a:endParaRPr lang="ko-KR" alt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539552" y="548680"/>
            <a:ext cx="6480720" cy="83099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1-D diffusion scheme</a:t>
            </a:r>
          </a:p>
        </p:txBody>
      </p:sp>
    </p:spTree>
    <p:extLst>
      <p:ext uri="{BB962C8B-B14F-4D97-AF65-F5344CB8AC3E}">
        <p14:creationId xmlns:p14="http://schemas.microsoft.com/office/powerpoint/2010/main" val="2273542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5996" y="2046586"/>
            <a:ext cx="6660000" cy="396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932040" y="2229248"/>
            <a:ext cx="30122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1373K, </a:t>
            </a:r>
            <a:r>
              <a:rPr lang="en-US" altLang="ko-KR" dirty="0" err="1" smtClean="0"/>
              <a:t>dt</a:t>
            </a:r>
            <a:r>
              <a:rPr lang="en-US" altLang="ko-KR" dirty="0" smtClean="0"/>
              <a:t>=0.01s, dx=8E-08</a:t>
            </a:r>
            <a:endParaRPr lang="ko-KR" alt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9552" y="548680"/>
            <a:ext cx="6480720" cy="83099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1-D diffusion scheme</a:t>
            </a:r>
          </a:p>
        </p:txBody>
      </p:sp>
    </p:spTree>
    <p:extLst>
      <p:ext uri="{BB962C8B-B14F-4D97-AF65-F5344CB8AC3E}">
        <p14:creationId xmlns:p14="http://schemas.microsoft.com/office/powerpoint/2010/main" val="3752862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749</TotalTime>
  <Words>104</Words>
  <Application>Microsoft Office PowerPoint</Application>
  <PresentationFormat>화면 슬라이드 쇼(4:3)</PresentationFormat>
  <Paragraphs>39</Paragraphs>
  <Slides>14</Slides>
  <Notes>0</Notes>
  <HiddenSlides>0</HiddenSlides>
  <MMClips>0</MMClips>
  <ScaleCrop>false</ScaleCrop>
  <HeadingPairs>
    <vt:vector size="6" baseType="variant">
      <vt:variant>
        <vt:lpstr>테마</vt:lpstr>
      </vt:variant>
      <vt:variant>
        <vt:i4>1</vt:i4>
      </vt:variant>
      <vt:variant>
        <vt:lpstr>포함된 OLE 서버</vt:lpstr>
      </vt:variant>
      <vt:variant>
        <vt:i4>2</vt:i4>
      </vt:variant>
      <vt:variant>
        <vt:lpstr>슬라이드 제목</vt:lpstr>
      </vt:variant>
      <vt:variant>
        <vt:i4>14</vt:i4>
      </vt:variant>
    </vt:vector>
  </HeadingPairs>
  <TitlesOfParts>
    <vt:vector size="17" baseType="lpstr">
      <vt:lpstr>Office 테마</vt:lpstr>
      <vt:lpstr>수식</vt:lpstr>
      <vt:lpstr>Microsoft Equation 3.0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>Your OrganizatiOn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Your Name</dc:creator>
  <cp:lastModifiedBy>KimKM</cp:lastModifiedBy>
  <cp:revision>60</cp:revision>
  <dcterms:created xsi:type="dcterms:W3CDTF">2012-07-03T11:28:12Z</dcterms:created>
  <dcterms:modified xsi:type="dcterms:W3CDTF">2012-11-19T23:53:51Z</dcterms:modified>
</cp:coreProperties>
</file>