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D5"/>
    <a:srgbClr val="E59322"/>
    <a:srgbClr val="E9AF3C"/>
    <a:srgbClr val="3A6E9B"/>
    <a:srgbClr val="EFF1E1"/>
    <a:srgbClr val="E1B934"/>
    <a:srgbClr val="0E2844"/>
    <a:srgbClr val="EBEAB4"/>
    <a:srgbClr val="264B6C"/>
    <a:srgbClr val="386E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24" autoAdjust="0"/>
    <p:restoredTop sz="94718" autoAdjust="0"/>
  </p:normalViewPr>
  <p:slideViewPr>
    <p:cSldViewPr snapToGrid="0">
      <p:cViewPr varScale="1">
        <p:scale>
          <a:sx n="78" d="100"/>
          <a:sy n="78" d="100"/>
        </p:scale>
        <p:origin x="504" y="96"/>
      </p:cViewPr>
      <p:guideLst>
        <p:guide orient="horz" pos="218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43EDC-9B6B-4359-833B-9CBC9AA5A5F3}" type="datetimeFigureOut">
              <a:rPr lang="ko-KR" altLang="en-US" smtClean="0"/>
              <a:t>2017-02-24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5D0E8-1B6F-4939-9C4F-EAD078B784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080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5D0E8-1B6F-4939-9C4F-EAD078B7846C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7042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5D0E8-1B6F-4939-9C4F-EAD078B7846C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4232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5D0E8-1B6F-4939-9C4F-EAD078B7846C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2235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5D0E8-1B6F-4939-9C4F-EAD078B7846C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8645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981A-128B-499D-A1BD-52947A59EC4D}" type="datetimeFigureOut">
              <a:rPr lang="ko-KR" altLang="en-US" smtClean="0"/>
              <a:t>2017-02-24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7A30-1FC8-4D84-BE84-9964863F1D7D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9" name="그룹 8"/>
          <p:cNvGrpSpPr/>
          <p:nvPr userDrawn="1"/>
        </p:nvGrpSpPr>
        <p:grpSpPr>
          <a:xfrm>
            <a:off x="137799" y="-1090650"/>
            <a:ext cx="10167857" cy="6050038"/>
            <a:chOff x="1170061" y="758914"/>
            <a:chExt cx="9581837" cy="5701342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  <a:scene3d>
            <a:camera prst="perspectiveRelaxedModerately" fov="5400000">
              <a:rot lat="19129577" lon="19831912" rev="1060884"/>
            </a:camera>
            <a:lightRig rig="balanced" dir="t"/>
          </a:scene3d>
        </p:grpSpPr>
        <p:sp>
          <p:nvSpPr>
            <p:cNvPr id="10" name="육각형 9"/>
            <p:cNvSpPr/>
            <p:nvPr/>
          </p:nvSpPr>
          <p:spPr>
            <a:xfrm>
              <a:off x="2404419" y="2906486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102B48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육각형 10"/>
            <p:cNvSpPr/>
            <p:nvPr/>
          </p:nvSpPr>
          <p:spPr>
            <a:xfrm>
              <a:off x="2404419" y="4334633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FFFE0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육각형 11"/>
            <p:cNvSpPr/>
            <p:nvPr/>
          </p:nvSpPr>
          <p:spPr>
            <a:xfrm>
              <a:off x="3638778" y="3620559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29C24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육각형 12"/>
            <p:cNvSpPr/>
            <p:nvPr/>
          </p:nvSpPr>
          <p:spPr>
            <a:xfrm>
              <a:off x="3638778" y="2179160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BFEEE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육각형 13"/>
            <p:cNvSpPr/>
            <p:nvPr/>
          </p:nvSpPr>
          <p:spPr>
            <a:xfrm>
              <a:off x="2407279" y="1478792"/>
              <a:ext cx="1603168" cy="1395861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2BF36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" name="육각형 14"/>
            <p:cNvSpPr/>
            <p:nvPr/>
          </p:nvSpPr>
          <p:spPr>
            <a:xfrm>
              <a:off x="1170061" y="758914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E19F34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육각형 15"/>
            <p:cNvSpPr/>
            <p:nvPr/>
          </p:nvSpPr>
          <p:spPr>
            <a:xfrm>
              <a:off x="4873136" y="1460636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3E73A5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육각형 16"/>
            <p:cNvSpPr/>
            <p:nvPr/>
          </p:nvSpPr>
          <p:spPr>
            <a:xfrm>
              <a:off x="4876863" y="4347523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3C74AA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육각형 17"/>
            <p:cNvSpPr/>
            <p:nvPr/>
          </p:nvSpPr>
          <p:spPr>
            <a:xfrm>
              <a:off x="1170061" y="2192050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4172A4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육각형 18"/>
            <p:cNvSpPr/>
            <p:nvPr/>
          </p:nvSpPr>
          <p:spPr>
            <a:xfrm>
              <a:off x="3628850" y="5050436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5B940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육각형 19"/>
            <p:cNvSpPr/>
            <p:nvPr/>
          </p:nvSpPr>
          <p:spPr>
            <a:xfrm>
              <a:off x="6124281" y="2155715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EDC338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육각형 20"/>
            <p:cNvSpPr/>
            <p:nvPr/>
          </p:nvSpPr>
          <p:spPr>
            <a:xfrm>
              <a:off x="7702103" y="1225209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79630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육각형 21"/>
            <p:cNvSpPr/>
            <p:nvPr/>
          </p:nvSpPr>
          <p:spPr>
            <a:xfrm>
              <a:off x="9116506" y="1975930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ECE1B7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5270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981A-128B-499D-A1BD-52947A59EC4D}" type="datetimeFigureOut">
              <a:rPr lang="ko-KR" altLang="en-US" smtClean="0"/>
              <a:t>2017-02-24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7A30-1FC8-4D84-BE84-9964863F1D7D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23" name="그룹 22"/>
          <p:cNvGrpSpPr/>
          <p:nvPr userDrawn="1"/>
        </p:nvGrpSpPr>
        <p:grpSpPr>
          <a:xfrm>
            <a:off x="-200126" y="3280103"/>
            <a:ext cx="7845700" cy="4758998"/>
            <a:chOff x="1170061" y="758914"/>
            <a:chExt cx="9399263" cy="5701342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  <a:scene3d>
            <a:camera prst="perspectiveHeroicExtremeRightFacing">
              <a:rot lat="19990162" lon="19420207" rev="193627"/>
            </a:camera>
            <a:lightRig rig="balanced" dir="t"/>
          </a:scene3d>
        </p:grpSpPr>
        <p:sp>
          <p:nvSpPr>
            <p:cNvPr id="24" name="육각형 23"/>
            <p:cNvSpPr/>
            <p:nvPr/>
          </p:nvSpPr>
          <p:spPr>
            <a:xfrm>
              <a:off x="2404419" y="2906486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102B48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육각형 24"/>
            <p:cNvSpPr/>
            <p:nvPr/>
          </p:nvSpPr>
          <p:spPr>
            <a:xfrm>
              <a:off x="2404419" y="4334633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FFFE0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육각형 25"/>
            <p:cNvSpPr/>
            <p:nvPr/>
          </p:nvSpPr>
          <p:spPr>
            <a:xfrm>
              <a:off x="3638778" y="3620559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29C24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육각형 26"/>
            <p:cNvSpPr/>
            <p:nvPr/>
          </p:nvSpPr>
          <p:spPr>
            <a:xfrm>
              <a:off x="3638778" y="2179160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BFEEE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육각형 27"/>
            <p:cNvSpPr/>
            <p:nvPr/>
          </p:nvSpPr>
          <p:spPr>
            <a:xfrm>
              <a:off x="2407279" y="1478792"/>
              <a:ext cx="1603168" cy="1395861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2BF36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9" name="육각형 28"/>
            <p:cNvSpPr/>
            <p:nvPr/>
          </p:nvSpPr>
          <p:spPr>
            <a:xfrm>
              <a:off x="1170061" y="758914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E19F34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육각형 29"/>
            <p:cNvSpPr/>
            <p:nvPr/>
          </p:nvSpPr>
          <p:spPr>
            <a:xfrm>
              <a:off x="4873136" y="1460636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3E73A5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육각형 30"/>
            <p:cNvSpPr/>
            <p:nvPr/>
          </p:nvSpPr>
          <p:spPr>
            <a:xfrm>
              <a:off x="4876863" y="4347523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3C74AA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육각형 31"/>
            <p:cNvSpPr/>
            <p:nvPr/>
          </p:nvSpPr>
          <p:spPr>
            <a:xfrm>
              <a:off x="1170061" y="2192050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4172A4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육각형 32"/>
            <p:cNvSpPr/>
            <p:nvPr/>
          </p:nvSpPr>
          <p:spPr>
            <a:xfrm>
              <a:off x="3628850" y="5050436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5B940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육각형 33"/>
            <p:cNvSpPr/>
            <p:nvPr/>
          </p:nvSpPr>
          <p:spPr>
            <a:xfrm>
              <a:off x="6124281" y="2155715"/>
              <a:ext cx="1635392" cy="1409820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EDC338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육각형 34"/>
            <p:cNvSpPr/>
            <p:nvPr/>
          </p:nvSpPr>
          <p:spPr>
            <a:xfrm>
              <a:off x="8112903" y="1225209"/>
              <a:ext cx="1635393" cy="1409819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F79630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육각형 35"/>
            <p:cNvSpPr/>
            <p:nvPr/>
          </p:nvSpPr>
          <p:spPr>
            <a:xfrm>
              <a:off x="8933931" y="2675809"/>
              <a:ext cx="1635393" cy="1409819"/>
            </a:xfrm>
            <a:prstGeom prst="hexagon">
              <a:avLst>
                <a:gd name="adj" fmla="val 29224"/>
                <a:gd name="vf" fmla="val 115470"/>
              </a:avLst>
            </a:prstGeom>
            <a:solidFill>
              <a:srgbClr val="ECE1B7"/>
            </a:solidFill>
            <a:ln>
              <a:noFill/>
            </a:ln>
            <a:sp3d extrusionH="2032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86022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본문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981A-128B-499D-A1BD-52947A59EC4D}" type="datetimeFigureOut">
              <a:rPr lang="ko-KR" altLang="en-US" smtClean="0"/>
              <a:t>2017-02-24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7A30-1FC8-4D84-BE84-9964863F1D7D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20" name="그림 19"/>
          <p:cNvPicPr>
            <a:picLocks noChangeAspect="1"/>
          </p:cNvPicPr>
          <p:nvPr userDrawn="1"/>
        </p:nvPicPr>
        <p:blipFill rotWithShape="1">
          <a:blip r:embed="rId2"/>
          <a:srcRect t="23929" r="25877" b="-23929"/>
          <a:stretch/>
        </p:blipFill>
        <p:spPr>
          <a:xfrm>
            <a:off x="9906000" y="888"/>
            <a:ext cx="2286000" cy="1809700"/>
          </a:xfrm>
          <a:prstGeom prst="rect">
            <a:avLst/>
          </a:prstGeom>
        </p:spPr>
      </p:pic>
      <p:sp>
        <p:nvSpPr>
          <p:cNvPr id="21" name="직사각형 20"/>
          <p:cNvSpPr/>
          <p:nvPr userDrawn="1"/>
        </p:nvSpPr>
        <p:spPr>
          <a:xfrm>
            <a:off x="0" y="169680"/>
            <a:ext cx="4667250" cy="360673"/>
          </a:xfrm>
          <a:prstGeom prst="rect">
            <a:avLst/>
          </a:prstGeom>
          <a:solidFill>
            <a:srgbClr val="D85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/>
          <p:cNvSpPr/>
          <p:nvPr userDrawn="1"/>
        </p:nvSpPr>
        <p:spPr>
          <a:xfrm>
            <a:off x="1" y="1409497"/>
            <a:ext cx="12191999" cy="5448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7883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본문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981A-128B-499D-A1BD-52947A59EC4D}" type="datetimeFigureOut">
              <a:rPr lang="ko-KR" altLang="en-US" smtClean="0"/>
              <a:t>2017-02-24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7A30-1FC8-4D84-BE84-9964863F1D7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1" y="0"/>
            <a:ext cx="12191999" cy="1409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169680"/>
            <a:ext cx="4667250" cy="360673"/>
          </a:xfrm>
          <a:prstGeom prst="rect">
            <a:avLst/>
          </a:prstGeom>
          <a:solidFill>
            <a:srgbClr val="D85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 rotWithShape="1">
          <a:blip r:embed="rId2"/>
          <a:srcRect t="23929" r="25877" b="-23929"/>
          <a:stretch/>
        </p:blipFill>
        <p:spPr>
          <a:xfrm>
            <a:off x="9906000" y="888"/>
            <a:ext cx="2286000" cy="18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669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6981A-128B-499D-A1BD-52947A59EC4D}" type="datetimeFigureOut">
              <a:rPr lang="ko-KR" altLang="en-US" smtClean="0"/>
              <a:t>2017-02-24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17A30-1FC8-4D84-BE84-9964863F1D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90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0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328125" y="2623245"/>
            <a:ext cx="4267176" cy="3332276"/>
            <a:chOff x="7423375" y="2146995"/>
            <a:chExt cx="4267176" cy="3332276"/>
          </a:xfrm>
        </p:grpSpPr>
        <p:sp>
          <p:nvSpPr>
            <p:cNvPr id="25" name="TextBox 24"/>
            <p:cNvSpPr txBox="1"/>
            <p:nvPr/>
          </p:nvSpPr>
          <p:spPr>
            <a:xfrm>
              <a:off x="8287054" y="2146995"/>
              <a:ext cx="340349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2" algn="r">
                <a:lnSpc>
                  <a:spcPct val="80000"/>
                </a:lnSpc>
              </a:pPr>
              <a:r>
                <a:rPr lang="en-US" altLang="ko-KR" sz="4000" dirty="0" smtClean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Numerical</a:t>
              </a:r>
            </a:p>
            <a:p>
              <a:pPr marL="0" lvl="2" algn="r">
                <a:lnSpc>
                  <a:spcPct val="80000"/>
                </a:lnSpc>
              </a:pPr>
              <a:r>
                <a:rPr lang="en-US" altLang="ko-KR" sz="4000" dirty="0" smtClean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Analysis</a:t>
              </a:r>
            </a:p>
            <a:p>
              <a:pPr marL="0" lvl="2" algn="r">
                <a:lnSpc>
                  <a:spcPct val="80000"/>
                </a:lnSpc>
              </a:pPr>
              <a:r>
                <a:rPr lang="en-US" altLang="ko-KR" sz="4000" dirty="0" smtClean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for Materials</a:t>
              </a:r>
              <a:endParaRPr lang="ko-KR" altLang="en-US" sz="3200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ExtraBold" panose="020B0600000101010101" pitchFamily="50" charset="-127"/>
                <a:ea typeface="나눔스퀘어 ExtraBold" panose="020B0600000101010101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423375" y="4634744"/>
              <a:ext cx="4267176" cy="844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ko-KR" sz="1400" dirty="0" smtClean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20130528</a:t>
              </a:r>
            </a:p>
            <a:p>
              <a:pPr algn="r">
                <a:lnSpc>
                  <a:spcPct val="120000"/>
                </a:lnSpc>
              </a:pPr>
              <a:r>
                <a:rPr lang="en-US" altLang="ko-KR" sz="1400" dirty="0" smtClean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Dept. of Materials Science and Engineering</a:t>
              </a:r>
            </a:p>
            <a:p>
              <a:pPr algn="r">
                <a:lnSpc>
                  <a:spcPct val="120000"/>
                </a:lnSpc>
              </a:pPr>
              <a:r>
                <a:rPr lang="en-US" altLang="ko-KR" sz="1400" dirty="0" err="1" smtClean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Cheolhee</a:t>
              </a:r>
              <a:r>
                <a:rPr lang="en-US" altLang="ko-KR" sz="1400" dirty="0" smtClean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 Han</a:t>
              </a:r>
              <a:endParaRPr lang="en-US" altLang="ko-KR" sz="1400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grpSp>
          <p:nvGrpSpPr>
            <p:cNvPr id="7" name="그룹 6"/>
            <p:cNvGrpSpPr/>
            <p:nvPr/>
          </p:nvGrpSpPr>
          <p:grpSpPr>
            <a:xfrm>
              <a:off x="8750072" y="3804931"/>
              <a:ext cx="2807129" cy="451007"/>
              <a:chOff x="9071429" y="3960837"/>
              <a:chExt cx="2807129" cy="451007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10044299" y="4046091"/>
                <a:ext cx="16466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altLang="ko-KR" sz="1600" dirty="0" smtClean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나눔바른고딕" panose="020B0603020101020101" pitchFamily="50" charset="-127"/>
                    <a:ea typeface="나눔바른고딕" panose="020B0603020101020101" pitchFamily="50" charset="-127"/>
                  </a:rPr>
                  <a:t>Homework No.1</a:t>
                </a:r>
                <a:endParaRPr lang="ko-KR" altLang="en-US" sz="1600" dirty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endParaRPr>
              </a:p>
            </p:txBody>
          </p:sp>
          <p:sp>
            <p:nvSpPr>
              <p:cNvPr id="6" name="평행 사변형 5"/>
              <p:cNvSpPr/>
              <p:nvPr/>
            </p:nvSpPr>
            <p:spPr>
              <a:xfrm>
                <a:off x="9071429" y="3960837"/>
                <a:ext cx="2807129" cy="451007"/>
              </a:xfrm>
              <a:prstGeom prst="parallelogram">
                <a:avLst>
                  <a:gd name="adj" fmla="val 45690"/>
                </a:avLst>
              </a:prstGeom>
              <a:noFill/>
              <a:ln>
                <a:solidFill>
                  <a:srgbClr val="EDC33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190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텍스트 개체 틀 2"/>
          <p:cNvSpPr txBox="1">
            <a:spLocks/>
          </p:cNvSpPr>
          <p:nvPr/>
        </p:nvSpPr>
        <p:spPr>
          <a:xfrm>
            <a:off x="152400" y="195672"/>
            <a:ext cx="4514850" cy="3474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altLang="ko-KR" dirty="0" smtClean="0"/>
              <a:t>01 Homework 1_1</a:t>
            </a:r>
            <a:endParaRPr lang="en-US" dirty="0"/>
          </a:p>
        </p:txBody>
      </p:sp>
      <p:sp>
        <p:nvSpPr>
          <p:cNvPr id="11" name="텍스트 개체 틀 12"/>
          <p:cNvSpPr txBox="1">
            <a:spLocks/>
          </p:cNvSpPr>
          <p:nvPr/>
        </p:nvSpPr>
        <p:spPr>
          <a:xfrm>
            <a:off x="499707" y="667810"/>
            <a:ext cx="9567005" cy="483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4000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altLang="ko-KR" sz="2400" dirty="0" smtClean="0"/>
              <a:t>0.00001</a:t>
            </a:r>
            <a:r>
              <a:rPr lang="ko-KR" altLang="en-US" sz="2400" dirty="0" smtClean="0"/>
              <a:t>을 백만 번 더하면서 매 십만 </a:t>
            </a:r>
            <a:r>
              <a:rPr lang="ko-KR" altLang="en-US" sz="2400" dirty="0" err="1" smtClean="0"/>
              <a:t>번째마다</a:t>
            </a:r>
            <a:r>
              <a:rPr lang="ko-KR" altLang="en-US" sz="2400" dirty="0" smtClean="0"/>
              <a:t> 결과를 </a:t>
            </a:r>
            <a:r>
              <a:rPr lang="ko-KR" altLang="en-US" sz="2400" dirty="0" err="1" smtClean="0"/>
              <a:t>출력하시오</a:t>
            </a:r>
            <a:r>
              <a:rPr lang="en-US" altLang="ko-KR" sz="2400" dirty="0" smtClean="0"/>
              <a:t>.</a:t>
            </a:r>
            <a:endParaRPr lang="en-US" sz="24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707" y="1716059"/>
            <a:ext cx="6646154" cy="216000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707" y="1716059"/>
            <a:ext cx="6858000" cy="4481366"/>
          </a:xfrm>
          <a:prstGeom prst="rect">
            <a:avLst/>
          </a:prstGeom>
        </p:spPr>
      </p:pic>
      <p:grpSp>
        <p:nvGrpSpPr>
          <p:cNvPr id="27" name="그룹 26"/>
          <p:cNvGrpSpPr/>
          <p:nvPr/>
        </p:nvGrpSpPr>
        <p:grpSpPr>
          <a:xfrm>
            <a:off x="7675920" y="1716059"/>
            <a:ext cx="3365501" cy="719146"/>
            <a:chOff x="5465962" y="2038873"/>
            <a:chExt cx="3365501" cy="719146"/>
          </a:xfrm>
        </p:grpSpPr>
        <p:sp>
          <p:nvSpPr>
            <p:cNvPr id="28" name="TextBox 27"/>
            <p:cNvSpPr txBox="1"/>
            <p:nvPr/>
          </p:nvSpPr>
          <p:spPr>
            <a:xfrm>
              <a:off x="5465962" y="2038873"/>
              <a:ext cx="849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Sum1, </a:t>
              </a:r>
              <a:r>
                <a:rPr lang="en-US" altLang="ko-KR" sz="1400" dirty="0" err="1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i</a:t>
              </a:r>
              <a:r>
                <a:rPr lang="en-US" altLang="ko-KR" sz="1400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?</a:t>
              </a:r>
              <a:endParaRPr lang="en-US" altLang="ko-KR" sz="14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65962" y="2296354"/>
              <a:ext cx="33655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i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=1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으로 시작하여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sum1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에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0.00001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을 더함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</a:p>
            <a:p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덧셈을 실행할 때마다 </a:t>
              </a:r>
              <a:r>
                <a:rPr lang="en-US" altLang="ko-KR" sz="1200" dirty="0" err="1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i</a:t>
              </a:r>
              <a:r>
                <a:rPr lang="ko-KR" altLang="en-US" sz="1200" dirty="0" err="1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를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 증가시킨다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  <a:endParaRPr lang="ko-KR" altLang="en-US" sz="1200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21" name="직사각형 20"/>
          <p:cNvSpPr/>
          <p:nvPr/>
        </p:nvSpPr>
        <p:spPr>
          <a:xfrm>
            <a:off x="2081349" y="2023836"/>
            <a:ext cx="1672045" cy="16773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1" name="그룹 30"/>
          <p:cNvGrpSpPr/>
          <p:nvPr/>
        </p:nvGrpSpPr>
        <p:grpSpPr>
          <a:xfrm>
            <a:off x="7675920" y="2583685"/>
            <a:ext cx="3365501" cy="719146"/>
            <a:chOff x="5465962" y="2038873"/>
            <a:chExt cx="3365501" cy="719146"/>
          </a:xfrm>
        </p:grpSpPr>
        <p:sp>
          <p:nvSpPr>
            <p:cNvPr id="32" name="TextBox 31"/>
            <p:cNvSpPr txBox="1"/>
            <p:nvPr/>
          </p:nvSpPr>
          <p:spPr>
            <a:xfrm>
              <a:off x="5465962" y="2038873"/>
              <a:ext cx="1165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i%100000=0?</a:t>
              </a:r>
              <a:endParaRPr lang="en-US" altLang="ko-KR" sz="14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465962" y="2296354"/>
              <a:ext cx="33655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덧셈 중 매 십만 </a:t>
              </a:r>
              <a:r>
                <a:rPr lang="ko-KR" altLang="en-US" sz="1200" dirty="0" err="1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번째마다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sum1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에 저장된 값을 출력한다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  <a:endParaRPr lang="ko-KR" altLang="en-US" sz="1200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grpSp>
        <p:nvGrpSpPr>
          <p:cNvPr id="34" name="그룹 33"/>
          <p:cNvGrpSpPr/>
          <p:nvPr/>
        </p:nvGrpSpPr>
        <p:grpSpPr>
          <a:xfrm>
            <a:off x="7675920" y="3419708"/>
            <a:ext cx="3365501" cy="719146"/>
            <a:chOff x="5465962" y="2038873"/>
            <a:chExt cx="3365501" cy="719146"/>
          </a:xfrm>
        </p:grpSpPr>
        <p:sp>
          <p:nvSpPr>
            <p:cNvPr id="35" name="TextBox 34"/>
            <p:cNvSpPr txBox="1"/>
            <p:nvPr/>
          </p:nvSpPr>
          <p:spPr>
            <a:xfrm>
              <a:off x="5465962" y="2038873"/>
              <a:ext cx="7938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double?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65962" y="2296354"/>
              <a:ext cx="33655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사용하는 </a:t>
              </a:r>
              <a:r>
                <a:rPr lang="en-US" altLang="ko-KR" sz="1200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Laptop</a:t>
              </a:r>
              <a:r>
                <a:rPr lang="ko-KR" altLang="en-US" sz="1200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이 </a:t>
              </a:r>
              <a:r>
                <a:rPr lang="en-US" altLang="ko-KR" sz="1200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64bit</a:t>
              </a:r>
              <a:r>
                <a:rPr lang="ko-KR" altLang="en-US" sz="1200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를 사용하므로 결과를 저장할 수는 </a:t>
              </a:r>
              <a:r>
                <a:rPr lang="en-US" altLang="ko-KR" sz="1200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double</a:t>
              </a:r>
              <a:r>
                <a:rPr lang="ko-KR" altLang="en-US" sz="1200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로 지정한다</a:t>
              </a:r>
              <a:r>
                <a:rPr lang="en-US" altLang="ko-KR" sz="1200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  <a:endParaRPr lang="ko-KR" altLang="en-US" sz="1200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grpSp>
        <p:nvGrpSpPr>
          <p:cNvPr id="37" name="그룹 36"/>
          <p:cNvGrpSpPr/>
          <p:nvPr/>
        </p:nvGrpSpPr>
        <p:grpSpPr>
          <a:xfrm>
            <a:off x="7675920" y="4203480"/>
            <a:ext cx="3365501" cy="719146"/>
            <a:chOff x="5465962" y="2038873"/>
            <a:chExt cx="3365501" cy="719146"/>
          </a:xfrm>
        </p:grpSpPr>
        <p:sp>
          <p:nvSpPr>
            <p:cNvPr id="38" name="TextBox 37"/>
            <p:cNvSpPr txBox="1"/>
            <p:nvPr/>
          </p:nvSpPr>
          <p:spPr>
            <a:xfrm>
              <a:off x="5465962" y="2038873"/>
              <a:ext cx="19800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Not a natural number?</a:t>
              </a:r>
              <a:endParaRPr lang="en-US" altLang="ko-KR" sz="14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465962" y="2296354"/>
              <a:ext cx="33655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십만 </a:t>
              </a:r>
              <a:r>
                <a:rPr lang="ko-KR" altLang="en-US" sz="1200" dirty="0" err="1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번째마다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 출력된 결과는 정수를 나타내지 못한다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  <a:endParaRPr lang="ko-KR" altLang="en-US" sz="1200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50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707" y="1716059"/>
            <a:ext cx="5862857" cy="2160000"/>
          </a:xfrm>
          <a:prstGeom prst="rect">
            <a:avLst/>
          </a:prstGeom>
        </p:spPr>
      </p:pic>
      <p:sp>
        <p:nvSpPr>
          <p:cNvPr id="10" name="텍스트 개체 틀 2"/>
          <p:cNvSpPr txBox="1">
            <a:spLocks/>
          </p:cNvSpPr>
          <p:nvPr/>
        </p:nvSpPr>
        <p:spPr>
          <a:xfrm>
            <a:off x="152400" y="195672"/>
            <a:ext cx="4514850" cy="3474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altLang="ko-KR" dirty="0" smtClean="0"/>
              <a:t>02 Homework 1_2</a:t>
            </a:r>
            <a:endParaRPr lang="en-US" dirty="0"/>
          </a:p>
        </p:txBody>
      </p:sp>
      <p:sp>
        <p:nvSpPr>
          <p:cNvPr id="11" name="텍스트 개체 틀 12"/>
          <p:cNvSpPr txBox="1">
            <a:spLocks/>
          </p:cNvSpPr>
          <p:nvPr/>
        </p:nvSpPr>
        <p:spPr>
          <a:xfrm>
            <a:off x="499707" y="667810"/>
            <a:ext cx="9567005" cy="483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4000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altLang="ko-KR" sz="2400" dirty="0" smtClean="0"/>
              <a:t>1</a:t>
            </a:r>
            <a:r>
              <a:rPr lang="ko-KR" altLang="en-US" sz="2400" dirty="0" smtClean="0"/>
              <a:t>을 백만 번 더하면서 매 십만 </a:t>
            </a:r>
            <a:r>
              <a:rPr lang="ko-KR" altLang="en-US" sz="2400" dirty="0" err="1" smtClean="0"/>
              <a:t>번째마다</a:t>
            </a:r>
            <a:r>
              <a:rPr lang="ko-KR" altLang="en-US" sz="2400" dirty="0" smtClean="0"/>
              <a:t> 결과</a:t>
            </a:r>
            <a:r>
              <a:rPr lang="en-US" altLang="ko-KR" sz="2400" dirty="0" smtClean="0"/>
              <a:t>/100000</a:t>
            </a:r>
            <a:r>
              <a:rPr lang="ko-KR" altLang="en-US" sz="2400" dirty="0" smtClean="0"/>
              <a:t>을 </a:t>
            </a:r>
            <a:r>
              <a:rPr lang="ko-KR" altLang="en-US" sz="2400" dirty="0" err="1" smtClean="0"/>
              <a:t>출력하시오</a:t>
            </a:r>
            <a:r>
              <a:rPr lang="en-US" altLang="ko-KR" sz="2400" dirty="0" smtClean="0"/>
              <a:t>.</a:t>
            </a:r>
            <a:endParaRPr lang="en-US" sz="24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707" y="1716059"/>
            <a:ext cx="6448425" cy="4229100"/>
          </a:xfrm>
          <a:prstGeom prst="rect">
            <a:avLst/>
          </a:prstGeom>
        </p:spPr>
      </p:pic>
      <p:grpSp>
        <p:nvGrpSpPr>
          <p:cNvPr id="9" name="그룹 8"/>
          <p:cNvGrpSpPr/>
          <p:nvPr/>
        </p:nvGrpSpPr>
        <p:grpSpPr>
          <a:xfrm>
            <a:off x="7675920" y="1716059"/>
            <a:ext cx="3365501" cy="719146"/>
            <a:chOff x="5465962" y="2038873"/>
            <a:chExt cx="3365501" cy="719146"/>
          </a:xfrm>
        </p:grpSpPr>
        <p:sp>
          <p:nvSpPr>
            <p:cNvPr id="12" name="TextBox 11"/>
            <p:cNvSpPr txBox="1"/>
            <p:nvPr/>
          </p:nvSpPr>
          <p:spPr>
            <a:xfrm>
              <a:off x="5465962" y="2038873"/>
              <a:ext cx="8643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Sum2, j?</a:t>
              </a:r>
              <a:endParaRPr lang="en-US" altLang="ko-KR" sz="14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65962" y="2296354"/>
              <a:ext cx="33655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j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=1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으로 시작하여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sum1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에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1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을 더함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</a:p>
            <a:p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덧셈을 실행할 때마다 </a:t>
              </a:r>
              <a:r>
                <a:rPr lang="en-US" altLang="ko-KR" sz="1200" dirty="0" err="1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j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를 증가시킨다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  <a:endParaRPr lang="ko-KR" altLang="en-US" sz="1200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7675920" y="2583685"/>
            <a:ext cx="3365501" cy="719146"/>
            <a:chOff x="5465962" y="2038873"/>
            <a:chExt cx="3365501" cy="719146"/>
          </a:xfrm>
        </p:grpSpPr>
        <p:sp>
          <p:nvSpPr>
            <p:cNvPr id="15" name="TextBox 14"/>
            <p:cNvSpPr txBox="1"/>
            <p:nvPr/>
          </p:nvSpPr>
          <p:spPr>
            <a:xfrm>
              <a:off x="5465962" y="2038873"/>
              <a:ext cx="15279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sum2%100000=0?</a:t>
              </a:r>
              <a:endParaRPr lang="en-US" altLang="ko-KR" sz="14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65962" y="2296354"/>
              <a:ext cx="33655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덧셈 중 매 십만 </a:t>
              </a:r>
              <a:r>
                <a:rPr lang="ko-KR" altLang="en-US" sz="1200" dirty="0" err="1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번째마다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surplus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에 저장된 값을 출력한다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  <a:endParaRPr lang="ko-KR" altLang="en-US" sz="1200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7675920" y="3419708"/>
            <a:ext cx="3365501" cy="719146"/>
            <a:chOff x="5465962" y="2038873"/>
            <a:chExt cx="3365501" cy="719146"/>
          </a:xfrm>
        </p:grpSpPr>
        <p:sp>
          <p:nvSpPr>
            <p:cNvPr id="18" name="TextBox 17"/>
            <p:cNvSpPr txBox="1"/>
            <p:nvPr/>
          </p:nvSpPr>
          <p:spPr>
            <a:xfrm>
              <a:off x="5465962" y="2038873"/>
              <a:ext cx="7938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double?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65962" y="2296354"/>
              <a:ext cx="33655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사용하는 </a:t>
              </a:r>
              <a:r>
                <a:rPr lang="en-US" altLang="ko-KR" sz="1200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Laptop</a:t>
              </a:r>
              <a:r>
                <a:rPr lang="ko-KR" altLang="en-US" sz="1200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이 </a:t>
              </a:r>
              <a:r>
                <a:rPr lang="en-US" altLang="ko-KR" sz="1200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64bit</a:t>
              </a:r>
              <a:r>
                <a:rPr lang="ko-KR" altLang="en-US" sz="1200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를 사용하므로 결과를 저장할 수는 </a:t>
              </a:r>
              <a:r>
                <a:rPr lang="en-US" altLang="ko-KR" sz="1200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double</a:t>
              </a:r>
              <a:r>
                <a:rPr lang="ko-KR" altLang="en-US" sz="1200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로 지정한다</a:t>
              </a:r>
              <a:r>
                <a:rPr lang="en-US" altLang="ko-KR" sz="1200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  <a:endParaRPr lang="ko-KR" altLang="en-US" sz="1200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grpSp>
        <p:nvGrpSpPr>
          <p:cNvPr id="20" name="그룹 19"/>
          <p:cNvGrpSpPr/>
          <p:nvPr/>
        </p:nvGrpSpPr>
        <p:grpSpPr>
          <a:xfrm>
            <a:off x="7675920" y="4203480"/>
            <a:ext cx="3365501" cy="534480"/>
            <a:chOff x="5465962" y="2038873"/>
            <a:chExt cx="3365501" cy="534480"/>
          </a:xfrm>
        </p:grpSpPr>
        <p:sp>
          <p:nvSpPr>
            <p:cNvPr id="21" name="TextBox 20"/>
            <p:cNvSpPr txBox="1"/>
            <p:nvPr/>
          </p:nvSpPr>
          <p:spPr>
            <a:xfrm>
              <a:off x="5465962" y="2038873"/>
              <a:ext cx="15119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Natural number?</a:t>
              </a:r>
              <a:endParaRPr lang="en-US" altLang="ko-KR" sz="14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65962" y="2296354"/>
              <a:ext cx="33655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십만 </a:t>
              </a:r>
              <a:r>
                <a:rPr lang="ko-KR" altLang="en-US" sz="1200" dirty="0" err="1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번째마다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 출력된 결과는 정수이다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  <a:endParaRPr lang="ko-KR" altLang="en-US" sz="1200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23" name="직사각형 22"/>
          <p:cNvSpPr/>
          <p:nvPr/>
        </p:nvSpPr>
        <p:spPr>
          <a:xfrm>
            <a:off x="1898469" y="2002512"/>
            <a:ext cx="1672045" cy="152445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832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텍스트 개체 틀 2"/>
          <p:cNvSpPr txBox="1">
            <a:spLocks/>
          </p:cNvSpPr>
          <p:nvPr/>
        </p:nvSpPr>
        <p:spPr>
          <a:xfrm>
            <a:off x="152400" y="195672"/>
            <a:ext cx="4514850" cy="3474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altLang="ko-KR" dirty="0" smtClean="0"/>
              <a:t>03 Homework 1_3</a:t>
            </a:r>
            <a:endParaRPr lang="en-US" dirty="0"/>
          </a:p>
        </p:txBody>
      </p:sp>
      <p:sp>
        <p:nvSpPr>
          <p:cNvPr id="11" name="텍스트 개체 틀 12"/>
          <p:cNvSpPr txBox="1">
            <a:spLocks/>
          </p:cNvSpPr>
          <p:nvPr/>
        </p:nvSpPr>
        <p:spPr>
          <a:xfrm>
            <a:off x="499707" y="667810"/>
            <a:ext cx="9567005" cy="483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4000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altLang="ko-KR" sz="2400" dirty="0" smtClean="0"/>
              <a:t>Single Precision </a:t>
            </a:r>
            <a:r>
              <a:rPr lang="ko-KR" altLang="en-US" sz="2400" dirty="0" smtClean="0"/>
              <a:t>정밀도 확인</a:t>
            </a:r>
            <a:r>
              <a:rPr lang="en-US" altLang="ko-KR" sz="2400" dirty="0" smtClean="0"/>
              <a:t>, mantissa </a:t>
            </a:r>
            <a:r>
              <a:rPr lang="ko-KR" altLang="en-US" sz="2400" dirty="0" smtClean="0"/>
              <a:t>표현 판정</a:t>
            </a:r>
            <a:endParaRPr lang="en-US" sz="2400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563" y="1662418"/>
            <a:ext cx="11162688" cy="43200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563" y="1662418"/>
            <a:ext cx="5410200" cy="3990975"/>
          </a:xfrm>
          <a:prstGeom prst="rect">
            <a:avLst/>
          </a:prstGeom>
        </p:spPr>
      </p:pic>
      <p:grpSp>
        <p:nvGrpSpPr>
          <p:cNvPr id="8" name="그룹 7"/>
          <p:cNvGrpSpPr/>
          <p:nvPr/>
        </p:nvGrpSpPr>
        <p:grpSpPr>
          <a:xfrm>
            <a:off x="7675920" y="1716059"/>
            <a:ext cx="3365501" cy="1088478"/>
            <a:chOff x="5465962" y="2038873"/>
            <a:chExt cx="3365501" cy="1088478"/>
          </a:xfrm>
          <a:solidFill>
            <a:schemeClr val="bg1"/>
          </a:solidFill>
        </p:grpSpPr>
        <p:sp>
          <p:nvSpPr>
            <p:cNvPr id="9" name="TextBox 8"/>
            <p:cNvSpPr txBox="1"/>
            <p:nvPr/>
          </p:nvSpPr>
          <p:spPr>
            <a:xfrm>
              <a:off x="5465962" y="2038873"/>
              <a:ext cx="2404826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Computer</a:t>
              </a:r>
              <a:r>
                <a:rPr lang="ko-KR" altLang="en-US" sz="1400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에서의 수의 체계</a:t>
              </a:r>
              <a:r>
                <a:rPr lang="en-US" altLang="ko-KR" sz="1400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?</a:t>
              </a:r>
              <a:endParaRPr lang="en-US" altLang="ko-KR" sz="14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5465962" y="2296354"/>
                  <a:ext cx="3365501" cy="83099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ko-KR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200" i="1">
                              <a:latin typeface="Cambria Math" panose="02040503050406030204" pitchFamily="18" charset="0"/>
                            </a:rPr>
                            <m:t>(−1)</m:t>
                          </m:r>
                        </m:e>
                        <m:sup>
                          <m:r>
                            <a:rPr lang="en-US" altLang="ko-KR" sz="1200" i="1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altLang="ko-KR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ko-KR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ko-KR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altLang="ko-KR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−1023</m:t>
                          </m:r>
                        </m:sup>
                      </m:sSup>
                      <m:r>
                        <a:rPr lang="en-US" altLang="ko-KR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ko-KR" sz="1200" i="1">
                          <a:latin typeface="Cambria Math" panose="02040503050406030204" pitchFamily="18" charset="0"/>
                        </a:rPr>
                        <m:t>(1+</m:t>
                      </m:r>
                    </m:oMath>
                  </a14:m>
                  <a:r>
                    <a:rPr lang="en-US" altLang="ko-KR" sz="1200" dirty="0"/>
                    <a:t>f)</a:t>
                  </a:r>
                  <a:endParaRPr lang="ko-KR" altLang="en-US" sz="1200" dirty="0"/>
                </a:p>
                <a:p>
                  <a:r>
                    <a:rPr lang="en-US" altLang="ko-KR" sz="1200" dirty="0" smtClean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latin typeface="나눔바른고딕" panose="020B0603020101020101" pitchFamily="50" charset="-127"/>
                      <a:ea typeface="나눔바른고딕" panose="020B0603020101020101" pitchFamily="50" charset="-127"/>
                    </a:rPr>
                    <a:t>s: sign indicator</a:t>
                  </a:r>
                </a:p>
                <a:p>
                  <a:r>
                    <a:rPr lang="en-US" altLang="ko-KR" sz="1200" dirty="0" smtClean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latin typeface="나눔바른고딕" panose="020B0603020101020101" pitchFamily="50" charset="-127"/>
                      <a:ea typeface="나눔바른고딕" panose="020B0603020101020101" pitchFamily="50" charset="-127"/>
                    </a:rPr>
                    <a:t>c: exponent</a:t>
                  </a:r>
                </a:p>
                <a:p>
                  <a:r>
                    <a:rPr lang="en-US" altLang="ko-KR" sz="1200" dirty="0" smtClean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latin typeface="나눔바른고딕" panose="020B0603020101020101" pitchFamily="50" charset="-127"/>
                      <a:ea typeface="나눔바른고딕" panose="020B0603020101020101" pitchFamily="50" charset="-127"/>
                    </a:rPr>
                    <a:t>f: mantissa(32bit: 23, 64bit: 52)</a:t>
                  </a:r>
                  <a:endParaRPr lang="ko-KR" altLang="en-US" sz="1200" dirty="0">
                    <a:gradFill>
                      <a:gsLst>
                        <a:gs pos="0">
                          <a:schemeClr val="tx1">
                            <a:lumMod val="65000"/>
                            <a:lumOff val="35000"/>
                          </a:schemeClr>
                        </a:gs>
                        <a:gs pos="100000">
                          <a:schemeClr val="tx1">
                            <a:lumMod val="65000"/>
                            <a:lumOff val="35000"/>
                          </a:schemeClr>
                        </a:gs>
                      </a:gsLst>
                      <a:lin ang="5400000" scaled="1"/>
                    </a:gradFill>
                    <a:latin typeface="나눔바른고딕" panose="020B0603020101020101" pitchFamily="50" charset="-127"/>
                    <a:ea typeface="나눔바른고딕" panose="020B0603020101020101" pitchFamily="50" charset="-127"/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5962" y="2296354"/>
                  <a:ext cx="3365501" cy="830997"/>
                </a:xfrm>
                <a:prstGeom prst="rect">
                  <a:avLst/>
                </a:prstGeom>
                <a:blipFill>
                  <a:blip r:embed="rId5"/>
                  <a:stretch>
                    <a:fillRect t="-147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직사각형 5"/>
          <p:cNvSpPr/>
          <p:nvPr/>
        </p:nvSpPr>
        <p:spPr>
          <a:xfrm>
            <a:off x="328563" y="5172891"/>
            <a:ext cx="1805037" cy="1591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/>
        </p:nvGrpSpPr>
        <p:grpSpPr>
          <a:xfrm>
            <a:off x="7675919" y="3751110"/>
            <a:ext cx="3365501" cy="719146"/>
            <a:chOff x="5465962" y="2038873"/>
            <a:chExt cx="3365501" cy="719146"/>
          </a:xfrm>
        </p:grpSpPr>
        <p:sp>
          <p:nvSpPr>
            <p:cNvPr id="17" name="TextBox 16"/>
            <p:cNvSpPr txBox="1"/>
            <p:nvPr/>
          </p:nvSpPr>
          <p:spPr>
            <a:xfrm>
              <a:off x="5465962" y="2038873"/>
              <a:ext cx="26304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Single Precision(float)</a:t>
              </a:r>
              <a:r>
                <a:rPr lang="ko-KR" altLang="en-US" sz="1400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의 경우</a:t>
              </a:r>
              <a:r>
                <a:rPr lang="en-US" altLang="ko-KR" sz="1400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?</a:t>
              </a:r>
              <a:endParaRPr lang="en-US" altLang="ko-KR" sz="14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65962" y="2296354"/>
              <a:ext cx="33655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24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번째부터는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1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과 구분할 수 없다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</a:p>
            <a:p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따라서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23</a:t>
              </a:r>
              <a:r>
                <a:rPr lang="ko-KR" altLang="en-US" sz="1200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bit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로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mantissa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를 나타낸다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  <a:endParaRPr lang="ko-KR" altLang="en-US" sz="1200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7675919" y="4428263"/>
            <a:ext cx="3365501" cy="903812"/>
            <a:chOff x="5465962" y="2038873"/>
            <a:chExt cx="3365501" cy="903812"/>
          </a:xfrm>
        </p:grpSpPr>
        <p:sp>
          <p:nvSpPr>
            <p:cNvPr id="20" name="TextBox 19"/>
            <p:cNvSpPr txBox="1"/>
            <p:nvPr/>
          </p:nvSpPr>
          <p:spPr>
            <a:xfrm>
              <a:off x="5465962" y="2038873"/>
              <a:ext cx="16273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이 </a:t>
              </a:r>
              <a:r>
                <a:rPr lang="en-US" altLang="ko-KR" sz="1400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system</a:t>
              </a:r>
              <a:r>
                <a:rPr lang="ko-KR" altLang="en-US" sz="1400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의 경우</a:t>
              </a:r>
              <a:r>
                <a:rPr lang="en-US" altLang="ko-KR" sz="1400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?</a:t>
              </a:r>
              <a:endParaRPr lang="en-US" altLang="ko-KR" sz="14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65962" y="2296354"/>
              <a:ext cx="33655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53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번째부터는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1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과 구분할 수 없다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</a:p>
            <a:p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따라서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52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bit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로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mantissa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를 나타낸다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</a:p>
            <a:p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즉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, 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이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system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은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64bit 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체제임을 알 수 있다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  <a:endParaRPr lang="ko-KR" altLang="en-US" sz="1200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6"/>
          <a:srcRect t="52541"/>
          <a:stretch/>
        </p:blipFill>
        <p:spPr>
          <a:xfrm>
            <a:off x="350191" y="1665971"/>
            <a:ext cx="6438900" cy="4321548"/>
          </a:xfrm>
          <a:prstGeom prst="rect">
            <a:avLst/>
          </a:prstGeom>
        </p:spPr>
      </p:pic>
      <p:sp>
        <p:nvSpPr>
          <p:cNvPr id="22" name="직사각형 21"/>
          <p:cNvSpPr/>
          <p:nvPr/>
        </p:nvSpPr>
        <p:spPr>
          <a:xfrm>
            <a:off x="418011" y="5128787"/>
            <a:ext cx="1820092" cy="1591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5" name="그룹 24"/>
          <p:cNvGrpSpPr/>
          <p:nvPr/>
        </p:nvGrpSpPr>
        <p:grpSpPr>
          <a:xfrm>
            <a:off x="3177637" y="1556256"/>
            <a:ext cx="5848350" cy="4953000"/>
            <a:chOff x="2102116" y="1345918"/>
            <a:chExt cx="5848350" cy="4953000"/>
          </a:xfrm>
        </p:grpSpPr>
        <p:pic>
          <p:nvPicPr>
            <p:cNvPr id="23" name="그림 2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102116" y="1345918"/>
              <a:ext cx="5848350" cy="4953000"/>
            </a:xfrm>
            <a:prstGeom prst="rect">
              <a:avLst/>
            </a:prstGeom>
          </p:spPr>
        </p:pic>
        <p:sp>
          <p:nvSpPr>
            <p:cNvPr id="24" name="직사각형 23"/>
            <p:cNvSpPr/>
            <p:nvPr/>
          </p:nvSpPr>
          <p:spPr>
            <a:xfrm>
              <a:off x="3908570" y="4582151"/>
              <a:ext cx="1050328" cy="21627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7675919" y="2864056"/>
            <a:ext cx="3365501" cy="903812"/>
            <a:chOff x="5465962" y="2038873"/>
            <a:chExt cx="3365501" cy="903812"/>
          </a:xfrm>
          <a:solidFill>
            <a:schemeClr val="bg1"/>
          </a:solidFill>
        </p:grpSpPr>
        <p:sp>
          <p:nvSpPr>
            <p:cNvPr id="14" name="TextBox 13"/>
            <p:cNvSpPr txBox="1"/>
            <p:nvPr/>
          </p:nvSpPr>
          <p:spPr>
            <a:xfrm>
              <a:off x="5465962" y="2038873"/>
              <a:ext cx="1034257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Algorithm?</a:t>
              </a:r>
              <a:endParaRPr lang="en-US" altLang="ko-KR" sz="14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65962" y="2296354"/>
              <a:ext cx="3365501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1+(1/2)^n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을 시행하여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sum(d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는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double, f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는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float)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에 저장한다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 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값이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1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과 같을 때 </a:t>
              </a:r>
              <a:r>
                <a:rPr lang="ko-KR" altLang="en-US" sz="1200" dirty="0" err="1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반복문을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 탈출하여 결과를 출력한다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  <a:endParaRPr lang="ko-KR" altLang="en-US" sz="1200" dirty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903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22" grpId="0" animBg="1"/>
      <p:bldP spid="2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텍스트 개체 틀 2"/>
          <p:cNvSpPr txBox="1">
            <a:spLocks/>
          </p:cNvSpPr>
          <p:nvPr/>
        </p:nvSpPr>
        <p:spPr>
          <a:xfrm>
            <a:off x="152400" y="195672"/>
            <a:ext cx="4514850" cy="3474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altLang="ko-KR" dirty="0" smtClean="0"/>
              <a:t>04 Conclusion</a:t>
            </a:r>
            <a:endParaRPr lang="en-US" dirty="0"/>
          </a:p>
        </p:txBody>
      </p:sp>
      <p:sp>
        <p:nvSpPr>
          <p:cNvPr id="11" name="텍스트 개체 틀 12"/>
          <p:cNvSpPr txBox="1">
            <a:spLocks/>
          </p:cNvSpPr>
          <p:nvPr/>
        </p:nvSpPr>
        <p:spPr>
          <a:xfrm>
            <a:off x="499707" y="667810"/>
            <a:ext cx="9567005" cy="4836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4000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80000"/>
              </a:lnSpc>
            </a:pPr>
            <a:r>
              <a:rPr lang="en-US" sz="2400" dirty="0" smtClean="0"/>
              <a:t>HW#1 </a:t>
            </a:r>
            <a:r>
              <a:rPr lang="ko-KR" altLang="en-US" sz="2400" dirty="0" smtClean="0"/>
              <a:t>요약</a:t>
            </a:r>
            <a:endParaRPr lang="en-US" sz="2400" dirty="0"/>
          </a:p>
        </p:txBody>
      </p:sp>
      <p:grpSp>
        <p:nvGrpSpPr>
          <p:cNvPr id="19" name="그룹 18"/>
          <p:cNvGrpSpPr/>
          <p:nvPr/>
        </p:nvGrpSpPr>
        <p:grpSpPr>
          <a:xfrm>
            <a:off x="499706" y="3431374"/>
            <a:ext cx="9567005" cy="1457810"/>
            <a:chOff x="5465962" y="2038873"/>
            <a:chExt cx="3365501" cy="1457810"/>
          </a:xfrm>
        </p:grpSpPr>
        <p:sp>
          <p:nvSpPr>
            <p:cNvPr id="20" name="TextBox 19"/>
            <p:cNvSpPr txBox="1"/>
            <p:nvPr/>
          </p:nvSpPr>
          <p:spPr>
            <a:xfrm>
              <a:off x="5465962" y="2038873"/>
              <a:ext cx="1039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Computer</a:t>
              </a:r>
              <a:r>
                <a:rPr lang="ko-KR" altLang="en-US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에서의 실수 표현</a:t>
              </a:r>
              <a:endParaRPr lang="en-US" altLang="ko-KR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5465962" y="2296354"/>
                  <a:ext cx="3365501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altLang="ko-KR" sz="1200" dirty="0" smtClean="0">
                    <a:gradFill>
                      <a:gsLst>
                        <a:gs pos="0">
                          <a:schemeClr val="tx1">
                            <a:lumMod val="65000"/>
                            <a:lumOff val="35000"/>
                          </a:schemeClr>
                        </a:gs>
                        <a:gs pos="100000">
                          <a:schemeClr val="tx1">
                            <a:lumMod val="65000"/>
                            <a:lumOff val="35000"/>
                          </a:schemeClr>
                        </a:gs>
                      </a:gsLst>
                      <a:lin ang="5400000" scaled="1"/>
                    </a:gradFill>
                    <a:latin typeface="나눔바른고딕" panose="020B0603020101020101" pitchFamily="50" charset="-127"/>
                    <a:ea typeface="나눔바른고딕" panose="020B0603020101020101" pitchFamily="50" charset="-127"/>
                  </a:endParaRPr>
                </a:p>
                <a:p>
                  <a:pPr marL="228600" indent="-228600">
                    <a:buFont typeface="+mj-lt"/>
                    <a:buAutoNum type="arabicPeriod"/>
                  </a:pPr>
                  <a:r>
                    <a:rPr lang="en-US" altLang="ko-KR" sz="1200" dirty="0" smtClean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latin typeface="나눔바른고딕" panose="020B0603020101020101" pitchFamily="50" charset="-127"/>
                      <a:ea typeface="나눔바른고딕" panose="020B0603020101020101" pitchFamily="50" charset="-127"/>
                    </a:rPr>
                    <a:t>Computer</a:t>
                  </a:r>
                  <a:r>
                    <a:rPr lang="ko-KR" altLang="en-US" sz="1200" dirty="0" smtClean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latin typeface="나눔바른고딕" panose="020B0603020101020101" pitchFamily="50" charset="-127"/>
                      <a:ea typeface="나눔바른고딕" panose="020B0603020101020101" pitchFamily="50" charset="-127"/>
                    </a:rPr>
                    <a:t>는 이진수 체계를 사용하며</a:t>
                  </a:r>
                  <a:r>
                    <a:rPr lang="en-US" altLang="ko-KR" sz="1200" dirty="0" smtClean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latin typeface="나눔바른고딕" panose="020B0603020101020101" pitchFamily="50" charset="-127"/>
                      <a:ea typeface="나눔바른고딕" panose="020B0603020101020101" pitchFamily="50" charset="-127"/>
                    </a:rPr>
                    <a:t>, </a:t>
                  </a:r>
                  <a:r>
                    <a:rPr lang="ko-KR" altLang="en-US" sz="1200" dirty="0" smtClean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latin typeface="나눔바른고딕" panose="020B0603020101020101" pitchFamily="50" charset="-127"/>
                      <a:ea typeface="나눔바른고딕" panose="020B0603020101020101" pitchFamily="50" charset="-127"/>
                    </a:rPr>
                    <a:t>실수를 표현할 때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ko-KR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200" i="1">
                              <a:latin typeface="Cambria Math" panose="02040503050406030204" pitchFamily="18" charset="0"/>
                            </a:rPr>
                            <m:t>(−1)</m:t>
                          </m:r>
                        </m:e>
                        <m:sup>
                          <m:r>
                            <a:rPr lang="en-US" altLang="ko-KR" sz="1200" i="1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altLang="ko-KR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ko-KR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ko-KR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altLang="ko-KR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−1023</m:t>
                          </m:r>
                        </m:sup>
                      </m:sSup>
                      <m:r>
                        <a:rPr lang="en-US" altLang="ko-KR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ko-KR" sz="1200" i="1">
                          <a:latin typeface="Cambria Math" panose="02040503050406030204" pitchFamily="18" charset="0"/>
                        </a:rPr>
                        <m:t>(1+</m:t>
                      </m:r>
                    </m:oMath>
                  </a14:m>
                  <a:r>
                    <a:rPr lang="en-US" altLang="ko-KR" sz="1200" dirty="0"/>
                    <a:t>f</a:t>
                  </a:r>
                  <a:r>
                    <a:rPr lang="en-US" altLang="ko-KR" sz="1200" dirty="0" smtClean="0"/>
                    <a:t>)</a:t>
                  </a:r>
                  <a:r>
                    <a:rPr lang="ko-KR" altLang="en-US" sz="1200" dirty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ea typeface="나눔바른고딕" panose="020B0603020101020101" pitchFamily="50" charset="-127"/>
                    </a:rPr>
                    <a:t> </a:t>
                  </a:r>
                  <a:r>
                    <a:rPr lang="ko-KR" altLang="en-US" sz="1200" dirty="0" smtClean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ea typeface="나눔바른고딕" panose="020B0603020101020101" pitchFamily="50" charset="-127"/>
                    </a:rPr>
                    <a:t>꼴로 나타낸다</a:t>
                  </a:r>
                  <a:r>
                    <a:rPr lang="en-US" altLang="ko-KR" sz="1200" dirty="0" smtClean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ea typeface="나눔바른고딕" panose="020B0603020101020101" pitchFamily="50" charset="-127"/>
                    </a:rPr>
                    <a:t>.</a:t>
                  </a:r>
                </a:p>
                <a:p>
                  <a:pPr marL="228600" indent="-228600">
                    <a:buAutoNum type="arabicPeriod"/>
                  </a:pPr>
                  <a:endParaRPr lang="en-US" altLang="ko-KR" sz="1200" dirty="0" smtClean="0">
                    <a:gradFill>
                      <a:gsLst>
                        <a:gs pos="0">
                          <a:schemeClr val="tx1">
                            <a:lumMod val="65000"/>
                            <a:lumOff val="35000"/>
                          </a:schemeClr>
                        </a:gs>
                        <a:gs pos="100000">
                          <a:schemeClr val="tx1">
                            <a:lumMod val="65000"/>
                            <a:lumOff val="35000"/>
                          </a:schemeClr>
                        </a:gs>
                      </a:gsLst>
                      <a:lin ang="5400000" scaled="1"/>
                    </a:gradFill>
                    <a:ea typeface="나눔바른고딕" panose="020B0603020101020101" pitchFamily="50" charset="-127"/>
                  </a:endParaRPr>
                </a:p>
                <a:p>
                  <a:pPr marL="228600" indent="-228600">
                    <a:buFont typeface="+mj-lt"/>
                    <a:buAutoNum type="arabicPeriod"/>
                  </a:pPr>
                  <a:r>
                    <a:rPr lang="en-US" altLang="ko-KR" sz="1200" dirty="0" smtClean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ea typeface="나눔바른고딕" panose="020B0603020101020101" pitchFamily="50" charset="-127"/>
                    </a:rPr>
                    <a:t>32 bit</a:t>
                  </a:r>
                  <a:r>
                    <a:rPr lang="ko-KR" altLang="en-US" sz="1200" dirty="0" smtClean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ea typeface="나눔바른고딕" panose="020B0603020101020101" pitchFamily="50" charset="-127"/>
                    </a:rPr>
                    <a:t>와 </a:t>
                  </a:r>
                  <a:r>
                    <a:rPr lang="en-US" altLang="ko-KR" sz="1200" dirty="0" smtClean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ea typeface="나눔바른고딕" panose="020B0603020101020101" pitchFamily="50" charset="-127"/>
                    </a:rPr>
                    <a:t>64 bit </a:t>
                  </a:r>
                  <a:r>
                    <a:rPr lang="ko-KR" altLang="en-US" sz="1200" dirty="0" smtClean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ea typeface="나눔바른고딕" panose="020B0603020101020101" pitchFamily="50" charset="-127"/>
                    </a:rPr>
                    <a:t>운영 체제의 차이에 따라 </a:t>
                  </a:r>
                  <a:r>
                    <a:rPr lang="en-US" altLang="ko-KR" sz="1200" dirty="0" smtClean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ea typeface="나눔바른고딕" panose="020B0603020101020101" pitchFamily="50" charset="-127"/>
                    </a:rPr>
                    <a:t>mantissa</a:t>
                  </a:r>
                  <a:r>
                    <a:rPr lang="ko-KR" altLang="en-US" sz="1200" dirty="0" smtClean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ea typeface="나눔바른고딕" panose="020B0603020101020101" pitchFamily="50" charset="-127"/>
                    </a:rPr>
                    <a:t>를 표현하는 데에 사용되는 </a:t>
                  </a:r>
                  <a:r>
                    <a:rPr lang="en-US" altLang="ko-KR" sz="1200" dirty="0" smtClean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ea typeface="나눔바른고딕" panose="020B0603020101020101" pitchFamily="50" charset="-127"/>
                    </a:rPr>
                    <a:t>bit </a:t>
                  </a:r>
                  <a:r>
                    <a:rPr lang="ko-KR" altLang="en-US" sz="1200" dirty="0" smtClean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ea typeface="나눔바른고딕" panose="020B0603020101020101" pitchFamily="50" charset="-127"/>
                    </a:rPr>
                    <a:t>수가 다르다</a:t>
                  </a:r>
                  <a:r>
                    <a:rPr lang="en-US" altLang="ko-KR" sz="1200" dirty="0" smtClean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ea typeface="나눔바른고딕" panose="020B0603020101020101" pitchFamily="50" charset="-127"/>
                    </a:rPr>
                    <a:t>.</a:t>
                  </a:r>
                </a:p>
                <a:p>
                  <a:pPr marL="228600" indent="-228600">
                    <a:buFont typeface="+mj-lt"/>
                    <a:buAutoNum type="arabicPeriod"/>
                  </a:pPr>
                  <a:endParaRPr lang="en-US" altLang="ko-KR" sz="1200" dirty="0" smtClean="0"/>
                </a:p>
                <a:p>
                  <a:pPr marL="228600" indent="-228600">
                    <a:buFont typeface="+mj-lt"/>
                    <a:buAutoNum type="arabicPeriod"/>
                  </a:pPr>
                  <a:r>
                    <a:rPr lang="en-US" altLang="ko-KR" sz="1200" dirty="0" smtClean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ea typeface="나눔바른고딕" panose="020B0603020101020101" pitchFamily="50" charset="-127"/>
                    </a:rPr>
                    <a:t>HW1_3</a:t>
                  </a:r>
                  <a:r>
                    <a:rPr lang="ko-KR" altLang="en-US" sz="1200" dirty="0" smtClean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ea typeface="나눔바른고딕" panose="020B0603020101020101" pitchFamily="50" charset="-127"/>
                    </a:rPr>
                    <a:t>에서 확인한 결과에 따라</a:t>
                  </a:r>
                  <a:r>
                    <a:rPr lang="en-US" altLang="ko-KR" sz="1200" dirty="0" smtClean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ea typeface="나눔바른고딕" panose="020B0603020101020101" pitchFamily="50" charset="-127"/>
                    </a:rPr>
                    <a:t>, Double Precision</a:t>
                  </a:r>
                  <a:r>
                    <a:rPr lang="ko-KR" altLang="en-US" sz="1200" dirty="0" smtClean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ea typeface="나눔바른고딕" panose="020B0603020101020101" pitchFamily="50" charset="-127"/>
                    </a:rPr>
                    <a:t>을 선택하는 것이 연산 중 산술 오차를 줄이는 데에 유리하다</a:t>
                  </a:r>
                  <a:r>
                    <a:rPr lang="en-US" altLang="ko-KR" sz="1200" dirty="0" smtClean="0">
                      <a:gradFill>
                        <a:gsLst>
                          <a:gs pos="0">
                            <a:schemeClr val="tx1">
                              <a:lumMod val="65000"/>
                              <a:lumOff val="35000"/>
                            </a:schemeClr>
                          </a:gs>
                          <a:gs pos="100000">
                            <a:schemeClr val="tx1">
                              <a:lumMod val="65000"/>
                              <a:lumOff val="35000"/>
                            </a:schemeClr>
                          </a:gs>
                        </a:gsLst>
                        <a:lin ang="5400000" scaled="1"/>
                      </a:gradFill>
                      <a:ea typeface="나눔바른고딕" panose="020B0603020101020101" pitchFamily="50" charset="-127"/>
                    </a:rPr>
                    <a:t>.</a:t>
                  </a:r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5962" y="2296354"/>
                  <a:ext cx="3365501" cy="1200329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그룹 22"/>
          <p:cNvGrpSpPr/>
          <p:nvPr/>
        </p:nvGrpSpPr>
        <p:grpSpPr>
          <a:xfrm>
            <a:off x="499706" y="1802557"/>
            <a:ext cx="9567005" cy="1457810"/>
            <a:chOff x="5465962" y="2038873"/>
            <a:chExt cx="3365501" cy="1457810"/>
          </a:xfrm>
        </p:grpSpPr>
        <p:sp>
          <p:nvSpPr>
            <p:cNvPr id="24" name="TextBox 23"/>
            <p:cNvSpPr txBox="1"/>
            <p:nvPr/>
          </p:nvSpPr>
          <p:spPr>
            <a:xfrm>
              <a:off x="5465962" y="2038873"/>
              <a:ext cx="359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Answers</a:t>
              </a:r>
              <a:endParaRPr lang="en-US" altLang="ko-KR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65962" y="2296354"/>
              <a:ext cx="33655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AutoNum type="arabicPeriod"/>
              </a:pPr>
              <a:endParaRPr lang="en-US" altLang="ko-KR" sz="1200" dirty="0" smtClean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Computer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를 이용하여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0.00001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을 백만 번 더하면 엄밀한 정수 값을 출력할 수 없다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.</a:t>
              </a:r>
            </a:p>
            <a:p>
              <a:pPr marL="228600" indent="-228600">
                <a:buAutoNum type="arabicPeriod"/>
              </a:pPr>
              <a:endParaRPr lang="en-US" altLang="ko-KR" sz="1200" dirty="0" smtClean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  <a:ea typeface="나눔바른고딕" panose="020B0603020101020101" pitchFamily="50" charset="-127"/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1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을 백만 번 더하면서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100000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으로 나누면 엄밀한 정수 값을 출력할 수 있다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.</a:t>
              </a:r>
            </a:p>
            <a:p>
              <a:pPr marL="228600" indent="-228600">
                <a:buFont typeface="+mj-lt"/>
                <a:buAutoNum type="arabicPeriod"/>
              </a:pPr>
              <a:endParaRPr lang="en-US" altLang="ko-KR" sz="1200" dirty="0"/>
            </a:p>
            <a:p>
              <a:pPr marL="228600" indent="-228600">
                <a:buFont typeface="+mj-lt"/>
                <a:buAutoNum type="arabicPeriod"/>
              </a:pP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Single Precision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에서는</a:t>
              </a:r>
              <a:r>
                <a:rPr lang="en-US" altLang="ko-KR" sz="1200" dirty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mantissa 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표현에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23 bit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를 사용하며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, 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이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system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은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52 bit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를 사용하는 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64 bit </a:t>
              </a:r>
              <a:r>
                <a:rPr lang="ko-KR" altLang="en-US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체제이다</a:t>
              </a:r>
              <a:r>
                <a:rPr lang="en-US" altLang="ko-KR" sz="1200" dirty="0" smtClean="0">
                  <a:gradFill>
                    <a:gsLst>
                      <a:gs pos="0">
                        <a:schemeClr val="tx1">
                          <a:lumMod val="65000"/>
                          <a:lumOff val="35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a typeface="나눔바른고딕" panose="020B0603020101020101" pitchFamily="50" charset="-127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974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프레젠테이션5" id="{6EE74710-E1A1-4F72-848B-A88354BBA95F}" vid="{4B8DC24C-1A01-4BE7-8EDA-6A755B601009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269</TotalTime>
  <Words>338</Words>
  <Application>Microsoft Office PowerPoint</Application>
  <PresentationFormat>와이드스크린</PresentationFormat>
  <Paragraphs>65</Paragraphs>
  <Slides>5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나눔바른고딕</vt:lpstr>
      <vt:lpstr>나눔스퀘어 Bold</vt:lpstr>
      <vt:lpstr>나눔스퀘어 ExtraBold</vt:lpstr>
      <vt:lpstr>맑은 고딕</vt:lpstr>
      <vt:lpstr>Arial</vt:lpstr>
      <vt:lpstr>Cambria Math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 su Hwang</dc:creator>
  <cp:lastModifiedBy>한철희(신소재공학과)</cp:lastModifiedBy>
  <cp:revision>44</cp:revision>
  <dcterms:created xsi:type="dcterms:W3CDTF">2016-05-30T07:51:17Z</dcterms:created>
  <dcterms:modified xsi:type="dcterms:W3CDTF">2017-02-24T09:06:10Z</dcterms:modified>
</cp:coreProperties>
</file>