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4"/>
  </p:sldMasterIdLst>
  <p:notesMasterIdLst>
    <p:notesMasterId r:id="rId12"/>
  </p:notesMasterIdLst>
  <p:sldIdLst>
    <p:sldId id="256" r:id="rId5"/>
    <p:sldId id="336" r:id="rId6"/>
    <p:sldId id="338" r:id="rId7"/>
    <p:sldId id="339" r:id="rId8"/>
    <p:sldId id="341" r:id="rId9"/>
    <p:sldId id="337" r:id="rId10"/>
    <p:sldId id="34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노경미(신소재공학과)" initials="노" lastIdx="0" clrIdx="0">
    <p:extLst>
      <p:ext uri="{19B8F6BF-5375-455C-9EA6-DF929625EA0E}">
        <p15:presenceInfo xmlns:p15="http://schemas.microsoft.com/office/powerpoint/2012/main" userId="S-1-5-21-281553056-4242520381-2534527097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3F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7" autoAdjust="0"/>
    <p:restoredTop sz="96127"/>
  </p:normalViewPr>
  <p:slideViewPr>
    <p:cSldViewPr snapToGrid="0">
      <p:cViewPr varScale="1">
        <p:scale>
          <a:sx n="108" d="100"/>
          <a:sy n="108" d="100"/>
        </p:scale>
        <p:origin x="32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9474AC01-33C5-421F-9E5B-5C70E43F21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A0EE6DF-0FF5-4945-8582-CD7E8005F59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C1D51-DDF2-4FC6-AB4C-F3907DD7B58D}" type="datetimeFigureOut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4" name="슬라이드 이미지 개체 틀 3">
            <a:extLst>
              <a:ext uri="{FF2B5EF4-FFF2-40B4-BE49-F238E27FC236}">
                <a16:creationId xmlns:a16="http://schemas.microsoft.com/office/drawing/2014/main" id="{5CBD4726-8F61-4673-9C56-C2CAAF8BF33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>
            <a:extLst>
              <a:ext uri="{FF2B5EF4-FFF2-40B4-BE49-F238E27FC236}">
                <a16:creationId xmlns:a16="http://schemas.microsoft.com/office/drawing/2014/main" id="{F931B76D-7F61-478A-9514-06E368E34D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A0C1D03-5197-4CD7-ACFF-28871722987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C49CCC3-D492-44E2-BC31-B57118FB2F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E271C-C546-472C-AFB1-A26DBEB4AB0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ACC8-F41D-4F29-892B-E22672F3C6AA}" type="datetime1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178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1D8A-3E5C-49FF-95CC-5398007C25DF}" type="datetime1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168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5C7-850E-400F-B331-49850A609924}" type="datetime1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213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3CE3-DB38-4E6F-9A42-191E7AA68CF7}" type="datetime1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071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B67F-818E-46B2-A1B8-147DD1B13450}" type="datetime1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15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1CCE-8543-4068-AAF1-5EC0486A3417}" type="datetime1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465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98CA-E15D-4C28-A85F-C7C32B1905CD}" type="datetime1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84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9EC1-70E5-4BA3-A720-4F1EF27EEC2E}" type="datetime1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7923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0B31-39F1-40E2-8926-C24A8A71C99C}" type="datetime1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47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27E02D9-8EA5-482C-B750-51218F87B260}" type="datetime1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416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816D-2783-46D6-89F5-4F4A41151D05}" type="datetime1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752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F4ECB3-1612-4AE5-9B1D-1ECB4A75BC64}" type="datetime1">
              <a:rPr lang="ko-KR" altLang="en-US" smtClean="0"/>
              <a:t>2021-09-22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008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ftr="0" dt="0"/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4.png"/><Relationship Id="rId10" Type="http://schemas.openxmlformats.org/officeDocument/2006/relationships/image" Target="../media/image17.png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.sv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23.png"/><Relationship Id="rId5" Type="http://schemas.openxmlformats.org/officeDocument/2006/relationships/image" Target="../media/image18.png"/><Relationship Id="rId10" Type="http://schemas.openxmlformats.org/officeDocument/2006/relationships/image" Target="../media/image22.png"/><Relationship Id="rId4" Type="http://schemas.openxmlformats.org/officeDocument/2006/relationships/image" Target="../media/image4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.svg"/><Relationship Id="rId7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70FB72-4469-4A11-9ADA-F4BE74ED3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9716" y="1658320"/>
            <a:ext cx="9932565" cy="138499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ko-KR" altLang="en-US" sz="5400" dirty="0"/>
              <a:t>소재수치해석 과제 </a:t>
            </a:r>
            <a:r>
              <a:rPr lang="en-US" altLang="ko-KR" sz="5400"/>
              <a:t># 2:</a:t>
            </a:r>
            <a:br>
              <a:rPr lang="en-US" altLang="ko-KR" sz="5400"/>
            </a:br>
            <a:r>
              <a:rPr lang="ko-KR" altLang="en-US" sz="3600"/>
              <a:t>변수 방정식</a:t>
            </a:r>
            <a:endParaRPr lang="ko-KR" altLang="en-US" sz="5400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73178D2-A937-4FD0-8045-A8A3E64A5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144680-A843-4930-9ABB-EE354933C99B}"/>
              </a:ext>
            </a:extLst>
          </p:cNvPr>
          <p:cNvSpPr txBox="1"/>
          <p:nvPr/>
        </p:nvSpPr>
        <p:spPr>
          <a:xfrm>
            <a:off x="1988191" y="6413791"/>
            <a:ext cx="50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Light Condensed" panose="020B0502040204020203" pitchFamily="34" charset="0"/>
              </a:rPr>
              <a:t>AI &amp; NEUROMORPHIC DEVICE LAB</a:t>
            </a:r>
            <a:endParaRPr lang="ko-KR" alt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Light Condensed" panose="020B0502040204020203" pitchFamily="34" charset="0"/>
            </a:endParaRPr>
          </a:p>
        </p:txBody>
      </p:sp>
      <p:pic>
        <p:nvPicPr>
          <p:cNvPr id="8" name="그래픽 7">
            <a:extLst>
              <a:ext uri="{FF2B5EF4-FFF2-40B4-BE49-F238E27FC236}">
                <a16:creationId xmlns:a16="http://schemas.microsoft.com/office/drawing/2014/main" id="{9F873952-2005-4C4E-A628-43F2A6F9CC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233" y="6519565"/>
            <a:ext cx="1837958" cy="15778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29E25E0-7CB7-4724-AF4E-6F88F269723F}"/>
              </a:ext>
            </a:extLst>
          </p:cNvPr>
          <p:cNvSpPr txBox="1"/>
          <p:nvPr/>
        </p:nvSpPr>
        <p:spPr>
          <a:xfrm>
            <a:off x="3271504" y="4646336"/>
            <a:ext cx="56489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i="1" dirty="0" err="1"/>
              <a:t>Kyungmi</a:t>
            </a:r>
            <a:r>
              <a:rPr lang="en-US" altLang="ko-KR" sz="2400" b="1" i="1" dirty="0"/>
              <a:t> Noh </a:t>
            </a:r>
            <a:r>
              <a:rPr lang="en-US" altLang="ko-KR" sz="1200" b="1" i="1" u="sng" dirty="0">
                <a:solidFill>
                  <a:schemeClr val="bg1">
                    <a:lumMod val="65000"/>
                  </a:schemeClr>
                </a:solidFill>
              </a:rPr>
              <a:t>(*Email :{</a:t>
            </a:r>
            <a:r>
              <a:rPr lang="en-US" altLang="ko-KR" sz="1200" b="1" i="1" u="sng" dirty="0" err="1">
                <a:solidFill>
                  <a:schemeClr val="bg1">
                    <a:lumMod val="65000"/>
                  </a:schemeClr>
                </a:solidFill>
              </a:rPr>
              <a:t>nkyungmi</a:t>
            </a:r>
            <a:r>
              <a:rPr lang="en-US" altLang="ko-KR" sz="1200" b="1" i="1" u="sng" dirty="0">
                <a:solidFill>
                  <a:schemeClr val="bg1">
                    <a:lumMod val="65000"/>
                  </a:schemeClr>
                </a:solidFill>
              </a:rPr>
              <a:t>}@</a:t>
            </a:r>
            <a:r>
              <a:rPr lang="en-US" altLang="ko-KR" sz="1200" b="1" i="1" u="sng" dirty="0" err="1">
                <a:solidFill>
                  <a:schemeClr val="bg1">
                    <a:lumMod val="65000"/>
                  </a:schemeClr>
                </a:solidFill>
              </a:rPr>
              <a:t>postech.ac.kr</a:t>
            </a:r>
            <a:r>
              <a:rPr lang="en-US" altLang="ko-KR" sz="1200" b="1" i="1" u="sng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algn="ctr"/>
            <a:endParaRPr lang="en-US" altLang="ko-KR" sz="2000" b="1" i="1" u="sng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altLang="ko-KR" sz="2000" b="1" i="1" dirty="0"/>
              <a:t>Department of Materials Science and Engineering, POSTECH</a:t>
            </a:r>
            <a:endParaRPr lang="en-US" altLang="ko-KR" sz="1200" b="1" i="1" dirty="0"/>
          </a:p>
        </p:txBody>
      </p:sp>
    </p:spTree>
    <p:extLst>
      <p:ext uri="{BB962C8B-B14F-4D97-AF65-F5344CB8AC3E}">
        <p14:creationId xmlns:p14="http://schemas.microsoft.com/office/powerpoint/2010/main" val="3032399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338216-AF78-4660-8BCD-33343996C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51700F-99A3-44A2-BE50-08FA0F4AB57B}"/>
              </a:ext>
            </a:extLst>
          </p:cNvPr>
          <p:cNvSpPr txBox="1"/>
          <p:nvPr/>
        </p:nvSpPr>
        <p:spPr>
          <a:xfrm>
            <a:off x="1988191" y="6413791"/>
            <a:ext cx="50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Light Condensed" panose="020B0502040204020203" pitchFamily="34" charset="0"/>
              </a:rPr>
              <a:t>AI &amp; NEUROMORPHIC DEVICE LAB</a:t>
            </a:r>
            <a:endParaRPr lang="ko-KR" alt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Light Condensed" panose="020B0502040204020203" pitchFamily="34" charset="0"/>
            </a:endParaRPr>
          </a:p>
        </p:txBody>
      </p:sp>
      <p:pic>
        <p:nvPicPr>
          <p:cNvPr id="6" name="그래픽 5">
            <a:extLst>
              <a:ext uri="{FF2B5EF4-FFF2-40B4-BE49-F238E27FC236}">
                <a16:creationId xmlns:a16="http://schemas.microsoft.com/office/drawing/2014/main" id="{8EE86625-7C9F-4A72-9853-89B2B4DE1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233" y="6519565"/>
            <a:ext cx="1837958" cy="157783"/>
          </a:xfrm>
          <a:prstGeom prst="rect">
            <a:avLst/>
          </a:prstGeom>
        </p:spPr>
      </p:pic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567BAE05-CDC6-400F-9921-1018ADD6A2E8}"/>
              </a:ext>
            </a:extLst>
          </p:cNvPr>
          <p:cNvCxnSpPr>
            <a:cxnSpLocks/>
          </p:cNvCxnSpPr>
          <p:nvPr/>
        </p:nvCxnSpPr>
        <p:spPr>
          <a:xfrm>
            <a:off x="642354" y="831007"/>
            <a:ext cx="1057012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제목 1">
            <a:extLst>
              <a:ext uri="{FF2B5EF4-FFF2-40B4-BE49-F238E27FC236}">
                <a16:creationId xmlns:a16="http://schemas.microsoft.com/office/drawing/2014/main" id="{CFA08465-DEDE-4986-B977-E062234C438B}"/>
              </a:ext>
            </a:extLst>
          </p:cNvPr>
          <p:cNvSpPr txBox="1">
            <a:spLocks/>
          </p:cNvSpPr>
          <p:nvPr/>
        </p:nvSpPr>
        <p:spPr>
          <a:xfrm>
            <a:off x="642354" y="164284"/>
            <a:ext cx="10058400" cy="68652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>
                <a:cs typeface="Calibri" panose="020F0502020204030204" pitchFamily="34" charset="0"/>
              </a:rPr>
              <a:t>1</a:t>
            </a:r>
            <a:r>
              <a:rPr lang="en-US" altLang="ko-KR" b="1">
                <a:cs typeface="Calibri" panose="020F0502020204030204" pitchFamily="34" charset="0"/>
              </a:rPr>
              <a:t>. Bisection Method</a:t>
            </a:r>
            <a:endParaRPr lang="ko-KR" altLang="en-US" b="1" dirty="0"/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99F53318-FB85-468B-86C7-E24E9931EE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354" y="1256159"/>
            <a:ext cx="4277813" cy="3554243"/>
          </a:xfrm>
          <a:prstGeom prst="rect">
            <a:avLst/>
          </a:prstGeom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CBBD075A-46BE-4098-9AC7-EA47107CC265}"/>
              </a:ext>
            </a:extLst>
          </p:cNvPr>
          <p:cNvSpPr/>
          <p:nvPr/>
        </p:nvSpPr>
        <p:spPr>
          <a:xfrm>
            <a:off x="905691" y="1471750"/>
            <a:ext cx="3823063" cy="2272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1" name="직선 화살표 연결선 20">
            <a:extLst>
              <a:ext uri="{FF2B5EF4-FFF2-40B4-BE49-F238E27FC236}">
                <a16:creationId xmlns:a16="http://schemas.microsoft.com/office/drawing/2014/main" id="{C8A8565B-2C28-4A3F-8C7C-73A4D3199C59}"/>
              </a:ext>
            </a:extLst>
          </p:cNvPr>
          <p:cNvCxnSpPr>
            <a:cxnSpLocks/>
          </p:cNvCxnSpPr>
          <p:nvPr/>
        </p:nvCxnSpPr>
        <p:spPr>
          <a:xfrm>
            <a:off x="3013166" y="1741344"/>
            <a:ext cx="0" cy="32747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그림 22">
            <a:extLst>
              <a:ext uri="{FF2B5EF4-FFF2-40B4-BE49-F238E27FC236}">
                <a16:creationId xmlns:a16="http://schemas.microsoft.com/office/drawing/2014/main" id="{2480B457-9487-4181-B5D4-272DC32B95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5897" y="5058446"/>
            <a:ext cx="2511200" cy="369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EB73514-19D9-4904-8791-76D70DB0F79F}"/>
                  </a:ext>
                </a:extLst>
              </p:cNvPr>
              <p:cNvSpPr txBox="1"/>
              <p:nvPr/>
            </p:nvSpPr>
            <p:spPr>
              <a:xfrm>
                <a:off x="1695898" y="5503131"/>
                <a:ext cx="2771600" cy="3123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2,900</m:t>
                              </m:r>
                            </m:num>
                            <m:den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−4.65</m:t>
                          </m:r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𝑙𝑜𝑔𝑇</m:t>
                          </m:r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+19.732</m:t>
                          </m:r>
                        </m:sup>
                      </m:sSup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ko-KR" altLang="en-US" sz="140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EB73514-19D9-4904-8791-76D70DB0F7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898" y="5503131"/>
                <a:ext cx="2771600" cy="312393"/>
              </a:xfrm>
              <a:prstGeom prst="rect">
                <a:avLst/>
              </a:prstGeom>
              <a:blipFill>
                <a:blip r:embed="rId6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9C35BF0-BEB4-4E0F-99F2-24159ECDA2C5}"/>
                  </a:ext>
                </a:extLst>
              </p:cNvPr>
              <p:cNvSpPr txBox="1"/>
              <p:nvPr/>
            </p:nvSpPr>
            <p:spPr>
              <a:xfrm>
                <a:off x="1695898" y="5876341"/>
                <a:ext cx="2771600" cy="31239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2,900</m:t>
                              </m:r>
                            </m:num>
                            <m:den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−4.65</m:t>
                          </m:r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𝑙𝑜𝑔𝑇</m:t>
                          </m:r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+19.732</m:t>
                          </m:r>
                        </m:sup>
                      </m:sSup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−0.5</m:t>
                      </m:r>
                    </m:oMath>
                  </m:oMathPara>
                </a14:m>
                <a:endParaRPr lang="ko-KR" altLang="en-US" sz="140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9C35BF0-BEB4-4E0F-99F2-24159ECDA2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898" y="5876341"/>
                <a:ext cx="2771600" cy="312393"/>
              </a:xfrm>
              <a:prstGeom prst="rect">
                <a:avLst/>
              </a:prstGeom>
              <a:blipFill>
                <a:blip r:embed="rId7"/>
                <a:stretch>
                  <a:fillRect r="-438" b="-13208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그림 26">
            <a:extLst>
              <a:ext uri="{FF2B5EF4-FFF2-40B4-BE49-F238E27FC236}">
                <a16:creationId xmlns:a16="http://schemas.microsoft.com/office/drawing/2014/main" id="{A3543957-DC62-4561-A41D-0680B915FB7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71554" y="1047166"/>
            <a:ext cx="5621186" cy="4829175"/>
          </a:xfrm>
          <a:prstGeom prst="rect">
            <a:avLst/>
          </a:prstGeom>
        </p:spPr>
      </p:pic>
      <p:sp>
        <p:nvSpPr>
          <p:cNvPr id="28" name="타원 27">
            <a:extLst>
              <a:ext uri="{FF2B5EF4-FFF2-40B4-BE49-F238E27FC236}">
                <a16:creationId xmlns:a16="http://schemas.microsoft.com/office/drawing/2014/main" id="{A3E9F43E-EB37-4553-940B-3AA62E9590AC}"/>
              </a:ext>
            </a:extLst>
          </p:cNvPr>
          <p:cNvSpPr/>
          <p:nvPr/>
        </p:nvSpPr>
        <p:spPr>
          <a:xfrm>
            <a:off x="7043955" y="3169920"/>
            <a:ext cx="247024" cy="122790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>
            <a:extLst>
              <a:ext uri="{FF2B5EF4-FFF2-40B4-BE49-F238E27FC236}">
                <a16:creationId xmlns:a16="http://schemas.microsoft.com/office/drawing/2014/main" id="{65E374CB-10DE-4C0B-AC64-98F4C8A0D025}"/>
              </a:ext>
            </a:extLst>
          </p:cNvPr>
          <p:cNvSpPr/>
          <p:nvPr/>
        </p:nvSpPr>
        <p:spPr>
          <a:xfrm>
            <a:off x="10309446" y="1517527"/>
            <a:ext cx="247024" cy="210523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1980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338216-AF78-4660-8BCD-33343996C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51700F-99A3-44A2-BE50-08FA0F4AB57B}"/>
              </a:ext>
            </a:extLst>
          </p:cNvPr>
          <p:cNvSpPr txBox="1"/>
          <p:nvPr/>
        </p:nvSpPr>
        <p:spPr>
          <a:xfrm>
            <a:off x="1988191" y="6413791"/>
            <a:ext cx="50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Light Condensed" panose="020B0502040204020203" pitchFamily="34" charset="0"/>
              </a:rPr>
              <a:t>AI &amp; NEUROMORPHIC DEVICE LAB</a:t>
            </a:r>
            <a:endParaRPr lang="ko-KR" alt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Light Condensed" panose="020B0502040204020203" pitchFamily="34" charset="0"/>
            </a:endParaRPr>
          </a:p>
        </p:txBody>
      </p:sp>
      <p:pic>
        <p:nvPicPr>
          <p:cNvPr id="6" name="그래픽 5">
            <a:extLst>
              <a:ext uri="{FF2B5EF4-FFF2-40B4-BE49-F238E27FC236}">
                <a16:creationId xmlns:a16="http://schemas.microsoft.com/office/drawing/2014/main" id="{8EE86625-7C9F-4A72-9853-89B2B4DE1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233" y="6519565"/>
            <a:ext cx="1837958" cy="157783"/>
          </a:xfrm>
          <a:prstGeom prst="rect">
            <a:avLst/>
          </a:prstGeom>
        </p:spPr>
      </p:pic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567BAE05-CDC6-400F-9921-1018ADD6A2E8}"/>
              </a:ext>
            </a:extLst>
          </p:cNvPr>
          <p:cNvCxnSpPr>
            <a:cxnSpLocks/>
          </p:cNvCxnSpPr>
          <p:nvPr/>
        </p:nvCxnSpPr>
        <p:spPr>
          <a:xfrm>
            <a:off x="642354" y="831007"/>
            <a:ext cx="1057012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제목 1">
            <a:extLst>
              <a:ext uri="{FF2B5EF4-FFF2-40B4-BE49-F238E27FC236}">
                <a16:creationId xmlns:a16="http://schemas.microsoft.com/office/drawing/2014/main" id="{CFA08465-DEDE-4986-B977-E062234C438B}"/>
              </a:ext>
            </a:extLst>
          </p:cNvPr>
          <p:cNvSpPr txBox="1">
            <a:spLocks/>
          </p:cNvSpPr>
          <p:nvPr/>
        </p:nvSpPr>
        <p:spPr>
          <a:xfrm>
            <a:off x="642354" y="164284"/>
            <a:ext cx="10058400" cy="68652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>
                <a:cs typeface="Calibri" panose="020F0502020204030204" pitchFamily="34" charset="0"/>
              </a:rPr>
              <a:t>1</a:t>
            </a:r>
            <a:r>
              <a:rPr lang="en-US" altLang="ko-KR" b="1">
                <a:cs typeface="Calibri" panose="020F0502020204030204" pitchFamily="34" charset="0"/>
              </a:rPr>
              <a:t>. Bisection Method</a:t>
            </a:r>
            <a:endParaRPr lang="ko-KR" altLang="en-US" b="1" dirty="0"/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99F53318-FB85-468B-86C7-E24E9931EE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354" y="1256159"/>
            <a:ext cx="4277813" cy="3554243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2480B457-9487-4181-B5D4-272DC32B95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5897" y="5058446"/>
            <a:ext cx="2511200" cy="369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EB73514-19D9-4904-8791-76D70DB0F79F}"/>
                  </a:ext>
                </a:extLst>
              </p:cNvPr>
              <p:cNvSpPr txBox="1"/>
              <p:nvPr/>
            </p:nvSpPr>
            <p:spPr>
              <a:xfrm>
                <a:off x="1695898" y="5503131"/>
                <a:ext cx="2771600" cy="3123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2,900</m:t>
                              </m:r>
                            </m:num>
                            <m:den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−4.65</m:t>
                          </m:r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𝑙𝑜𝑔𝑇</m:t>
                          </m:r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+19.732</m:t>
                          </m:r>
                        </m:sup>
                      </m:sSup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ko-KR" altLang="en-US" sz="140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EB73514-19D9-4904-8791-76D70DB0F7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898" y="5503131"/>
                <a:ext cx="2771600" cy="312393"/>
              </a:xfrm>
              <a:prstGeom prst="rect">
                <a:avLst/>
              </a:prstGeom>
              <a:blipFill>
                <a:blip r:embed="rId6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9C35BF0-BEB4-4E0F-99F2-24159ECDA2C5}"/>
                  </a:ext>
                </a:extLst>
              </p:cNvPr>
              <p:cNvSpPr txBox="1"/>
              <p:nvPr/>
            </p:nvSpPr>
            <p:spPr>
              <a:xfrm>
                <a:off x="1695898" y="5876341"/>
                <a:ext cx="2771600" cy="31239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2,900</m:t>
                              </m:r>
                            </m:num>
                            <m:den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−4.65</m:t>
                          </m:r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𝑙𝑜𝑔𝑇</m:t>
                          </m:r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+19.732</m:t>
                          </m:r>
                        </m:sup>
                      </m:sSup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−0.5</m:t>
                      </m:r>
                    </m:oMath>
                  </m:oMathPara>
                </a14:m>
                <a:endParaRPr lang="ko-KR" altLang="en-US" sz="140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9C35BF0-BEB4-4E0F-99F2-24159ECDA2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898" y="5876341"/>
                <a:ext cx="2771600" cy="312393"/>
              </a:xfrm>
              <a:prstGeom prst="rect">
                <a:avLst/>
              </a:prstGeom>
              <a:blipFill>
                <a:blip r:embed="rId7"/>
                <a:stretch>
                  <a:fillRect r="-438" b="-13208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타원 27">
            <a:extLst>
              <a:ext uri="{FF2B5EF4-FFF2-40B4-BE49-F238E27FC236}">
                <a16:creationId xmlns:a16="http://schemas.microsoft.com/office/drawing/2014/main" id="{A3E9F43E-EB37-4553-940B-3AA62E9590AC}"/>
              </a:ext>
            </a:extLst>
          </p:cNvPr>
          <p:cNvSpPr/>
          <p:nvPr/>
        </p:nvSpPr>
        <p:spPr>
          <a:xfrm>
            <a:off x="7043955" y="3169920"/>
            <a:ext cx="247024" cy="122790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>
            <a:extLst>
              <a:ext uri="{FF2B5EF4-FFF2-40B4-BE49-F238E27FC236}">
                <a16:creationId xmlns:a16="http://schemas.microsoft.com/office/drawing/2014/main" id="{65E374CB-10DE-4C0B-AC64-98F4C8A0D025}"/>
              </a:ext>
            </a:extLst>
          </p:cNvPr>
          <p:cNvSpPr/>
          <p:nvPr/>
        </p:nvSpPr>
        <p:spPr>
          <a:xfrm>
            <a:off x="10309446" y="1517527"/>
            <a:ext cx="247024" cy="210523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" name="그림 29">
            <a:extLst>
              <a:ext uri="{FF2B5EF4-FFF2-40B4-BE49-F238E27FC236}">
                <a16:creationId xmlns:a16="http://schemas.microsoft.com/office/drawing/2014/main" id="{FF1773E5-AABE-4573-8D9C-CEC48F0F0BA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83979" y="1150206"/>
            <a:ext cx="5486400" cy="4352925"/>
          </a:xfrm>
          <a:prstGeom prst="rect">
            <a:avLst/>
          </a:prstGeom>
        </p:spPr>
      </p:pic>
      <p:sp>
        <p:nvSpPr>
          <p:cNvPr id="18" name="직사각형 17">
            <a:extLst>
              <a:ext uri="{FF2B5EF4-FFF2-40B4-BE49-F238E27FC236}">
                <a16:creationId xmlns:a16="http://schemas.microsoft.com/office/drawing/2014/main" id="{0E262A8B-9B8D-4BB4-9A28-433A5166BD89}"/>
              </a:ext>
            </a:extLst>
          </p:cNvPr>
          <p:cNvSpPr/>
          <p:nvPr/>
        </p:nvSpPr>
        <p:spPr>
          <a:xfrm>
            <a:off x="5383979" y="2666933"/>
            <a:ext cx="4461655" cy="642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" name="그림 19">
            <a:extLst>
              <a:ext uri="{FF2B5EF4-FFF2-40B4-BE49-F238E27FC236}">
                <a16:creationId xmlns:a16="http://schemas.microsoft.com/office/drawing/2014/main" id="{B937D073-73A9-4BEC-8FCD-99F95657EBA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21879" y="251525"/>
            <a:ext cx="2357749" cy="2025548"/>
          </a:xfrm>
          <a:prstGeom prst="rect">
            <a:avLst/>
          </a:prstGeom>
        </p:spPr>
      </p:pic>
      <p:sp>
        <p:nvSpPr>
          <p:cNvPr id="22" name="직사각형 21">
            <a:extLst>
              <a:ext uri="{FF2B5EF4-FFF2-40B4-BE49-F238E27FC236}">
                <a16:creationId xmlns:a16="http://schemas.microsoft.com/office/drawing/2014/main" id="{3B3DB74C-4FBF-485D-AE1D-9F80E1061265}"/>
              </a:ext>
            </a:extLst>
          </p:cNvPr>
          <p:cNvSpPr/>
          <p:nvPr/>
        </p:nvSpPr>
        <p:spPr>
          <a:xfrm>
            <a:off x="5383979" y="3699117"/>
            <a:ext cx="4482832" cy="6377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3096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338216-AF78-4660-8BCD-33343996C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51700F-99A3-44A2-BE50-08FA0F4AB57B}"/>
              </a:ext>
            </a:extLst>
          </p:cNvPr>
          <p:cNvSpPr txBox="1"/>
          <p:nvPr/>
        </p:nvSpPr>
        <p:spPr>
          <a:xfrm>
            <a:off x="1988191" y="6413791"/>
            <a:ext cx="50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Light Condensed" panose="020B0502040204020203" pitchFamily="34" charset="0"/>
              </a:rPr>
              <a:t>AI &amp; NEUROMORPHIC DEVICE LAB</a:t>
            </a:r>
            <a:endParaRPr lang="ko-KR" alt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Light Condensed" panose="020B0502040204020203" pitchFamily="34" charset="0"/>
            </a:endParaRPr>
          </a:p>
        </p:txBody>
      </p:sp>
      <p:pic>
        <p:nvPicPr>
          <p:cNvPr id="6" name="그래픽 5">
            <a:extLst>
              <a:ext uri="{FF2B5EF4-FFF2-40B4-BE49-F238E27FC236}">
                <a16:creationId xmlns:a16="http://schemas.microsoft.com/office/drawing/2014/main" id="{8EE86625-7C9F-4A72-9853-89B2B4DE1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233" y="6519565"/>
            <a:ext cx="1837958" cy="157783"/>
          </a:xfrm>
          <a:prstGeom prst="rect">
            <a:avLst/>
          </a:prstGeom>
        </p:spPr>
      </p:pic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567BAE05-CDC6-400F-9921-1018ADD6A2E8}"/>
              </a:ext>
            </a:extLst>
          </p:cNvPr>
          <p:cNvCxnSpPr>
            <a:cxnSpLocks/>
          </p:cNvCxnSpPr>
          <p:nvPr/>
        </p:nvCxnSpPr>
        <p:spPr>
          <a:xfrm>
            <a:off x="642354" y="831007"/>
            <a:ext cx="1057012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제목 1">
            <a:extLst>
              <a:ext uri="{FF2B5EF4-FFF2-40B4-BE49-F238E27FC236}">
                <a16:creationId xmlns:a16="http://schemas.microsoft.com/office/drawing/2014/main" id="{CFA08465-DEDE-4986-B977-E062234C438B}"/>
              </a:ext>
            </a:extLst>
          </p:cNvPr>
          <p:cNvSpPr txBox="1">
            <a:spLocks/>
          </p:cNvSpPr>
          <p:nvPr/>
        </p:nvSpPr>
        <p:spPr>
          <a:xfrm>
            <a:off x="642354" y="164284"/>
            <a:ext cx="10058400" cy="68652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>
                <a:cs typeface="Calibri" panose="020F0502020204030204" pitchFamily="34" charset="0"/>
              </a:rPr>
              <a:t>1</a:t>
            </a:r>
            <a:r>
              <a:rPr lang="en-US" altLang="ko-KR" b="1">
                <a:cs typeface="Calibri" panose="020F0502020204030204" pitchFamily="34" charset="0"/>
              </a:rPr>
              <a:t>. Bisection Method</a:t>
            </a:r>
            <a:endParaRPr lang="ko-KR" altLang="en-US" b="1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F0F8A9D-9625-4288-BF50-AFEF98AD69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928" y="1769668"/>
            <a:ext cx="3448050" cy="13525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F69267E-C99D-4A3B-970B-A83A11543947}"/>
              </a:ext>
            </a:extLst>
          </p:cNvPr>
          <p:cNvSpPr txBox="1"/>
          <p:nvPr/>
        </p:nvSpPr>
        <p:spPr>
          <a:xfrm>
            <a:off x="659928" y="1400167"/>
            <a:ext cx="3448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/>
              <a:t>&lt;</a:t>
            </a:r>
            <a:r>
              <a:rPr lang="ko-KR" altLang="en-US" sz="1400"/>
              <a:t>같은 부호에서 시작한 경우</a:t>
            </a:r>
            <a:r>
              <a:rPr lang="en-US" altLang="ko-KR" sz="1400"/>
              <a:t>&gt;</a:t>
            </a:r>
            <a:endParaRPr lang="ko-KR" altLang="en-US" sz="1400"/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10A5FF06-943D-4258-97D6-77E07D042036}"/>
              </a:ext>
            </a:extLst>
          </p:cNvPr>
          <p:cNvGrpSpPr/>
          <p:nvPr/>
        </p:nvGrpSpPr>
        <p:grpSpPr>
          <a:xfrm>
            <a:off x="6842413" y="1070418"/>
            <a:ext cx="2483222" cy="2358582"/>
            <a:chOff x="9221097" y="164284"/>
            <a:chExt cx="2483222" cy="2358582"/>
          </a:xfrm>
        </p:grpSpPr>
        <p:pic>
          <p:nvPicPr>
            <p:cNvPr id="8" name="그림 7">
              <a:extLst>
                <a:ext uri="{FF2B5EF4-FFF2-40B4-BE49-F238E27FC236}">
                  <a16:creationId xmlns:a16="http://schemas.microsoft.com/office/drawing/2014/main" id="{454141C2-ED2D-4E85-B35B-1D9993E86D1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221097" y="164284"/>
              <a:ext cx="2483222" cy="2358582"/>
            </a:xfrm>
            <a:prstGeom prst="rect">
              <a:avLst/>
            </a:prstGeom>
          </p:spPr>
        </p:pic>
        <p:cxnSp>
          <p:nvCxnSpPr>
            <p:cNvPr id="10" name="직선 연결선 9">
              <a:extLst>
                <a:ext uri="{FF2B5EF4-FFF2-40B4-BE49-F238E27FC236}">
                  <a16:creationId xmlns:a16="http://schemas.microsoft.com/office/drawing/2014/main" id="{171BEFDE-9C8F-4BFE-8B77-B88F874093A4}"/>
                </a:ext>
              </a:extLst>
            </p:cNvPr>
            <p:cNvCxnSpPr/>
            <p:nvPr/>
          </p:nvCxnSpPr>
          <p:spPr>
            <a:xfrm>
              <a:off x="9483634" y="1328321"/>
              <a:ext cx="1950720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85AC808F-BAC4-4EB6-A992-659D3D295149}"/>
              </a:ext>
            </a:extLst>
          </p:cNvPr>
          <p:cNvSpPr txBox="1"/>
          <p:nvPr/>
        </p:nvSpPr>
        <p:spPr>
          <a:xfrm>
            <a:off x="642354" y="3743980"/>
            <a:ext cx="3448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/>
              <a:t>&lt;</a:t>
            </a:r>
            <a:r>
              <a:rPr lang="ko-KR" altLang="en-US" sz="1400"/>
              <a:t>다른 부호에서 시작한 경우</a:t>
            </a:r>
            <a:r>
              <a:rPr lang="en-US" altLang="ko-KR" sz="1400"/>
              <a:t>(1)&gt;</a:t>
            </a:r>
            <a:endParaRPr lang="ko-KR" altLang="en-US" sz="140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A6B3661-1AD3-4445-948C-1B4FA3E9D9B6}"/>
              </a:ext>
            </a:extLst>
          </p:cNvPr>
          <p:cNvSpPr txBox="1"/>
          <p:nvPr/>
        </p:nvSpPr>
        <p:spPr>
          <a:xfrm>
            <a:off x="4836815" y="3743979"/>
            <a:ext cx="3448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/>
              <a:t>&lt;</a:t>
            </a:r>
            <a:r>
              <a:rPr lang="ko-KR" altLang="en-US" sz="1400"/>
              <a:t>다른 부호에서 시작한 경우</a:t>
            </a:r>
            <a:r>
              <a:rPr lang="en-US" altLang="ko-KR" sz="1400"/>
              <a:t>(2)&gt;</a:t>
            </a:r>
            <a:endParaRPr lang="ko-KR" altLang="en-US" sz="1400"/>
          </a:p>
        </p:txBody>
      </p: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29E76BA9-F168-46F2-9A5E-5F4D67B0A71D}"/>
              </a:ext>
            </a:extLst>
          </p:cNvPr>
          <p:cNvGrpSpPr/>
          <p:nvPr/>
        </p:nvGrpSpPr>
        <p:grpSpPr>
          <a:xfrm>
            <a:off x="598307" y="4136864"/>
            <a:ext cx="3866934" cy="1357981"/>
            <a:chOff x="642354" y="3331079"/>
            <a:chExt cx="3866934" cy="1357981"/>
          </a:xfrm>
        </p:grpSpPr>
        <p:pic>
          <p:nvPicPr>
            <p:cNvPr id="2" name="그림 1">
              <a:extLst>
                <a:ext uri="{FF2B5EF4-FFF2-40B4-BE49-F238E27FC236}">
                  <a16:creationId xmlns:a16="http://schemas.microsoft.com/office/drawing/2014/main" id="{404FD780-D203-45D2-8513-253BDD43EED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42354" y="3331079"/>
              <a:ext cx="3866934" cy="1357981"/>
            </a:xfrm>
            <a:prstGeom prst="rect">
              <a:avLst/>
            </a:prstGeom>
          </p:spPr>
        </p:pic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C47D7D00-4474-4C42-9627-03E22C6BCC3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6556" y="4079737"/>
              <a:ext cx="1381849" cy="1"/>
            </a:xfrm>
            <a:prstGeom prst="line">
              <a:avLst/>
            </a:prstGeom>
            <a:ln w="38100">
              <a:solidFill>
                <a:srgbClr val="FFFF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80D71099-4814-4BA8-83F8-777160AC88EB}"/>
              </a:ext>
            </a:extLst>
          </p:cNvPr>
          <p:cNvGrpSpPr/>
          <p:nvPr/>
        </p:nvGrpSpPr>
        <p:grpSpPr>
          <a:xfrm>
            <a:off x="4921572" y="4127645"/>
            <a:ext cx="4047316" cy="1357981"/>
            <a:chOff x="5001534" y="3331079"/>
            <a:chExt cx="4047316" cy="1357981"/>
          </a:xfrm>
        </p:grpSpPr>
        <p:pic>
          <p:nvPicPr>
            <p:cNvPr id="12" name="그림 11">
              <a:extLst>
                <a:ext uri="{FF2B5EF4-FFF2-40B4-BE49-F238E27FC236}">
                  <a16:creationId xmlns:a16="http://schemas.microsoft.com/office/drawing/2014/main" id="{68792DA2-7171-480E-B7C5-9243C9190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001534" y="3331079"/>
              <a:ext cx="4047316" cy="1357981"/>
            </a:xfrm>
            <a:prstGeom prst="rect">
              <a:avLst/>
            </a:prstGeom>
          </p:spPr>
        </p:pic>
        <p:cxnSp>
          <p:nvCxnSpPr>
            <p:cNvPr id="16" name="직선 연결선 15">
              <a:extLst>
                <a:ext uri="{FF2B5EF4-FFF2-40B4-BE49-F238E27FC236}">
                  <a16:creationId xmlns:a16="http://schemas.microsoft.com/office/drawing/2014/main" id="{4FF24E90-1A68-4F88-A5CA-7590B8D67C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27660" y="4114625"/>
              <a:ext cx="1381849" cy="1"/>
            </a:xfrm>
            <a:prstGeom prst="line">
              <a:avLst/>
            </a:prstGeom>
            <a:ln w="38100">
              <a:solidFill>
                <a:srgbClr val="FFFF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FB89B9A3-B6FA-4F75-992C-436139521B39}"/>
              </a:ext>
            </a:extLst>
          </p:cNvPr>
          <p:cNvSpPr/>
          <p:nvPr/>
        </p:nvSpPr>
        <p:spPr>
          <a:xfrm>
            <a:off x="9325635" y="4463382"/>
            <a:ext cx="2595154" cy="686505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/>
              <a:t>T </a:t>
            </a:r>
            <a:r>
              <a:rPr lang="en-US" altLang="ko-KR">
                <a:latin typeface="돋움" panose="020B0600000101010101" pitchFamily="50" charset="-127"/>
                <a:ea typeface="돋움" panose="020B0600000101010101" pitchFamily="50" charset="-127"/>
              </a:rPr>
              <a:t>≈ 354.6854 ℃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2343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338216-AF78-4660-8BCD-33343996C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51700F-99A3-44A2-BE50-08FA0F4AB57B}"/>
              </a:ext>
            </a:extLst>
          </p:cNvPr>
          <p:cNvSpPr txBox="1"/>
          <p:nvPr/>
        </p:nvSpPr>
        <p:spPr>
          <a:xfrm>
            <a:off x="1988191" y="6413791"/>
            <a:ext cx="50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Light Condensed" panose="020B0502040204020203" pitchFamily="34" charset="0"/>
              </a:rPr>
              <a:t>AI &amp; NEUROMORPHIC DEVICE LAB</a:t>
            </a:r>
            <a:endParaRPr lang="ko-KR" alt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Light Condensed" panose="020B0502040204020203" pitchFamily="34" charset="0"/>
            </a:endParaRPr>
          </a:p>
        </p:txBody>
      </p:sp>
      <p:pic>
        <p:nvPicPr>
          <p:cNvPr id="6" name="그래픽 5">
            <a:extLst>
              <a:ext uri="{FF2B5EF4-FFF2-40B4-BE49-F238E27FC236}">
                <a16:creationId xmlns:a16="http://schemas.microsoft.com/office/drawing/2014/main" id="{8EE86625-7C9F-4A72-9853-89B2B4DE1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233" y="6519565"/>
            <a:ext cx="1837958" cy="157783"/>
          </a:xfrm>
          <a:prstGeom prst="rect">
            <a:avLst/>
          </a:prstGeom>
        </p:spPr>
      </p:pic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567BAE05-CDC6-400F-9921-1018ADD6A2E8}"/>
              </a:ext>
            </a:extLst>
          </p:cNvPr>
          <p:cNvCxnSpPr>
            <a:cxnSpLocks/>
          </p:cNvCxnSpPr>
          <p:nvPr/>
        </p:nvCxnSpPr>
        <p:spPr>
          <a:xfrm>
            <a:off x="642354" y="831007"/>
            <a:ext cx="1057012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제목 1">
            <a:extLst>
              <a:ext uri="{FF2B5EF4-FFF2-40B4-BE49-F238E27FC236}">
                <a16:creationId xmlns:a16="http://schemas.microsoft.com/office/drawing/2014/main" id="{CFA08465-DEDE-4986-B977-E062234C438B}"/>
              </a:ext>
            </a:extLst>
          </p:cNvPr>
          <p:cNvSpPr txBox="1">
            <a:spLocks/>
          </p:cNvSpPr>
          <p:nvPr/>
        </p:nvSpPr>
        <p:spPr>
          <a:xfrm>
            <a:off x="642354" y="164284"/>
            <a:ext cx="10058400" cy="68652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>
                <a:cs typeface="Calibri" panose="020F0502020204030204" pitchFamily="34" charset="0"/>
              </a:rPr>
              <a:t>2</a:t>
            </a:r>
            <a:r>
              <a:rPr lang="en-US" altLang="ko-KR" b="1">
                <a:cs typeface="Calibri" panose="020F0502020204030204" pitchFamily="34" charset="0"/>
              </a:rPr>
              <a:t>. Newton Method (1)</a:t>
            </a:r>
            <a:endParaRPr lang="ko-KR" altLang="en-US" b="1" dirty="0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CD4BEC54-C826-47D7-B3F3-5CD1E9007D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233" y="1116471"/>
            <a:ext cx="2961552" cy="2150168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1B241F3A-83D4-4920-A8D5-88EA9C80EA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434" y="3429371"/>
            <a:ext cx="2511200" cy="369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14EB2BB-EF68-4323-B70F-A2C13FE9782A}"/>
                  </a:ext>
                </a:extLst>
              </p:cNvPr>
              <p:cNvSpPr txBox="1"/>
              <p:nvPr/>
            </p:nvSpPr>
            <p:spPr>
              <a:xfrm>
                <a:off x="312435" y="3874056"/>
                <a:ext cx="2771600" cy="3123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2,900</m:t>
                              </m:r>
                            </m:num>
                            <m:den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−4.65</m:t>
                          </m:r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𝑙𝑜𝑔𝑇</m:t>
                          </m:r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+19.732</m:t>
                          </m:r>
                        </m:sup>
                      </m:sSup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ko-KR" altLang="en-US" sz="140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14EB2BB-EF68-4323-B70F-A2C13FE978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35" y="3874056"/>
                <a:ext cx="2771600" cy="312393"/>
              </a:xfrm>
              <a:prstGeom prst="rect">
                <a:avLst/>
              </a:prstGeom>
              <a:blipFill>
                <a:blip r:embed="rId6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1F86552-A8C8-4B20-A4FA-EE9713CB9329}"/>
                  </a:ext>
                </a:extLst>
              </p:cNvPr>
              <p:cNvSpPr txBox="1"/>
              <p:nvPr/>
            </p:nvSpPr>
            <p:spPr>
              <a:xfrm>
                <a:off x="312435" y="4247266"/>
                <a:ext cx="2771600" cy="31239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2,900</m:t>
                              </m:r>
                            </m:num>
                            <m:den>
                              <m:r>
                                <a:rPr lang="en-US" altLang="ko-KR" sz="1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−4.65</m:t>
                          </m:r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𝑙𝑜𝑔𝑇</m:t>
                          </m:r>
                          <m:r>
                            <a:rPr lang="en-US" altLang="ko-KR" sz="1400" b="0" i="1" smtClean="0">
                              <a:latin typeface="Cambria Math" panose="02040503050406030204" pitchFamily="18" charset="0"/>
                            </a:rPr>
                            <m:t>+19.732</m:t>
                          </m:r>
                        </m:sup>
                      </m:sSup>
                      <m:r>
                        <a:rPr lang="en-US" altLang="ko-KR" sz="1400" b="0" i="1" smtClean="0">
                          <a:latin typeface="Cambria Math" panose="02040503050406030204" pitchFamily="18" charset="0"/>
                        </a:rPr>
                        <m:t>−0.5</m:t>
                      </m:r>
                    </m:oMath>
                  </m:oMathPara>
                </a14:m>
                <a:endParaRPr lang="ko-KR" altLang="en-US" sz="140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1F86552-A8C8-4B20-A4FA-EE9713CB93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35" y="4247266"/>
                <a:ext cx="2771600" cy="312393"/>
              </a:xfrm>
              <a:prstGeom prst="rect">
                <a:avLst/>
              </a:prstGeom>
              <a:blipFill>
                <a:blip r:embed="rId7"/>
                <a:stretch>
                  <a:fillRect r="-438" b="-13208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그림 1">
            <a:extLst>
              <a:ext uri="{FF2B5EF4-FFF2-40B4-BE49-F238E27FC236}">
                <a16:creationId xmlns:a16="http://schemas.microsoft.com/office/drawing/2014/main" id="{8BF3C2C9-36CA-4BAE-97C3-13F6A17D632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27113" y="932786"/>
            <a:ext cx="3823042" cy="2723742"/>
          </a:xfrm>
          <a:prstGeom prst="rect">
            <a:avLst/>
          </a:prstGeom>
        </p:spPr>
      </p:pic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ED6E78B4-7968-46A0-A4B9-608A0B9E22C8}"/>
              </a:ext>
            </a:extLst>
          </p:cNvPr>
          <p:cNvCxnSpPr>
            <a:cxnSpLocks/>
          </p:cNvCxnSpPr>
          <p:nvPr/>
        </p:nvCxnSpPr>
        <p:spPr>
          <a:xfrm>
            <a:off x="477727" y="2626340"/>
            <a:ext cx="2544147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>
            <a:extLst>
              <a:ext uri="{FF2B5EF4-FFF2-40B4-BE49-F238E27FC236}">
                <a16:creationId xmlns:a16="http://schemas.microsoft.com/office/drawing/2014/main" id="{A6015306-C0D1-4E2B-B53F-E6300DE384E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09147" y="3767026"/>
            <a:ext cx="3858975" cy="2544987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2BF03B1C-3C47-477D-8027-1E681143765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59153" y="1100304"/>
            <a:ext cx="3913241" cy="2929948"/>
          </a:xfrm>
          <a:prstGeom prst="rect">
            <a:avLst/>
          </a:prstGeom>
        </p:spPr>
      </p:pic>
      <p:sp>
        <p:nvSpPr>
          <p:cNvPr id="3" name="화살표: 오른쪽 2">
            <a:extLst>
              <a:ext uri="{FF2B5EF4-FFF2-40B4-BE49-F238E27FC236}">
                <a16:creationId xmlns:a16="http://schemas.microsoft.com/office/drawing/2014/main" id="{3752F6D1-FC98-41A1-AADA-E9ABAB818885}"/>
              </a:ext>
            </a:extLst>
          </p:cNvPr>
          <p:cNvSpPr/>
          <p:nvPr/>
        </p:nvSpPr>
        <p:spPr>
          <a:xfrm>
            <a:off x="7479520" y="4983761"/>
            <a:ext cx="348230" cy="261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F597EB-5CD5-46D3-B12F-75C5077CB05B}"/>
              </a:ext>
            </a:extLst>
          </p:cNvPr>
          <p:cNvSpPr txBox="1"/>
          <p:nvPr/>
        </p:nvSpPr>
        <p:spPr>
          <a:xfrm>
            <a:off x="7958447" y="4829519"/>
            <a:ext cx="3692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/>
              <a:t>수렴 </a:t>
            </a:r>
            <a:r>
              <a:rPr lang="en-US" altLang="ko-KR" sz="1600" b="1"/>
              <a:t>X</a:t>
            </a:r>
            <a:r>
              <a:rPr lang="ko-KR" altLang="en-US" sz="1600" b="1"/>
              <a:t> </a:t>
            </a:r>
            <a:r>
              <a:rPr lang="en-US" altLang="ko-KR" sz="1600" b="1"/>
              <a:t> </a:t>
            </a:r>
          </a:p>
          <a:p>
            <a:r>
              <a:rPr lang="en-US" altLang="ko-KR" sz="1600">
                <a:sym typeface="Wingdings" panose="05000000000000000000" pitchFamily="2" charset="2"/>
              </a:rPr>
              <a:t> </a:t>
            </a:r>
            <a:r>
              <a:rPr lang="ko-KR" altLang="en-US" sz="1600">
                <a:sym typeface="Wingdings" panose="05000000000000000000" pitchFamily="2" charset="2"/>
              </a:rPr>
              <a:t>함수의 기울기가 너무 급격하게 변하여 </a:t>
            </a:r>
            <a:r>
              <a:rPr lang="en-US" altLang="ko-KR" sz="1600">
                <a:sym typeface="Wingdings" panose="05000000000000000000" pitchFamily="2" charset="2"/>
              </a:rPr>
              <a:t>-0.5</a:t>
            </a:r>
            <a:r>
              <a:rPr lang="ko-KR" altLang="en-US" sz="1600">
                <a:sym typeface="Wingdings" panose="05000000000000000000" pitchFamily="2" charset="2"/>
              </a:rPr>
              <a:t> </a:t>
            </a:r>
            <a:r>
              <a:rPr lang="en-US" altLang="ko-KR" sz="1600">
                <a:sym typeface="Wingdings" panose="05000000000000000000" pitchFamily="2" charset="2"/>
              </a:rPr>
              <a:t>(</a:t>
            </a:r>
            <a:r>
              <a:rPr lang="ko-KR" altLang="en-US" sz="1600">
                <a:sym typeface="Wingdings" panose="05000000000000000000" pitchFamily="2" charset="2"/>
              </a:rPr>
              <a:t> </a:t>
            </a:r>
            <a:r>
              <a:rPr lang="en-US" altLang="ko-KR" sz="1600">
                <a:sym typeface="Wingdings" panose="05000000000000000000" pitchFamily="2" charset="2"/>
              </a:rPr>
              <a:t>dy = 0)</a:t>
            </a:r>
            <a:r>
              <a:rPr lang="ko-KR" altLang="en-US" sz="1600">
                <a:sym typeface="Wingdings" panose="05000000000000000000" pitchFamily="2" charset="2"/>
              </a:rPr>
              <a:t>에서 벗어나지 못함</a:t>
            </a:r>
            <a:r>
              <a:rPr lang="en-US" altLang="ko-KR" sz="1600">
                <a:sym typeface="Wingdings" panose="05000000000000000000" pitchFamily="2" charset="2"/>
              </a:rPr>
              <a:t>.</a:t>
            </a:r>
            <a:endParaRPr lang="en-US" altLang="ko-KR" sz="1600"/>
          </a:p>
        </p:txBody>
      </p:sp>
    </p:spTree>
    <p:extLst>
      <p:ext uri="{BB962C8B-B14F-4D97-AF65-F5344CB8AC3E}">
        <p14:creationId xmlns:p14="http://schemas.microsoft.com/office/powerpoint/2010/main" val="113776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338216-AF78-4660-8BCD-33343996C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51700F-99A3-44A2-BE50-08FA0F4AB57B}"/>
              </a:ext>
            </a:extLst>
          </p:cNvPr>
          <p:cNvSpPr txBox="1"/>
          <p:nvPr/>
        </p:nvSpPr>
        <p:spPr>
          <a:xfrm>
            <a:off x="1988191" y="6413791"/>
            <a:ext cx="50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Light Condensed" panose="020B0502040204020203" pitchFamily="34" charset="0"/>
              </a:rPr>
              <a:t>AI &amp; NEUROMORPHIC DEVICE LAB</a:t>
            </a:r>
            <a:endParaRPr lang="ko-KR" alt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Light Condensed" panose="020B0502040204020203" pitchFamily="34" charset="0"/>
            </a:endParaRPr>
          </a:p>
        </p:txBody>
      </p:sp>
      <p:pic>
        <p:nvPicPr>
          <p:cNvPr id="6" name="그래픽 5">
            <a:extLst>
              <a:ext uri="{FF2B5EF4-FFF2-40B4-BE49-F238E27FC236}">
                <a16:creationId xmlns:a16="http://schemas.microsoft.com/office/drawing/2014/main" id="{8EE86625-7C9F-4A72-9853-89B2B4DE1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233" y="6519565"/>
            <a:ext cx="1837958" cy="157783"/>
          </a:xfrm>
          <a:prstGeom prst="rect">
            <a:avLst/>
          </a:prstGeom>
        </p:spPr>
      </p:pic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567BAE05-CDC6-400F-9921-1018ADD6A2E8}"/>
              </a:ext>
            </a:extLst>
          </p:cNvPr>
          <p:cNvCxnSpPr>
            <a:cxnSpLocks/>
          </p:cNvCxnSpPr>
          <p:nvPr/>
        </p:nvCxnSpPr>
        <p:spPr>
          <a:xfrm>
            <a:off x="642354" y="831007"/>
            <a:ext cx="1057012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제목 1">
            <a:extLst>
              <a:ext uri="{FF2B5EF4-FFF2-40B4-BE49-F238E27FC236}">
                <a16:creationId xmlns:a16="http://schemas.microsoft.com/office/drawing/2014/main" id="{CFA08465-DEDE-4986-B977-E062234C438B}"/>
              </a:ext>
            </a:extLst>
          </p:cNvPr>
          <p:cNvSpPr txBox="1">
            <a:spLocks/>
          </p:cNvSpPr>
          <p:nvPr/>
        </p:nvSpPr>
        <p:spPr>
          <a:xfrm>
            <a:off x="642354" y="164284"/>
            <a:ext cx="10058400" cy="68652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>
                <a:cs typeface="Calibri" panose="020F0502020204030204" pitchFamily="34" charset="0"/>
              </a:rPr>
              <a:t>2</a:t>
            </a:r>
            <a:r>
              <a:rPr lang="en-US" altLang="ko-KR" b="1">
                <a:cs typeface="Calibri" panose="020F0502020204030204" pitchFamily="34" charset="0"/>
              </a:rPr>
              <a:t>. Newton Method (2)</a:t>
            </a:r>
            <a:endParaRPr lang="ko-KR" altLang="en-US" b="1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1B241F3A-83D4-4920-A8D5-88EA9C80EA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057" y="3678097"/>
            <a:ext cx="2511200" cy="3691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14EB2BB-EF68-4323-B70F-A2C13FE9782A}"/>
                  </a:ext>
                </a:extLst>
              </p:cNvPr>
              <p:cNvSpPr txBox="1"/>
              <p:nvPr/>
            </p:nvSpPr>
            <p:spPr>
              <a:xfrm>
                <a:off x="183542" y="4140988"/>
                <a:ext cx="3098393" cy="31688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1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ko-KR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11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ko-KR" sz="11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altLang="ko-KR" sz="11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ko-KR" sz="1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100" i="1">
                              <a:latin typeface="Cambria Math" panose="02040503050406030204" pitchFamily="18" charset="0"/>
                            </a:rPr>
                            <m:t>2,900</m:t>
                          </m:r>
                        </m:num>
                        <m:den>
                          <m:r>
                            <a:rPr lang="en-US" altLang="ko-KR" sz="1100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altLang="ko-KR" sz="1100" i="1">
                          <a:latin typeface="Cambria Math" panose="02040503050406030204" pitchFamily="18" charset="0"/>
                        </a:rPr>
                        <m:t>−4.65</m:t>
                      </m:r>
                      <m:r>
                        <a:rPr lang="en-US" altLang="ko-KR" sz="1100" i="1">
                          <a:latin typeface="Cambria Math" panose="02040503050406030204" pitchFamily="18" charset="0"/>
                        </a:rPr>
                        <m:t>𝑙𝑜𝑔𝑇</m:t>
                      </m:r>
                      <m:r>
                        <a:rPr lang="en-US" altLang="ko-KR" sz="1100" i="1">
                          <a:latin typeface="Cambria Math" panose="02040503050406030204" pitchFamily="18" charset="0"/>
                        </a:rPr>
                        <m:t>+19.732−</m:t>
                      </m:r>
                      <m:r>
                        <m:rPr>
                          <m:sty m:val="p"/>
                        </m:rPr>
                        <a:rPr lang="en-US" altLang="ko-KR" sz="1100" b="0" i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altLang="ko-KR" sz="1100" b="0" i="1" smtClean="0">
                          <a:latin typeface="Cambria Math" panose="02040503050406030204" pitchFamily="18" charset="0"/>
                        </a:rPr>
                        <m:t>⁡(0.5)</m:t>
                      </m:r>
                    </m:oMath>
                  </m:oMathPara>
                </a14:m>
                <a:endParaRPr lang="ko-KR" altLang="en-US" sz="110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14EB2BB-EF68-4323-B70F-A2C13FE978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42" y="4140988"/>
                <a:ext cx="3098393" cy="316882"/>
              </a:xfrm>
              <a:prstGeom prst="rect">
                <a:avLst/>
              </a:prstGeom>
              <a:blipFill>
                <a:blip r:embed="rId5"/>
                <a:stretch>
                  <a:fillRect b="-11111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그룹 16">
            <a:extLst>
              <a:ext uri="{FF2B5EF4-FFF2-40B4-BE49-F238E27FC236}">
                <a16:creationId xmlns:a16="http://schemas.microsoft.com/office/drawing/2014/main" id="{D37669F0-EB75-4FB5-A770-19AC6618BDC8}"/>
              </a:ext>
            </a:extLst>
          </p:cNvPr>
          <p:cNvGrpSpPr/>
          <p:nvPr/>
        </p:nvGrpSpPr>
        <p:grpSpPr>
          <a:xfrm>
            <a:off x="334031" y="972288"/>
            <a:ext cx="2750051" cy="2612018"/>
            <a:chOff x="9221097" y="164284"/>
            <a:chExt cx="2483222" cy="2358582"/>
          </a:xfrm>
        </p:grpSpPr>
        <p:pic>
          <p:nvPicPr>
            <p:cNvPr id="18" name="그림 17">
              <a:extLst>
                <a:ext uri="{FF2B5EF4-FFF2-40B4-BE49-F238E27FC236}">
                  <a16:creationId xmlns:a16="http://schemas.microsoft.com/office/drawing/2014/main" id="{142A5F5A-65D5-4F48-84F9-7B7AD2BDEC8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221097" y="164284"/>
              <a:ext cx="2483222" cy="2358582"/>
            </a:xfrm>
            <a:prstGeom prst="rect">
              <a:avLst/>
            </a:prstGeom>
          </p:spPr>
        </p:pic>
        <p:cxnSp>
          <p:nvCxnSpPr>
            <p:cNvPr id="19" name="직선 연결선 18">
              <a:extLst>
                <a:ext uri="{FF2B5EF4-FFF2-40B4-BE49-F238E27FC236}">
                  <a16:creationId xmlns:a16="http://schemas.microsoft.com/office/drawing/2014/main" id="{B8FC1024-5AFD-41C7-A1AC-92DCE786267A}"/>
                </a:ext>
              </a:extLst>
            </p:cNvPr>
            <p:cNvCxnSpPr/>
            <p:nvPr/>
          </p:nvCxnSpPr>
          <p:spPr>
            <a:xfrm>
              <a:off x="9483634" y="1328321"/>
              <a:ext cx="1950720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" name="그림 21">
            <a:extLst>
              <a:ext uri="{FF2B5EF4-FFF2-40B4-BE49-F238E27FC236}">
                <a16:creationId xmlns:a16="http://schemas.microsoft.com/office/drawing/2014/main" id="{26DC30D7-4411-4054-89A1-B775375BC7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9148" y="3816190"/>
            <a:ext cx="3858974" cy="2352863"/>
          </a:xfrm>
          <a:prstGeom prst="rect">
            <a:avLst/>
          </a:prstGeom>
        </p:spPr>
      </p:pic>
      <p:pic>
        <p:nvPicPr>
          <p:cNvPr id="24" name="그림 23">
            <a:extLst>
              <a:ext uri="{FF2B5EF4-FFF2-40B4-BE49-F238E27FC236}">
                <a16:creationId xmlns:a16="http://schemas.microsoft.com/office/drawing/2014/main" id="{FFFA7661-7391-4608-A746-0FF4B9A1325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09148" y="952873"/>
            <a:ext cx="3858974" cy="2725224"/>
          </a:xfrm>
          <a:prstGeom prst="rect">
            <a:avLst/>
          </a:prstGeom>
        </p:spPr>
      </p:pic>
      <p:pic>
        <p:nvPicPr>
          <p:cNvPr id="25" name="그림 24">
            <a:extLst>
              <a:ext uri="{FF2B5EF4-FFF2-40B4-BE49-F238E27FC236}">
                <a16:creationId xmlns:a16="http://schemas.microsoft.com/office/drawing/2014/main" id="{A53EFD1A-2BF6-4C2C-BC88-EDB479BE715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46008" y="897830"/>
            <a:ext cx="3747816" cy="1153822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30EF486A-CAD3-4152-91B4-0E2FD8360E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46008" y="2128788"/>
            <a:ext cx="3747816" cy="1108050"/>
          </a:xfrm>
          <a:prstGeom prst="rect">
            <a:avLst/>
          </a:prstGeom>
        </p:spPr>
      </p:pic>
      <p:pic>
        <p:nvPicPr>
          <p:cNvPr id="27" name="그림 26">
            <a:extLst>
              <a:ext uri="{FF2B5EF4-FFF2-40B4-BE49-F238E27FC236}">
                <a16:creationId xmlns:a16="http://schemas.microsoft.com/office/drawing/2014/main" id="{986D78F2-5A3C-4C76-B580-D7A95D3B330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46008" y="3358734"/>
            <a:ext cx="3747816" cy="1055608"/>
          </a:xfrm>
          <a:prstGeom prst="rect">
            <a:avLst/>
          </a:prstGeom>
        </p:spPr>
      </p:pic>
      <p:pic>
        <p:nvPicPr>
          <p:cNvPr id="29" name="그림 28">
            <a:extLst>
              <a:ext uri="{FF2B5EF4-FFF2-40B4-BE49-F238E27FC236}">
                <a16:creationId xmlns:a16="http://schemas.microsoft.com/office/drawing/2014/main" id="{37DAFFA2-1D21-4E5A-A6C4-CBFB28605DF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44318" y="4464817"/>
            <a:ext cx="4933700" cy="1055608"/>
          </a:xfrm>
          <a:prstGeom prst="rect">
            <a:avLst/>
          </a:prstGeom>
        </p:spPr>
      </p:pic>
      <p:sp>
        <p:nvSpPr>
          <p:cNvPr id="30" name="직사각형 29">
            <a:extLst>
              <a:ext uri="{FF2B5EF4-FFF2-40B4-BE49-F238E27FC236}">
                <a16:creationId xmlns:a16="http://schemas.microsoft.com/office/drawing/2014/main" id="{DB62B242-81A5-47CF-912D-5BDA53C36E60}"/>
              </a:ext>
            </a:extLst>
          </p:cNvPr>
          <p:cNvSpPr/>
          <p:nvPr/>
        </p:nvSpPr>
        <p:spPr>
          <a:xfrm>
            <a:off x="8413591" y="5616917"/>
            <a:ext cx="2595154" cy="686505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/>
              <a:t>T </a:t>
            </a:r>
            <a:r>
              <a:rPr lang="en-US" altLang="ko-KR">
                <a:latin typeface="돋움" panose="020B0600000101010101" pitchFamily="50" charset="-127"/>
                <a:ea typeface="돋움" panose="020B0600000101010101" pitchFamily="50" charset="-127"/>
              </a:rPr>
              <a:t>≈ 354.6854 ℃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3700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338216-AF78-4660-8BCD-33343996C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51700F-99A3-44A2-BE50-08FA0F4AB57B}"/>
              </a:ext>
            </a:extLst>
          </p:cNvPr>
          <p:cNvSpPr txBox="1"/>
          <p:nvPr/>
        </p:nvSpPr>
        <p:spPr>
          <a:xfrm>
            <a:off x="1988191" y="6413791"/>
            <a:ext cx="50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Light Condensed" panose="020B0502040204020203" pitchFamily="34" charset="0"/>
              </a:rPr>
              <a:t>AI &amp; NEUROMORPHIC DEVICE LAB</a:t>
            </a:r>
            <a:endParaRPr lang="ko-KR" alt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Light Condensed" panose="020B0502040204020203" pitchFamily="34" charset="0"/>
            </a:endParaRPr>
          </a:p>
        </p:txBody>
      </p:sp>
      <p:pic>
        <p:nvPicPr>
          <p:cNvPr id="6" name="그래픽 5">
            <a:extLst>
              <a:ext uri="{FF2B5EF4-FFF2-40B4-BE49-F238E27FC236}">
                <a16:creationId xmlns:a16="http://schemas.microsoft.com/office/drawing/2014/main" id="{8EE86625-7C9F-4A72-9853-89B2B4DE1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233" y="6519565"/>
            <a:ext cx="1837958" cy="157783"/>
          </a:xfrm>
          <a:prstGeom prst="rect">
            <a:avLst/>
          </a:prstGeom>
        </p:spPr>
      </p:pic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567BAE05-CDC6-400F-9921-1018ADD6A2E8}"/>
              </a:ext>
            </a:extLst>
          </p:cNvPr>
          <p:cNvCxnSpPr>
            <a:cxnSpLocks/>
          </p:cNvCxnSpPr>
          <p:nvPr/>
        </p:nvCxnSpPr>
        <p:spPr>
          <a:xfrm>
            <a:off x="642354" y="831007"/>
            <a:ext cx="1057012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제목 1">
            <a:extLst>
              <a:ext uri="{FF2B5EF4-FFF2-40B4-BE49-F238E27FC236}">
                <a16:creationId xmlns:a16="http://schemas.microsoft.com/office/drawing/2014/main" id="{CFA08465-DEDE-4986-B977-E062234C438B}"/>
              </a:ext>
            </a:extLst>
          </p:cNvPr>
          <p:cNvSpPr txBox="1">
            <a:spLocks/>
          </p:cNvSpPr>
          <p:nvPr/>
        </p:nvSpPr>
        <p:spPr>
          <a:xfrm>
            <a:off x="642354" y="164284"/>
            <a:ext cx="10058400" cy="68652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>
                <a:cs typeface="Calibri" panose="020F0502020204030204" pitchFamily="34" charset="0"/>
              </a:rPr>
              <a:t>3. </a:t>
            </a:r>
            <a:r>
              <a:rPr lang="ko-KR" altLang="en-US" b="1">
                <a:cs typeface="Calibri" panose="020F0502020204030204" pitchFamily="34" charset="0"/>
              </a:rPr>
              <a:t>수렴성</a:t>
            </a:r>
            <a:r>
              <a:rPr lang="en-US" altLang="ko-KR" b="1">
                <a:cs typeface="Calibri" panose="020F0502020204030204" pitchFamily="34" charset="0"/>
              </a:rPr>
              <a:t>/</a:t>
            </a:r>
            <a:r>
              <a:rPr lang="ko-KR" altLang="en-US" b="1">
                <a:cs typeface="Calibri" panose="020F0502020204030204" pitchFamily="34" charset="0"/>
              </a:rPr>
              <a:t>수렴속도 비교</a:t>
            </a:r>
            <a:endParaRPr lang="ko-KR" altLang="en-US" b="1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33A2C81D-D26D-43F3-A55D-6943D0B008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5718" y="2417314"/>
            <a:ext cx="2679388" cy="195353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AF909A5-65EB-4698-B9F3-428D335A4EFA}"/>
              </a:ext>
            </a:extLst>
          </p:cNvPr>
          <p:cNvSpPr txBox="1"/>
          <p:nvPr/>
        </p:nvSpPr>
        <p:spPr>
          <a:xfrm>
            <a:off x="8187230" y="967128"/>
            <a:ext cx="182677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/>
              <a:t>Newton Method</a:t>
            </a:r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76E6AA-CCBA-4044-8376-599914895067}"/>
              </a:ext>
            </a:extLst>
          </p:cNvPr>
          <p:cNvSpPr txBox="1"/>
          <p:nvPr/>
        </p:nvSpPr>
        <p:spPr>
          <a:xfrm>
            <a:off x="3125024" y="967128"/>
            <a:ext cx="202038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/>
              <a:t>Bisection Method</a:t>
            </a:r>
            <a:endParaRPr lang="ko-KR" altLang="en-US"/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8C137184-7F2F-4D39-A84F-9BF71A5D9A00}"/>
              </a:ext>
            </a:extLst>
          </p:cNvPr>
          <p:cNvCxnSpPr>
            <a:cxnSpLocks/>
          </p:cNvCxnSpPr>
          <p:nvPr/>
        </p:nvCxnSpPr>
        <p:spPr>
          <a:xfrm>
            <a:off x="6806213" y="967128"/>
            <a:ext cx="0" cy="5229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30F1135-94AF-4E86-9912-EBC474D44F6C}"/>
              </a:ext>
            </a:extLst>
          </p:cNvPr>
          <p:cNvSpPr txBox="1"/>
          <p:nvPr/>
        </p:nvSpPr>
        <p:spPr>
          <a:xfrm>
            <a:off x="524935" y="1877800"/>
            <a:ext cx="852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/>
              <a:t>수렴성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CB9AF8-E768-4A95-B40A-10EDEDBCC586}"/>
              </a:ext>
            </a:extLst>
          </p:cNvPr>
          <p:cNvSpPr txBox="1"/>
          <p:nvPr/>
        </p:nvSpPr>
        <p:spPr>
          <a:xfrm>
            <a:off x="443350" y="2933091"/>
            <a:ext cx="11276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/>
              <a:t>수렴 속도</a:t>
            </a:r>
          </a:p>
        </p:txBody>
      </p: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54769904-6129-45F3-BD2C-F44BCA947BF5}"/>
              </a:ext>
            </a:extLst>
          </p:cNvPr>
          <p:cNvCxnSpPr>
            <a:cxnSpLocks/>
          </p:cNvCxnSpPr>
          <p:nvPr/>
        </p:nvCxnSpPr>
        <p:spPr>
          <a:xfrm flipH="1">
            <a:off x="2243091" y="2379862"/>
            <a:ext cx="9126244" cy="1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60F40EA-2F64-4EF7-AA9A-F13A20A8ABC8}"/>
              </a:ext>
            </a:extLst>
          </p:cNvPr>
          <p:cNvSpPr txBox="1"/>
          <p:nvPr/>
        </p:nvSpPr>
        <p:spPr>
          <a:xfrm>
            <a:off x="2642589" y="1618975"/>
            <a:ext cx="3764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비교하는 두 지점에서의 함수값이 서로 같은 부호일 경우 수렴 </a:t>
            </a:r>
            <a:r>
              <a:rPr lang="en-US" altLang="ko-KR"/>
              <a:t>X</a:t>
            </a:r>
            <a:endParaRPr lang="ko-KR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3E876B-A68C-4398-BEDA-A17983FDBA05}"/>
              </a:ext>
            </a:extLst>
          </p:cNvPr>
          <p:cNvSpPr txBox="1"/>
          <p:nvPr/>
        </p:nvSpPr>
        <p:spPr>
          <a:xfrm>
            <a:off x="7341703" y="1450893"/>
            <a:ext cx="37641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함수에 </a:t>
            </a:r>
            <a:r>
              <a:rPr lang="en-US" altLang="ko-KR"/>
              <a:t>df(x) = 0 </a:t>
            </a:r>
            <a:r>
              <a:rPr lang="ko-KR" altLang="en-US"/>
              <a:t>인 지점이 있거나 </a:t>
            </a:r>
            <a:endParaRPr lang="en-US" altLang="ko-KR"/>
          </a:p>
          <a:p>
            <a:r>
              <a:rPr lang="ko-KR" altLang="en-US"/>
              <a:t>구해진 </a:t>
            </a:r>
            <a:r>
              <a:rPr lang="en-US" altLang="ko-KR"/>
              <a:t>x</a:t>
            </a:r>
            <a:r>
              <a:rPr lang="ko-KR" altLang="en-US"/>
              <a:t>절편의 범위가 해당 함수의 정의역을 벗어날 경우 수렴 </a:t>
            </a:r>
            <a:r>
              <a:rPr lang="en-US" altLang="ko-KR"/>
              <a:t>X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A02F73-F0E6-4414-BF53-D803E63F22CB}"/>
              </a:ext>
            </a:extLst>
          </p:cNvPr>
          <p:cNvSpPr txBox="1"/>
          <p:nvPr/>
        </p:nvSpPr>
        <p:spPr>
          <a:xfrm>
            <a:off x="2044926" y="2902339"/>
            <a:ext cx="16531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/>
              <a:t>Precision</a:t>
            </a:r>
            <a:r>
              <a:rPr lang="ko-KR" altLang="en-US" sz="1400"/>
              <a:t>에 따른 </a:t>
            </a:r>
            <a:r>
              <a:rPr lang="en-US" altLang="ko-KR" sz="1400"/>
              <a:t>iteration</a:t>
            </a:r>
          </a:p>
          <a:p>
            <a:pPr algn="ctr"/>
            <a:r>
              <a:rPr lang="en-US" altLang="ko-KR" sz="1400"/>
              <a:t>(p0 = 100, p2= 600)</a:t>
            </a:r>
            <a:endParaRPr lang="ko-KR" altLang="en-US" sz="14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D6B8A63-92C1-4908-8745-1397CFA769B2}"/>
              </a:ext>
            </a:extLst>
          </p:cNvPr>
          <p:cNvSpPr txBox="1"/>
          <p:nvPr/>
        </p:nvSpPr>
        <p:spPr>
          <a:xfrm>
            <a:off x="-23832" y="4610855"/>
            <a:ext cx="15057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/>
              <a:t>두 지점간의 거리에 따른 </a:t>
            </a:r>
            <a:r>
              <a:rPr lang="en-US" altLang="ko-KR" sz="1400"/>
              <a:t>iteration</a:t>
            </a:r>
          </a:p>
          <a:p>
            <a:pPr algn="ctr"/>
            <a:r>
              <a:rPr lang="en-US" altLang="ko-KR" sz="1400"/>
              <a:t>(p2 = 600, </a:t>
            </a:r>
            <a:br>
              <a:rPr lang="en-US" altLang="ko-KR" sz="1400"/>
            </a:br>
            <a:r>
              <a:rPr lang="en-US" altLang="ko-KR" sz="1400"/>
              <a:t>p1 = 100~300)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395993C-7558-492A-8F82-890394E40EF4}"/>
              </a:ext>
            </a:extLst>
          </p:cNvPr>
          <p:cNvSpPr txBox="1"/>
          <p:nvPr/>
        </p:nvSpPr>
        <p:spPr>
          <a:xfrm>
            <a:off x="7050348" y="3090594"/>
            <a:ext cx="13582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/>
              <a:t>Precision</a:t>
            </a:r>
            <a:r>
              <a:rPr lang="ko-KR" altLang="en-US" sz="1400"/>
              <a:t>에 따른 </a:t>
            </a:r>
            <a:r>
              <a:rPr lang="en-US" altLang="ko-KR" sz="1400"/>
              <a:t>iteration</a:t>
            </a:r>
          </a:p>
          <a:p>
            <a:pPr algn="ctr"/>
            <a:r>
              <a:rPr lang="en-US" altLang="ko-KR" sz="1400"/>
              <a:t>(p0 = 100)</a:t>
            </a:r>
            <a:endParaRPr lang="ko-KR" altLang="en-US" sz="14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2AA27DE-7B52-4642-A26E-B24BC77F3902}"/>
              </a:ext>
            </a:extLst>
          </p:cNvPr>
          <p:cNvSpPr txBox="1"/>
          <p:nvPr/>
        </p:nvSpPr>
        <p:spPr>
          <a:xfrm>
            <a:off x="7001077" y="4846384"/>
            <a:ext cx="14997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/>
              <a:t>시작 지점에 따른 </a:t>
            </a:r>
            <a:r>
              <a:rPr lang="en-US" altLang="ko-KR" sz="1400"/>
              <a:t>iteration</a:t>
            </a:r>
          </a:p>
          <a:p>
            <a:pPr algn="ctr"/>
            <a:r>
              <a:rPr lang="en-US" altLang="ko-KR" sz="1400"/>
              <a:t>(precision = 1e-8)</a:t>
            </a:r>
            <a:endParaRPr lang="ko-KR" altLang="en-US" sz="1400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FEFDCD37-39D1-4CB5-9A01-C35903DA9260}"/>
              </a:ext>
            </a:extLst>
          </p:cNvPr>
          <p:cNvSpPr/>
          <p:nvPr/>
        </p:nvSpPr>
        <p:spPr>
          <a:xfrm>
            <a:off x="1698781" y="5852839"/>
            <a:ext cx="12726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/>
              <a:t>(precision = 1e-6)</a:t>
            </a:r>
            <a:endParaRPr lang="ko-KR" altLang="en-US" sz="1200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7F9D44B0-D49B-4884-9425-EB3A8D6864C4}"/>
              </a:ext>
            </a:extLst>
          </p:cNvPr>
          <p:cNvSpPr/>
          <p:nvPr/>
        </p:nvSpPr>
        <p:spPr>
          <a:xfrm>
            <a:off x="3416718" y="5852838"/>
            <a:ext cx="12726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/>
              <a:t>(precision = 1e-8)</a:t>
            </a:r>
            <a:endParaRPr lang="ko-KR" altLang="en-US" sz="1200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EFC32A0B-1789-4B82-B472-96A462B32AF8}"/>
              </a:ext>
            </a:extLst>
          </p:cNvPr>
          <p:cNvSpPr/>
          <p:nvPr/>
        </p:nvSpPr>
        <p:spPr>
          <a:xfrm>
            <a:off x="5140479" y="5860204"/>
            <a:ext cx="13512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/>
              <a:t>(precision = 1e-10)</a:t>
            </a:r>
            <a:endParaRPr lang="ko-KR" altLang="en-US" sz="1200"/>
          </a:p>
        </p:txBody>
      </p:sp>
      <p:pic>
        <p:nvPicPr>
          <p:cNvPr id="34" name="그림 33">
            <a:extLst>
              <a:ext uri="{FF2B5EF4-FFF2-40B4-BE49-F238E27FC236}">
                <a16:creationId xmlns:a16="http://schemas.microsoft.com/office/drawing/2014/main" id="{A443B8A3-6D69-4201-9EE3-B91D3C0A7B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4397" y="4538420"/>
            <a:ext cx="1708523" cy="1256182"/>
          </a:xfrm>
          <a:prstGeom prst="rect">
            <a:avLst/>
          </a:prstGeom>
        </p:spPr>
      </p:pic>
      <p:pic>
        <p:nvPicPr>
          <p:cNvPr id="35" name="그림 34">
            <a:extLst>
              <a:ext uri="{FF2B5EF4-FFF2-40B4-BE49-F238E27FC236}">
                <a16:creationId xmlns:a16="http://schemas.microsoft.com/office/drawing/2014/main" id="{C5AD010D-FDAF-4C7E-A2FA-E626EBC857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4321" y="4538420"/>
            <a:ext cx="1737451" cy="1314419"/>
          </a:xfrm>
          <a:prstGeom prst="rect">
            <a:avLst/>
          </a:prstGeom>
        </p:spPr>
      </p:pic>
      <p:pic>
        <p:nvPicPr>
          <p:cNvPr id="36" name="그림 35">
            <a:extLst>
              <a:ext uri="{FF2B5EF4-FFF2-40B4-BE49-F238E27FC236}">
                <a16:creationId xmlns:a16="http://schemas.microsoft.com/office/drawing/2014/main" id="{0F82F9CC-75AA-4A71-ACE8-BD19976EE2B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2192" y="4537993"/>
            <a:ext cx="1727778" cy="1314420"/>
          </a:xfrm>
          <a:prstGeom prst="rect">
            <a:avLst/>
          </a:prstGeom>
        </p:spPr>
      </p:pic>
      <p:pic>
        <p:nvPicPr>
          <p:cNvPr id="37" name="그림 36">
            <a:extLst>
              <a:ext uri="{FF2B5EF4-FFF2-40B4-BE49-F238E27FC236}">
                <a16:creationId xmlns:a16="http://schemas.microsoft.com/office/drawing/2014/main" id="{C2E865FC-1ECC-4DA6-A318-41B1DF7386C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67491" y="2430824"/>
            <a:ext cx="2580737" cy="1959364"/>
          </a:xfrm>
          <a:prstGeom prst="rect">
            <a:avLst/>
          </a:prstGeom>
        </p:spPr>
      </p:pic>
      <p:pic>
        <p:nvPicPr>
          <p:cNvPr id="38" name="그림 37">
            <a:extLst>
              <a:ext uri="{FF2B5EF4-FFF2-40B4-BE49-F238E27FC236}">
                <a16:creationId xmlns:a16="http://schemas.microsoft.com/office/drawing/2014/main" id="{E5B8E5D4-3AF6-4CAE-BC73-78058F3489D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91829" y="4397825"/>
            <a:ext cx="2614001" cy="1959364"/>
          </a:xfrm>
          <a:prstGeom prst="rect">
            <a:avLst/>
          </a:prstGeom>
        </p:spPr>
      </p:pic>
      <p:sp>
        <p:nvSpPr>
          <p:cNvPr id="39" name="타원 38">
            <a:extLst>
              <a:ext uri="{FF2B5EF4-FFF2-40B4-BE49-F238E27FC236}">
                <a16:creationId xmlns:a16="http://schemas.microsoft.com/office/drawing/2014/main" id="{46129B71-BCF5-4762-B44D-52164DB42B11}"/>
              </a:ext>
            </a:extLst>
          </p:cNvPr>
          <p:cNvSpPr/>
          <p:nvPr/>
        </p:nvSpPr>
        <p:spPr>
          <a:xfrm>
            <a:off x="10631314" y="4430713"/>
            <a:ext cx="227658" cy="18257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0358676"/>
      </p:ext>
    </p:extLst>
  </p:cSld>
  <p:clrMapOvr>
    <a:masterClrMapping/>
  </p:clrMapOvr>
</p:sld>
</file>

<file path=ppt/theme/theme1.xml><?xml version="1.0" encoding="utf-8"?>
<a:theme xmlns:a="http://schemas.openxmlformats.org/drawingml/2006/main" name="추억">
  <a:themeElements>
    <a:clrScheme name="청록색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438EAF2AEEDB6646B49BAEB4E9067415" ma:contentTypeVersion="2" ma:contentTypeDescription="새 문서를 만듭니다." ma:contentTypeScope="" ma:versionID="5e551a3386bc3455156a49dad0a52be8">
  <xsd:schema xmlns:xsd="http://www.w3.org/2001/XMLSchema" xmlns:xs="http://www.w3.org/2001/XMLSchema" xmlns:p="http://schemas.microsoft.com/office/2006/metadata/properties" xmlns:ns2="7e35c7c0-d65d-4026-aa29-8e28389d5dca" targetNamespace="http://schemas.microsoft.com/office/2006/metadata/properties" ma:root="true" ma:fieldsID="35543d19b3c1744e2c46db38e325383f" ns2:_="">
    <xsd:import namespace="7e35c7c0-d65d-4026-aa29-8e28389d5d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35c7c0-d65d-4026-aa29-8e28389d5d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BDD846-85D0-44C1-B8E7-B016D651E5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D1CC6E-7D20-4D00-8457-DA6827DDDFE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65B1F9F-DBE5-4D7E-83B5-7D5447A199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35c7c0-d65d-4026-aa29-8e28389d5d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18002</TotalTime>
  <Words>300</Words>
  <Application>Microsoft Office PowerPoint</Application>
  <PresentationFormat>와이드스크린</PresentationFormat>
  <Paragraphs>56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5" baseType="lpstr">
      <vt:lpstr>돋움</vt:lpstr>
      <vt:lpstr>맑은 고딕</vt:lpstr>
      <vt:lpstr>Bahnschrift Light Condensed</vt:lpstr>
      <vt:lpstr>Calibri</vt:lpstr>
      <vt:lpstr>Calibri Light</vt:lpstr>
      <vt:lpstr>Cambria Math</vt:lpstr>
      <vt:lpstr>Wingdings</vt:lpstr>
      <vt:lpstr>추억</vt:lpstr>
      <vt:lpstr>소재수치해석 과제 # 2: 변수 방정식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노경미(신소재공학과)</dc:creator>
  <cp:lastModifiedBy>노경미(신소재공학과)</cp:lastModifiedBy>
  <cp:revision>1439</cp:revision>
  <dcterms:created xsi:type="dcterms:W3CDTF">2021-05-11T10:46:01Z</dcterms:created>
  <dcterms:modified xsi:type="dcterms:W3CDTF">2021-09-22T18:56:14Z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0x010100438EAF2AEEDB6646B49BAEB4E9067415</vt:lpwstr>
  </property>
</Properties>
</file>