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05" r:id="rId2"/>
    <p:sldId id="306" r:id="rId3"/>
    <p:sldId id="307" r:id="rId4"/>
    <p:sldId id="309" r:id="rId5"/>
    <p:sldId id="308" r:id="rId6"/>
    <p:sldId id="310" r:id="rId7"/>
    <p:sldId id="311" r:id="rId8"/>
    <p:sldId id="312" r:id="rId9"/>
    <p:sldId id="313" r:id="rId10"/>
    <p:sldId id="314" r:id="rId11"/>
    <p:sldId id="315" r:id="rId12"/>
  </p:sldIdLst>
  <p:sldSz cx="9144000" cy="6858000" type="screen4x3"/>
  <p:notesSz cx="6858000" cy="9144000"/>
  <p:embeddedFontLst>
    <p:embeddedFont>
      <p:font typeface="HY궁서" panose="02030600000101010101" pitchFamily="18" charset="-127"/>
      <p:regular r:id="rId15"/>
    </p:embeddedFont>
    <p:embeddedFont>
      <p:font typeface="맑은 고딕" panose="020B0503020000020004" pitchFamily="50" charset="-127"/>
      <p:regular r:id="rId16"/>
      <p:bold r:id="rId17"/>
    </p:embeddedFont>
    <p:embeddedFont>
      <p:font typeface="나눔고딕" panose="020D0604000000000000" pitchFamily="50" charset="-127"/>
      <p:regular r:id="rId18"/>
      <p:bold r:id="rId19"/>
    </p:embeddedFont>
    <p:embeddedFont>
      <p:font typeface="Cambria Math" panose="02040503050406030204" pitchFamily="18" charset="0"/>
      <p:regular r:id="rId20"/>
    </p:embeddedFont>
    <p:embeddedFont>
      <p:font typeface="나눔고딕 ExtraBold" panose="020D0904000000000000" pitchFamily="50" charset="-127"/>
      <p:bold r:id="rId21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2A20B0"/>
    <a:srgbClr val="37FF91"/>
    <a:srgbClr val="082707"/>
    <a:srgbClr val="1BE799"/>
    <a:srgbClr val="CCFF33"/>
    <a:srgbClr val="1BE8ED"/>
    <a:srgbClr val="79FFB6"/>
    <a:srgbClr val="BEE296"/>
    <a:srgbClr val="A2D6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03" autoAdjust="0"/>
    <p:restoredTop sz="94660"/>
  </p:normalViewPr>
  <p:slideViewPr>
    <p:cSldViewPr>
      <p:cViewPr varScale="1">
        <p:scale>
          <a:sx n="74" d="100"/>
          <a:sy n="74" d="100"/>
        </p:scale>
        <p:origin x="134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83F9B-2815-4B0D-9B43-4FD3D52E6CEC}" type="datetimeFigureOut">
              <a:rPr lang="ko-KR" altLang="en-US" smtClean="0"/>
              <a:t>2016-04-26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61838C-A62F-490B-8CD4-4DB9503E09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53481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86FB2B-C9C6-4F64-A861-0A257F53AFC7}" type="datetimeFigureOut">
              <a:rPr lang="ko-KR" altLang="en-US" smtClean="0"/>
              <a:t>2016-04-26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6EAF9D-7224-4BE8-8F33-F2152E496C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03083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741088"/>
            <a:ext cx="7772400" cy="1470025"/>
          </a:xfrm>
        </p:spPr>
        <p:txBody>
          <a:bodyPr/>
          <a:lstStyle/>
          <a:p>
            <a:r>
              <a:rPr lang="ko-KR" altLang="en-US" dirty="0" smtClean="0"/>
              <a:t>제목</a:t>
            </a:r>
            <a:endParaRPr lang="ko-KR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365104"/>
            <a:ext cx="6400800" cy="1273696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학번이름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48251"/>
            <a:ext cx="2133600" cy="365125"/>
          </a:xfrm>
        </p:spPr>
        <p:txBody>
          <a:bodyPr/>
          <a:lstStyle/>
          <a:p>
            <a:fld id="{AA542545-6E91-4A21-A8BC-0946E13A52E1}" type="datetime1">
              <a:rPr lang="ko-KR" altLang="en-US" smtClean="0"/>
              <a:t>2016-04-26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fld id="{94EB6C37-DF51-4D41-967F-D362348E23A4}" type="slidenum">
              <a:rPr lang="ko-KR" altLang="en-US" smtClean="0"/>
              <a:t>‹#›</a:t>
            </a:fld>
            <a:endParaRPr lang="ko-KR" altLang="en-US" dirty="0"/>
          </a:p>
        </p:txBody>
      </p:sp>
      <p:pic>
        <p:nvPicPr>
          <p:cNvPr id="9" name="Picture 4" descr="http://en.academic.ru/pictures/enwiki/80/POSTECH_embl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7919" y="79365"/>
            <a:ext cx="660561" cy="660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Connector 16"/>
          <p:cNvCxnSpPr/>
          <p:nvPr userDrawn="1"/>
        </p:nvCxnSpPr>
        <p:spPr>
          <a:xfrm>
            <a:off x="395536" y="836712"/>
            <a:ext cx="8352928" cy="0"/>
          </a:xfrm>
          <a:prstGeom prst="line">
            <a:avLst/>
          </a:prstGeom>
          <a:ln w="63500" cmpd="thickThin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395536" y="6329213"/>
            <a:ext cx="8352928" cy="0"/>
          </a:xfrm>
          <a:prstGeom prst="line">
            <a:avLst/>
          </a:prstGeom>
          <a:ln w="38100" cmpd="dbl">
            <a:solidFill>
              <a:schemeClr val="dk1">
                <a:shade val="95000"/>
                <a:satMod val="10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 userDrawn="1"/>
        </p:nvSpPr>
        <p:spPr>
          <a:xfrm>
            <a:off x="394916" y="352073"/>
            <a:ext cx="4906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0" i="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[AMSE417]</a:t>
            </a:r>
            <a:r>
              <a:rPr lang="en-US" altLang="ko-KR" b="0" i="0" baseline="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Numerical Methods</a:t>
            </a:r>
            <a:endParaRPr lang="ko-KR" altLang="en-US" b="0" i="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208413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402366" y="836712"/>
            <a:ext cx="8352928" cy="0"/>
          </a:xfrm>
          <a:prstGeom prst="line">
            <a:avLst/>
          </a:prstGeom>
          <a:ln w="63500" cmpd="thickThin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5770984" cy="562074"/>
          </a:xfrm>
        </p:spPr>
        <p:txBody>
          <a:bodyPr>
            <a:noAutofit/>
          </a:bodyPr>
          <a:lstStyle>
            <a:lvl1pPr algn="l">
              <a:defRPr sz="2000"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r>
              <a:rPr lang="ko-KR" altLang="en-US" dirty="0" smtClean="0"/>
              <a:t>소제목</a:t>
            </a:r>
            <a:endParaRPr lang="ko-KR" alt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7130662" y="404341"/>
            <a:ext cx="1624632" cy="360363"/>
          </a:xfrm>
        </p:spPr>
        <p:txBody>
          <a:bodyPr>
            <a:normAutofit/>
          </a:bodyPr>
          <a:lstStyle>
            <a:lvl1pPr marL="0" indent="0" algn="r">
              <a:buNone/>
              <a:defRPr sz="1400"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pPr lvl="0"/>
            <a:r>
              <a:rPr lang="ko-KR" altLang="en-US" dirty="0" smtClean="0"/>
              <a:t>대제목</a:t>
            </a:r>
            <a:endParaRPr lang="ko-KR" alt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48251"/>
            <a:ext cx="2133600" cy="365125"/>
          </a:xfrm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fld id="{AA542545-6E91-4A21-A8BC-0946E13A52E1}" type="datetime1">
              <a:rPr lang="ko-KR" altLang="en-US" smtClean="0"/>
              <a:pPr/>
              <a:t>2016-04-26</a:t>
            </a:fld>
            <a:endParaRPr lang="ko-KR" alt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fld id="{94EB6C37-DF51-4D41-967F-D362348E23A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95536" y="6329213"/>
            <a:ext cx="8352928" cy="0"/>
          </a:xfrm>
          <a:prstGeom prst="line">
            <a:avLst/>
          </a:prstGeom>
          <a:ln w="38100" cmpd="dbl">
            <a:solidFill>
              <a:schemeClr val="dk1">
                <a:shade val="95000"/>
                <a:satMod val="10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395536" y="1124744"/>
            <a:ext cx="8352928" cy="4896544"/>
          </a:xfrm>
        </p:spPr>
        <p:txBody>
          <a:bodyPr>
            <a:normAutofit/>
          </a:bodyPr>
          <a:lstStyle>
            <a:lvl1pPr>
              <a:defRPr sz="1600"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pic>
        <p:nvPicPr>
          <p:cNvPr id="62" name="Picture 2" descr="http://www.postech.ac.kr/department/life/image/n_logo.gif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53" t="32603" r="31829" b="51377"/>
          <a:stretch/>
        </p:blipFill>
        <p:spPr bwMode="auto">
          <a:xfrm>
            <a:off x="7164288" y="116632"/>
            <a:ext cx="1584176" cy="227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6982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3175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C1E2E-9412-4093-832F-CBA992FF0FAF}" type="datetime1">
              <a:rPr lang="ko-KR" altLang="en-US" smtClean="0"/>
              <a:t>2016-04-26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B6C37-DF51-4D41-967F-D362348E23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5461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1152" y="1507953"/>
            <a:ext cx="7772400" cy="1614040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Midterm Project</a:t>
            </a:r>
            <a:endParaRPr lang="ko-KR" altLang="en-US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4088" y="4149080"/>
            <a:ext cx="3240360" cy="1872208"/>
          </a:xfrm>
        </p:spPr>
        <p:txBody>
          <a:bodyPr>
            <a:normAutofit/>
          </a:bodyPr>
          <a:lstStyle/>
          <a:p>
            <a:pPr algn="l"/>
            <a:endParaRPr lang="en-US" altLang="ko-KR" sz="2400" dirty="0" smtClean="0"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l"/>
            <a:r>
              <a:rPr lang="ko-KR" altLang="en-US" sz="2400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학번</a:t>
            </a:r>
            <a:r>
              <a:rPr lang="en-US" altLang="ko-KR" sz="2400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: 20130280 </a:t>
            </a:r>
          </a:p>
          <a:p>
            <a:pPr algn="just"/>
            <a:r>
              <a:rPr lang="ko-KR" altLang="en-US" sz="2400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학과</a:t>
            </a:r>
            <a:r>
              <a:rPr lang="en-US" altLang="ko-KR" sz="2400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2400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신소재공학과 </a:t>
            </a:r>
            <a:endParaRPr lang="en-US" altLang="ko-KR" sz="2400" dirty="0" smtClean="0"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l"/>
            <a:r>
              <a:rPr lang="ko-KR" altLang="en-US" sz="2400" b="1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이름</a:t>
            </a:r>
            <a:r>
              <a:rPr lang="en-US" altLang="ko-KR" sz="2400" b="1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2400" b="1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장경현</a:t>
            </a:r>
            <a:endParaRPr lang="ko-KR" altLang="en-US" sz="2400" b="1" dirty="0"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E047-71A4-4F85-B68D-F58D8ABDC8F0}" type="datetime1">
              <a:rPr lang="ko-KR" altLang="en-US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2016-04-26</a:t>
            </a:fld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21152" y="2425006"/>
            <a:ext cx="7772400" cy="1614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2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Ps-Ks 2</a:t>
            </a:r>
            <a:r>
              <a:rPr lang="ko-KR" altLang="en-US" sz="32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원계</a:t>
            </a:r>
            <a:r>
              <a:rPr lang="ko-KR" altLang="en-US" sz="32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상태도</a:t>
            </a:r>
            <a:endParaRPr lang="en-US" altLang="ko-KR" sz="32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1767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/>
              <a:t>Result(3)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Ps-Ks 2</a:t>
            </a:r>
            <a:r>
              <a:rPr lang="ko-KR" altLang="en-US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원계</a:t>
            </a:r>
            <a:r>
              <a:rPr lang="ko-KR" altLang="en-US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상태도</a:t>
            </a:r>
            <a:endParaRPr lang="en-US" altLang="ko-KR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2545-6E91-4A21-A8BC-0946E13A52E1}" type="datetime1">
              <a:rPr lang="ko-KR" altLang="en-US" smtClean="0"/>
              <a:pPr/>
              <a:t>2016-04-26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6C37-DF51-4D41-967F-D362348E23A4}" type="slidenum">
              <a:rPr lang="ko-KR" altLang="en-US" smtClean="0"/>
              <a:pPr/>
              <a:t>10</a:t>
            </a:fld>
            <a:endParaRPr lang="ko-KR" altLang="en-US" dirty="0"/>
          </a:p>
        </p:txBody>
      </p:sp>
      <p:pic>
        <p:nvPicPr>
          <p:cNvPr id="7" name="내용 개체 틀 6"/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827584" y="1268760"/>
            <a:ext cx="7387158" cy="4602768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3203848" y="1254770"/>
            <a:ext cx="2880320" cy="40225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j-cs"/>
              </a:rPr>
              <a:t>Ks-Ps Phase Diagram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21388" y="1271230"/>
            <a:ext cx="1797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Almost perfect!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07704" y="2956048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fcc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079466" y="3060780"/>
            <a:ext cx="54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bcc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126077" y="4021327"/>
            <a:ext cx="1035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Fcc+bcc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932040" y="1990402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Liquid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117353" y="2488635"/>
            <a:ext cx="812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L+fcc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220002" y="2586716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L+bcc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1881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/>
              <a:t>Conclusion</a:t>
            </a:r>
            <a:endParaRPr lang="ko-KR" altLang="en-US" b="1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Ps-Ks 2</a:t>
            </a:r>
            <a:r>
              <a:rPr lang="ko-KR" altLang="en-US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원계</a:t>
            </a:r>
            <a:r>
              <a:rPr lang="ko-KR" altLang="en-US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상태도</a:t>
            </a:r>
            <a:endParaRPr lang="en-US" altLang="ko-KR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2545-6E91-4A21-A8BC-0946E13A52E1}" type="datetime1">
              <a:rPr lang="ko-KR" altLang="en-US" smtClean="0"/>
              <a:pPr/>
              <a:t>2016-04-26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6C37-DF51-4D41-967F-D362348E23A4}" type="slidenum">
              <a:rPr lang="ko-KR" altLang="en-US" smtClean="0"/>
              <a:pPr/>
              <a:t>11</a:t>
            </a:fld>
            <a:endParaRPr lang="ko-KR" altLang="en-US" dirty="0"/>
          </a:p>
        </p:txBody>
      </p:sp>
      <p:pic>
        <p:nvPicPr>
          <p:cNvPr id="7" name="내용 개체 틀 6"/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683568" y="2637119"/>
            <a:ext cx="5050904" cy="3249350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457200" y="1075875"/>
            <a:ext cx="82296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ko-KR" dirty="0" smtClean="0"/>
              <a:t>4 </a:t>
            </a:r>
            <a:r>
              <a:rPr lang="en-US" altLang="ko-KR" dirty="0"/>
              <a:t>by 4</a:t>
            </a:r>
            <a:r>
              <a:rPr lang="ko-KR" altLang="en-US" dirty="0" smtClean="0"/>
              <a:t>를 구할 때 초기값에 민감하게 반응하여 초기값을 잘 선택해야 했다</a:t>
            </a:r>
            <a:r>
              <a:rPr lang="en-US" altLang="ko-KR" dirty="0" smtClean="0"/>
              <a:t>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ko-KR" dirty="0" smtClean="0"/>
              <a:t>Bcc </a:t>
            </a:r>
            <a:r>
              <a:rPr lang="ko-KR" altLang="en-US" dirty="0" smtClean="0"/>
              <a:t>상에서는 </a:t>
            </a:r>
            <a:r>
              <a:rPr lang="en-US" altLang="ko-KR" dirty="0" smtClean="0"/>
              <a:t>regular solution </a:t>
            </a:r>
            <a:r>
              <a:rPr lang="ko-KR" altLang="en-US" dirty="0" smtClean="0"/>
              <a:t>모델을 이용해야 했다</a:t>
            </a:r>
            <a:r>
              <a:rPr lang="en-US" altLang="ko-KR" dirty="0" smtClean="0"/>
              <a:t>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ko-KR" dirty="0" smtClean="0"/>
              <a:t>Chemical potential</a:t>
            </a:r>
            <a:r>
              <a:rPr lang="ko-KR" altLang="en-US" dirty="0" smtClean="0"/>
              <a:t>을 이용하여 오차가 작은 </a:t>
            </a:r>
            <a:r>
              <a:rPr lang="en-US" altLang="ko-KR" dirty="0" smtClean="0"/>
              <a:t>phase diagram</a:t>
            </a:r>
            <a:r>
              <a:rPr lang="ko-KR" altLang="en-US" dirty="0" smtClean="0"/>
              <a:t>을 그릴 수 있다</a:t>
            </a:r>
            <a:r>
              <a:rPr lang="en-US" altLang="ko-KR" dirty="0" smtClean="0"/>
              <a:t>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endParaRPr lang="en-US" altLang="ko-KR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endParaRPr lang="ko-KR" altLang="en-US" dirty="0"/>
          </a:p>
        </p:txBody>
      </p:sp>
      <p:sp>
        <p:nvSpPr>
          <p:cNvPr id="11" name="직사각형 10"/>
          <p:cNvSpPr/>
          <p:nvPr/>
        </p:nvSpPr>
        <p:spPr>
          <a:xfrm>
            <a:off x="1867376" y="2637119"/>
            <a:ext cx="2780145" cy="38826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j-cs"/>
              </a:rPr>
              <a:t>Ks-Ps Phase Diagram</a:t>
            </a:r>
            <a:endParaRPr lang="ko-KR" altLang="en-US" dirty="0"/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811165"/>
              </p:ext>
            </p:extLst>
          </p:nvPr>
        </p:nvGraphicFramePr>
        <p:xfrm>
          <a:off x="3704390" y="4758001"/>
          <a:ext cx="4982410" cy="112846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96482">
                  <a:extLst>
                    <a:ext uri="{9D8B030D-6E8A-4147-A177-3AD203B41FA5}">
                      <a16:colId xmlns:a16="http://schemas.microsoft.com/office/drawing/2014/main" val="1381590980"/>
                    </a:ext>
                  </a:extLst>
                </a:gridCol>
                <a:gridCol w="996482">
                  <a:extLst>
                    <a:ext uri="{9D8B030D-6E8A-4147-A177-3AD203B41FA5}">
                      <a16:colId xmlns:a16="http://schemas.microsoft.com/office/drawing/2014/main" val="4101342424"/>
                    </a:ext>
                  </a:extLst>
                </a:gridCol>
                <a:gridCol w="996482">
                  <a:extLst>
                    <a:ext uri="{9D8B030D-6E8A-4147-A177-3AD203B41FA5}">
                      <a16:colId xmlns:a16="http://schemas.microsoft.com/office/drawing/2014/main" val="2315454865"/>
                    </a:ext>
                  </a:extLst>
                </a:gridCol>
                <a:gridCol w="996482">
                  <a:extLst>
                    <a:ext uri="{9D8B030D-6E8A-4147-A177-3AD203B41FA5}">
                      <a16:colId xmlns:a16="http://schemas.microsoft.com/office/drawing/2014/main" val="896688454"/>
                    </a:ext>
                  </a:extLst>
                </a:gridCol>
                <a:gridCol w="996482">
                  <a:extLst>
                    <a:ext uri="{9D8B030D-6E8A-4147-A177-3AD203B41FA5}">
                      <a16:colId xmlns:a16="http://schemas.microsoft.com/office/drawing/2014/main" val="3883200853"/>
                    </a:ext>
                  </a:extLst>
                </a:gridCol>
              </a:tblGrid>
              <a:tr h="282117"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marL="69563" marR="69563" marT="34781" marB="3478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eutectic</a:t>
                      </a:r>
                      <a:endParaRPr lang="ko-KR" altLang="en-US" sz="1200" dirty="0"/>
                    </a:p>
                  </a:txBody>
                  <a:tcPr marL="69563" marR="69563" marT="34781" marB="3478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X-</a:t>
                      </a:r>
                      <a:r>
                        <a:rPr lang="en-US" altLang="ko-KR" sz="1200" dirty="0" err="1" smtClean="0"/>
                        <a:t>fcc</a:t>
                      </a:r>
                      <a:endParaRPr lang="ko-KR" altLang="en-US" sz="1200" dirty="0"/>
                    </a:p>
                  </a:txBody>
                  <a:tcPr marL="69563" marR="69563" marT="34781" marB="3478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err="1" smtClean="0"/>
                        <a:t>X_bcc</a:t>
                      </a:r>
                      <a:endParaRPr lang="ko-KR" altLang="en-US" sz="1200" dirty="0"/>
                    </a:p>
                  </a:txBody>
                  <a:tcPr marL="69563" marR="69563" marT="34781" marB="3478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T</a:t>
                      </a:r>
                      <a:endParaRPr lang="ko-KR" altLang="en-US" sz="1200" dirty="0"/>
                    </a:p>
                  </a:txBody>
                  <a:tcPr marL="69563" marR="69563" marT="34781" marB="34781"/>
                </a:tc>
                <a:extLst>
                  <a:ext uri="{0D108BD9-81ED-4DB2-BD59-A6C34878D82A}">
                    <a16:rowId xmlns:a16="http://schemas.microsoft.com/office/drawing/2014/main" val="3921028501"/>
                  </a:ext>
                </a:extLst>
              </a:tr>
              <a:tr h="28211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실제 값</a:t>
                      </a:r>
                      <a:endParaRPr lang="ko-KR" altLang="en-US" sz="1200" dirty="0"/>
                    </a:p>
                  </a:txBody>
                  <a:tcPr marL="69563" marR="69563" marT="34781" marB="34781"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ko-KR" altLang="en-US" sz="1200" dirty="0" smtClean="0"/>
                        <a:t> </a:t>
                      </a:r>
                      <a:r>
                        <a:rPr lang="en-US" altLang="ko-KR" sz="1200" dirty="0" smtClean="0"/>
                        <a:t>0.595539</a:t>
                      </a:r>
                      <a:endParaRPr lang="ko-KR" altLang="en-US" sz="1200" dirty="0"/>
                    </a:p>
                  </a:txBody>
                  <a:tcPr marL="69563" marR="69563" marT="34781" marB="34781"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 dirty="0" smtClean="0"/>
                        <a:t>0.2998793</a:t>
                      </a:r>
                      <a:endParaRPr lang="ko-KR" altLang="en-US" sz="1200" dirty="0"/>
                    </a:p>
                  </a:txBody>
                  <a:tcPr marL="69563" marR="69563" marT="34781" marB="34781"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 dirty="0" smtClean="0"/>
                        <a:t>0.7839786</a:t>
                      </a:r>
                      <a:endParaRPr lang="ko-KR" altLang="en-US" sz="1200" dirty="0"/>
                    </a:p>
                  </a:txBody>
                  <a:tcPr marL="69563" marR="69563" marT="34781" marB="34781"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 dirty="0" smtClean="0"/>
                        <a:t>1095.4077</a:t>
                      </a:r>
                      <a:endParaRPr lang="ko-KR" altLang="en-US" sz="1200" dirty="0"/>
                    </a:p>
                  </a:txBody>
                  <a:tcPr marL="69563" marR="69563" marT="34781" marB="34781"/>
                </a:tc>
                <a:extLst>
                  <a:ext uri="{0D108BD9-81ED-4DB2-BD59-A6C34878D82A}">
                    <a16:rowId xmlns:a16="http://schemas.microsoft.com/office/drawing/2014/main" val="2287947329"/>
                  </a:ext>
                </a:extLst>
              </a:tr>
              <a:tr h="28211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계산 값</a:t>
                      </a:r>
                      <a:endParaRPr lang="ko-KR" altLang="en-US" sz="1200" dirty="0"/>
                    </a:p>
                  </a:txBody>
                  <a:tcPr marL="69563" marR="69563" marT="34781" marB="34781"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 dirty="0" smtClean="0"/>
                        <a:t>0.595592</a:t>
                      </a:r>
                      <a:endParaRPr lang="ko-KR" altLang="en-US" sz="1200" dirty="0"/>
                    </a:p>
                  </a:txBody>
                  <a:tcPr marL="69563" marR="69563" marT="34781" marB="34781"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 dirty="0" smtClean="0"/>
                        <a:t>0.299871</a:t>
                      </a:r>
                      <a:endParaRPr lang="ko-KR" altLang="en-US" sz="1200" dirty="0"/>
                    </a:p>
                  </a:txBody>
                  <a:tcPr marL="69563" marR="69563" marT="34781" marB="34781"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 dirty="0" smtClean="0"/>
                        <a:t>0.783979</a:t>
                      </a:r>
                      <a:endParaRPr lang="ko-KR" altLang="en-US" sz="1200" dirty="0"/>
                    </a:p>
                  </a:txBody>
                  <a:tcPr marL="69563" marR="69563" marT="34781" marB="34781"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 dirty="0" smtClean="0"/>
                        <a:t>1095.3991</a:t>
                      </a:r>
                      <a:endParaRPr lang="ko-KR" altLang="en-US" sz="1200" dirty="0"/>
                    </a:p>
                  </a:txBody>
                  <a:tcPr marL="69563" marR="69563" marT="34781" marB="34781"/>
                </a:tc>
                <a:extLst>
                  <a:ext uri="{0D108BD9-81ED-4DB2-BD59-A6C34878D82A}">
                    <a16:rowId xmlns:a16="http://schemas.microsoft.com/office/drawing/2014/main" val="3381683642"/>
                  </a:ext>
                </a:extLst>
              </a:tr>
              <a:tr h="28211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상대 오차</a:t>
                      </a:r>
                      <a:endParaRPr lang="ko-KR" altLang="en-US" sz="1200" dirty="0"/>
                    </a:p>
                  </a:txBody>
                  <a:tcPr marL="69563" marR="69563" marT="34781" marB="34781"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 dirty="0" smtClean="0"/>
                        <a:t>0.008899%</a:t>
                      </a:r>
                      <a:endParaRPr lang="ko-KR" altLang="en-US" sz="1200" dirty="0"/>
                    </a:p>
                  </a:txBody>
                  <a:tcPr marL="69563" marR="69563" marT="34781" marB="34781"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 dirty="0" smtClean="0"/>
                        <a:t>0.0027678</a:t>
                      </a:r>
                      <a:endParaRPr lang="ko-KR" altLang="en-US" sz="1200" dirty="0"/>
                    </a:p>
                  </a:txBody>
                  <a:tcPr marL="69563" marR="69563" marT="34781" marB="34781"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 dirty="0" smtClean="0"/>
                        <a:t>0.0000512</a:t>
                      </a:r>
                    </a:p>
                  </a:txBody>
                  <a:tcPr marL="69563" marR="69563" marT="34781" marB="34781"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 dirty="0" smtClean="0"/>
                        <a:t>0.0007851</a:t>
                      </a:r>
                      <a:endParaRPr lang="ko-KR" altLang="en-US" sz="1200" dirty="0"/>
                    </a:p>
                  </a:txBody>
                  <a:tcPr marL="69563" marR="69563" marT="34781" marB="34781"/>
                </a:tc>
                <a:extLst>
                  <a:ext uri="{0D108BD9-81ED-4DB2-BD59-A6C34878D82A}">
                    <a16:rowId xmlns:a16="http://schemas.microsoft.com/office/drawing/2014/main" val="549319795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36516" y="378635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fcc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999772" y="3809715"/>
            <a:ext cx="54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bcc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915816" y="4147023"/>
            <a:ext cx="1035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Fcc+bcc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148917" y="3207736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Liquid</a:t>
            </a:r>
            <a:endParaRPr lang="ko-KR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954644" y="3543892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L+fcc</a:t>
            </a:r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305013" y="3543892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L+bcc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3458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/>
              <a:t>Problem</a:t>
            </a:r>
            <a:endParaRPr lang="ko-KR" altLang="en-US" b="1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Ps-Ks 2</a:t>
            </a:r>
            <a:r>
              <a:rPr lang="ko-KR" altLang="en-US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원계</a:t>
            </a:r>
            <a:r>
              <a:rPr lang="ko-KR" altLang="en-US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상태도</a:t>
            </a:r>
            <a:endParaRPr lang="en-US" altLang="ko-KR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2545-6E91-4A21-A8BC-0946E13A52E1}" type="datetime1">
              <a:rPr lang="ko-KR" altLang="en-US" smtClean="0"/>
              <a:pPr/>
              <a:t>2016-04-26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6C37-DF51-4D41-967F-D362348E23A4}" type="slidenum">
              <a:rPr lang="ko-KR" altLang="en-US" smtClean="0"/>
              <a:pPr/>
              <a:t>2</a:t>
            </a:fld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ko-KR" dirty="0" err="1"/>
              <a:t>Postechium</a:t>
            </a:r>
            <a:r>
              <a:rPr lang="en-US" altLang="ko-KR" dirty="0"/>
              <a:t> (Ps)</a:t>
            </a:r>
            <a:r>
              <a:rPr lang="ko-KR" altLang="en-US" dirty="0"/>
              <a:t>과 </a:t>
            </a:r>
            <a:r>
              <a:rPr lang="en-US" altLang="ko-KR" dirty="0" err="1"/>
              <a:t>Kaistium</a:t>
            </a:r>
            <a:r>
              <a:rPr lang="en-US" altLang="ko-KR" dirty="0"/>
              <a:t> (Ks) 2 </a:t>
            </a:r>
            <a:r>
              <a:rPr lang="ko-KR" altLang="en-US" dirty="0" err="1"/>
              <a:t>원계에</a:t>
            </a:r>
            <a:r>
              <a:rPr lang="ko-KR" altLang="en-US" dirty="0"/>
              <a:t> 대한 실험 정보는 다음과 </a:t>
            </a:r>
            <a:r>
              <a:rPr lang="ko-KR" altLang="en-US" dirty="0" smtClean="0"/>
              <a:t>같이 </a:t>
            </a:r>
            <a:r>
              <a:rPr lang="ko-KR" altLang="en-US" dirty="0" err="1" smtClean="0"/>
              <a:t>발표되어있다</a:t>
            </a:r>
            <a:r>
              <a:rPr lang="en-US" altLang="ko-KR" dirty="0"/>
              <a:t>. </a:t>
            </a:r>
            <a:r>
              <a:rPr lang="ko-KR" altLang="en-US" dirty="0"/>
              <a:t>이를 바탕으로 </a:t>
            </a:r>
            <a:r>
              <a:rPr lang="en-US" altLang="ko-KR" dirty="0"/>
              <a:t>Liquid, </a:t>
            </a:r>
            <a:r>
              <a:rPr lang="en-US" altLang="ko-KR" dirty="0" err="1"/>
              <a:t>fcc</a:t>
            </a:r>
            <a:r>
              <a:rPr lang="en-US" altLang="ko-KR" dirty="0"/>
              <a:t>, bcc </a:t>
            </a:r>
            <a:r>
              <a:rPr lang="ko-KR" altLang="en-US" dirty="0"/>
              <a:t>각 상에 대한 열역학 </a:t>
            </a:r>
            <a:r>
              <a:rPr lang="ko-KR" altLang="en-US" dirty="0" err="1" smtClean="0"/>
              <a:t>수식화를</a:t>
            </a:r>
            <a:r>
              <a:rPr lang="ko-KR" altLang="en-US" dirty="0" smtClean="0"/>
              <a:t> 수행하고 </a:t>
            </a:r>
            <a:r>
              <a:rPr lang="en-US" altLang="ko-KR" dirty="0"/>
              <a:t>Ps-Ks 2 </a:t>
            </a:r>
            <a:r>
              <a:rPr lang="ko-KR" altLang="en-US" dirty="0" err="1"/>
              <a:t>원계</a:t>
            </a:r>
            <a:r>
              <a:rPr lang="ko-KR" altLang="en-US" dirty="0"/>
              <a:t> </a:t>
            </a:r>
            <a:r>
              <a:rPr lang="ko-KR" altLang="en-US" dirty="0" err="1"/>
              <a:t>상태도를</a:t>
            </a:r>
            <a:r>
              <a:rPr lang="ko-KR" altLang="en-US" dirty="0"/>
              <a:t> </a:t>
            </a:r>
            <a:r>
              <a:rPr lang="ko-KR" altLang="en-US" dirty="0" err="1"/>
              <a:t>계산하시오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43977" y="3044272"/>
            <a:ext cx="454695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600" dirty="0" smtClean="0"/>
              <a:t>액상에서의 </a:t>
            </a:r>
            <a:r>
              <a:rPr lang="en-US" altLang="ko-KR" sz="1600" dirty="0" smtClean="0"/>
              <a:t>Enthalpy of mixing (J/</a:t>
            </a:r>
            <a:r>
              <a:rPr lang="en-US" altLang="ko-KR" sz="1600" dirty="0" err="1" smtClean="0"/>
              <a:t>mol</a:t>
            </a:r>
            <a:r>
              <a:rPr lang="en-US" altLang="ko-KR" sz="16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1500K </a:t>
            </a:r>
            <a:r>
              <a:rPr lang="ko-KR" altLang="en-US" sz="1600" dirty="0" smtClean="0"/>
              <a:t>액상에서 </a:t>
            </a:r>
            <a:r>
              <a:rPr lang="en-US" altLang="ko-KR" sz="1600" dirty="0" smtClean="0"/>
              <a:t>Ks</a:t>
            </a:r>
            <a:r>
              <a:rPr lang="ko-KR" altLang="en-US" sz="1600" dirty="0" smtClean="0"/>
              <a:t>의 활동도 </a:t>
            </a:r>
            <a:r>
              <a:rPr lang="en-US" altLang="ko-KR" sz="1600" dirty="0" smtClean="0"/>
              <a:t>(ref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: </a:t>
            </a:r>
            <a:r>
              <a:rPr lang="en-US" altLang="ko-KR" sz="1600" dirty="0" err="1" smtClean="0"/>
              <a:t>Liq</a:t>
            </a:r>
            <a:r>
              <a:rPr lang="en-US" altLang="ko-KR" sz="1600" dirty="0" smtClean="0"/>
              <a:t> Ks)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Enthalpy of Formation in FCC and BCC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Activity of Ps in BCC at 1100K (ref : FCC Ps)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Activity of Ks in FCC at 1100K </a:t>
            </a:r>
            <a:r>
              <a:rPr lang="en-US" altLang="ko-KR" sz="1600" dirty="0"/>
              <a:t>(ref : </a:t>
            </a:r>
            <a:r>
              <a:rPr lang="en-US" altLang="ko-KR" sz="1600" dirty="0" smtClean="0"/>
              <a:t>BCC Ks)</a:t>
            </a:r>
            <a:endParaRPr lang="ko-KR" altLang="en-US" sz="1600" dirty="0"/>
          </a:p>
        </p:txBody>
      </p:sp>
      <p:sp>
        <p:nvSpPr>
          <p:cNvPr id="9" name="직사각형 8"/>
          <p:cNvSpPr/>
          <p:nvPr/>
        </p:nvSpPr>
        <p:spPr>
          <a:xfrm>
            <a:off x="395536" y="2852936"/>
            <a:ext cx="8359758" cy="295232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3153427"/>
            <a:ext cx="3391669" cy="214778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01333" y="2636912"/>
            <a:ext cx="151042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/>
              <a:t>주어진 조건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7732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/>
              <a:t>Process algorithm</a:t>
            </a:r>
            <a:endParaRPr lang="ko-KR" altLang="en-US" b="1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2545-6E91-4A21-A8BC-0946E13A52E1}" type="datetime1">
              <a:rPr lang="ko-KR" altLang="en-US" smtClean="0"/>
              <a:pPr/>
              <a:t>2016-04-26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6C37-DF51-4D41-967F-D362348E23A4}" type="slidenum">
              <a:rPr lang="ko-KR" altLang="en-US" smtClean="0"/>
              <a:pPr/>
              <a:t>3</a:t>
            </a:fld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457200" y="1124744"/>
            <a:ext cx="8229600" cy="576064"/>
          </a:xfrm>
          <a:prstGeom prst="rect">
            <a:avLst/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주어진 </a:t>
            </a:r>
            <a:r>
              <a:rPr lang="en-US" altLang="ko-KR" dirty="0" smtClean="0"/>
              <a:t>data</a:t>
            </a:r>
            <a:r>
              <a:rPr lang="ko-KR" altLang="en-US" dirty="0" smtClean="0"/>
              <a:t>에 대한 관계식 선형화</a:t>
            </a:r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457200" y="2100666"/>
            <a:ext cx="8229600" cy="576064"/>
          </a:xfrm>
          <a:prstGeom prst="rect">
            <a:avLst/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회귀분석을 이용하여 </a:t>
            </a:r>
            <a:r>
              <a:rPr lang="en-US" altLang="ko-KR" dirty="0" smtClean="0"/>
              <a:t>L</a:t>
            </a:r>
            <a:r>
              <a:rPr lang="en-US" altLang="ko-KR" sz="1400" dirty="0" smtClean="0"/>
              <a:t>0</a:t>
            </a:r>
            <a:r>
              <a:rPr lang="en-US" altLang="ko-KR" dirty="0" smtClean="0"/>
              <a:t>, L</a:t>
            </a:r>
            <a:r>
              <a:rPr lang="en-US" altLang="ko-KR" sz="1400" dirty="0" smtClean="0"/>
              <a:t>1</a:t>
            </a:r>
            <a:r>
              <a:rPr lang="en-US" altLang="ko-KR" dirty="0" smtClean="0"/>
              <a:t> </a:t>
            </a:r>
            <a:r>
              <a:rPr lang="ko-KR" altLang="en-US" dirty="0" smtClean="0"/>
              <a:t>값 구하기</a:t>
            </a:r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>
            <a:off x="457200" y="3076588"/>
            <a:ext cx="8229600" cy="576064"/>
          </a:xfrm>
          <a:prstGeom prst="rect">
            <a:avLst/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Gibbs free energy, Chemical potential equation </a:t>
            </a:r>
            <a:r>
              <a:rPr lang="ko-KR" altLang="en-US" dirty="0" smtClean="0"/>
              <a:t>관계 정리</a:t>
            </a:r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457200" y="4052510"/>
            <a:ext cx="8229600" cy="576064"/>
          </a:xfrm>
          <a:prstGeom prst="rect">
            <a:avLst/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Equilibrium condition</a:t>
            </a:r>
            <a:r>
              <a:rPr lang="ko-KR" altLang="en-US" dirty="0" smtClean="0"/>
              <a:t>을 이용해 </a:t>
            </a:r>
            <a:r>
              <a:rPr lang="en-US" altLang="ko-KR" dirty="0" smtClean="0"/>
              <a:t>non-linear equation </a:t>
            </a:r>
            <a:r>
              <a:rPr lang="ko-KR" altLang="en-US" dirty="0" smtClean="0"/>
              <a:t>풀기</a:t>
            </a:r>
            <a:endParaRPr lang="ko-KR" altLang="en-US" dirty="0"/>
          </a:p>
        </p:txBody>
      </p:sp>
      <p:sp>
        <p:nvSpPr>
          <p:cNvPr id="11" name="직사각형 10"/>
          <p:cNvSpPr/>
          <p:nvPr/>
        </p:nvSpPr>
        <p:spPr>
          <a:xfrm>
            <a:off x="457200" y="5028432"/>
            <a:ext cx="8229600" cy="576064"/>
          </a:xfrm>
          <a:prstGeom prst="rect">
            <a:avLst/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Phase diagram </a:t>
            </a:r>
            <a:r>
              <a:rPr lang="ko-KR" altLang="en-US" dirty="0" smtClean="0"/>
              <a:t>도시</a:t>
            </a:r>
            <a:endParaRPr lang="ko-KR" altLang="en-US" dirty="0"/>
          </a:p>
        </p:txBody>
      </p:sp>
      <p:sp>
        <p:nvSpPr>
          <p:cNvPr id="12" name="오른쪽 화살표 11"/>
          <p:cNvSpPr/>
          <p:nvPr/>
        </p:nvSpPr>
        <p:spPr>
          <a:xfrm rot="5400000">
            <a:off x="4445986" y="1799926"/>
            <a:ext cx="252028" cy="201622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오른쪽 화살표 12"/>
          <p:cNvSpPr/>
          <p:nvPr/>
        </p:nvSpPr>
        <p:spPr>
          <a:xfrm rot="5400000">
            <a:off x="4445986" y="2775848"/>
            <a:ext cx="252028" cy="201622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오른쪽 화살표 13"/>
          <p:cNvSpPr/>
          <p:nvPr/>
        </p:nvSpPr>
        <p:spPr>
          <a:xfrm rot="5400000">
            <a:off x="4445986" y="3751770"/>
            <a:ext cx="252028" cy="201622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오른쪽 화살표 14"/>
          <p:cNvSpPr/>
          <p:nvPr/>
        </p:nvSpPr>
        <p:spPr>
          <a:xfrm rot="5400000">
            <a:off x="4445986" y="4727692"/>
            <a:ext cx="252028" cy="201622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Ps-Ks 2</a:t>
            </a:r>
            <a:r>
              <a:rPr lang="ko-KR" altLang="en-US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원계</a:t>
            </a:r>
            <a:r>
              <a:rPr lang="ko-KR" altLang="en-US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상태도</a:t>
            </a:r>
            <a:endParaRPr lang="en-US" altLang="ko-KR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5496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관계식의 선형화</a:t>
            </a:r>
            <a:r>
              <a:rPr lang="en-US" altLang="ko-KR" b="1" dirty="0" smtClean="0"/>
              <a:t>(1)</a:t>
            </a:r>
            <a:endParaRPr lang="ko-KR" altLang="en-US" b="1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Ps-Ks 2</a:t>
            </a:r>
            <a:r>
              <a:rPr lang="ko-KR" altLang="en-US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원계</a:t>
            </a:r>
            <a:r>
              <a:rPr lang="ko-KR" altLang="en-US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상태도</a:t>
            </a:r>
            <a:endParaRPr lang="en-US" altLang="ko-KR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2545-6E91-4A21-A8BC-0946E13A52E1}" type="datetime1">
              <a:rPr lang="ko-KR" altLang="en-US" smtClean="0"/>
              <a:pPr/>
              <a:t>2016-04-26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6C37-DF51-4D41-967F-D362348E23A4}" type="slidenum">
              <a:rPr lang="ko-KR" altLang="en-US" smtClean="0"/>
              <a:pPr/>
              <a:t>4</a:t>
            </a:fld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내용 개체 틀 5"/>
              <p:cNvSpPr>
                <a:spLocks noGrp="1"/>
              </p:cNvSpPr>
              <p:nvPr>
                <p:ph sz="quarter" idx="14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Enthalpy of Mixing</a:t>
                </a:r>
              </a:p>
              <a:p>
                <a:pPr marL="0" indent="0">
                  <a:buNone/>
                </a:pPr>
                <a:r>
                  <a:rPr lang="en-US" altLang="ko-KR" dirty="0">
                    <a:ea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𝐾𝑠</m:t>
                        </m:r>
                      </m:sub>
                    </m:sSub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𝐾𝑠</m:t>
                            </m:r>
                          </m:sub>
                        </m:sSub>
                      </m:e>
                    </m:d>
                    <m:r>
                      <m:rPr>
                        <m:sty m:val="p"/>
                      </m:rPr>
                      <a:rPr lang="el-GR" altLang="ko-K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</m:oMath>
                </a14:m>
                <a:endParaRPr lang="en-US" altLang="ko-KR" dirty="0" smtClean="0"/>
              </a:p>
              <a:p>
                <a:pPr marL="0" indent="0">
                  <a:buNone/>
                </a:pPr>
                <a:endParaRPr lang="en-US" altLang="ko-KR" sz="4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𝑖𝑓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  </m:t>
                      </m:r>
                      <m:r>
                        <m:rPr>
                          <m:sty m:val="p"/>
                        </m:rPr>
                        <a:rPr lang="el-GR" altLang="ko-K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  <m:r>
                        <a:rPr lang="en-US" altLang="ko-KR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ko-KR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𝑅𝑒𝑔𝑢𝑙𝑎𝑟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𝑠𝑜𝑙𝑢𝑡𝑖𝑜𝑛</m:t>
                          </m:r>
                        </m:e>
                      </m:d>
                    </m:oMath>
                  </m:oMathPara>
                </a14:m>
                <a:endParaRPr lang="en-US" altLang="ko-KR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altLang="ko-KR" dirty="0" smtClean="0">
                    <a:ea typeface="Cambria Math" panose="02040503050406030204" pitchFamily="18" charset="0"/>
                  </a:rPr>
                  <a:t>   			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ko-K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  <m:r>
                      <a:rPr lang="en-US" altLang="ko-KR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ko-KR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𝐾𝑠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𝑆𝑢𝑏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𝑅𝑒𝑔𝑢𝑎𝑙𝑟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𝑠𝑜𝑙𝑢𝑡𝑖𝑜𝑛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ko-KR" dirty="0"/>
              </a:p>
              <a:p>
                <a:r>
                  <a:rPr lang="en-US" altLang="ko-KR" dirty="0" smtClean="0"/>
                  <a:t>Activity</a:t>
                </a:r>
              </a:p>
              <a:p>
                <a:pPr marL="0" indent="0" algn="just">
                  <a:buNone/>
                </a:pPr>
                <a:r>
                  <a:rPr lang="en-US" altLang="ko-KR" dirty="0">
                    <a:ea typeface="HY궁서" panose="02030600000101010101" pitchFamily="18" charset="-127"/>
                  </a:rPr>
                  <a:t>	</a:t>
                </a:r>
                <a14:m>
                  <m:oMath xmlns:m="http://schemas.openxmlformats.org/officeDocument/2006/math">
                    <m:r>
                      <a:rPr lang="en-US" altLang="ko-KR" i="1" smtClean="0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𝑅</m:t>
                    </m:r>
                    <m:r>
                      <a:rPr lang="en-US" altLang="ko-KR" i="1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𝑇𝑙𝑛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𝑎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𝐾𝑠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=</m:t>
                    </m:r>
                    <m:r>
                      <a:rPr lang="en-US" altLang="ko-K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∆°</m:t>
                    </m:r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𝐾𝑠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𝑟𝑒𝑓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a:rPr lang="ko-KR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sup>
                    </m:sSubSup>
                    <m:r>
                      <a:rPr lang="en-US" altLang="ko-K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ko-KR" i="1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𝑅𝑇𝑙𝑛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𝑋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𝐾𝑠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+</m:t>
                    </m:r>
                    <m:sSup>
                      <m:sSupPr>
                        <m:ctrlP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ko-KR" i="1">
                                <a:latin typeface="Cambria Math" panose="02040503050406030204" pitchFamily="18" charset="0"/>
                                <a:ea typeface="HY궁서" panose="02030600000101010101" pitchFamily="18" charset="-127"/>
                              </a:rPr>
                            </m:ctrlPr>
                          </m:d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HY궁서" panose="02030600000101010101" pitchFamily="18" charset="-127"/>
                              </a:rPr>
                              <m:t>1−</m:t>
                            </m:r>
                            <m:sSub>
                              <m:sSubPr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  <a:ea typeface="HY궁서" panose="02030600000101010101" pitchFamily="18" charset="-127"/>
                                  </a:rPr>
                                </m:ctrlPr>
                              </m:sSubPr>
                              <m:e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  <a:ea typeface="HY궁서" panose="02030600000101010101" pitchFamily="18" charset="-127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  <a:ea typeface="HY궁서" panose="02030600000101010101" pitchFamily="18" charset="-127"/>
                                  </a:rPr>
                                  <m:t>𝐾𝑠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l-GR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Ω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+</m:t>
                        </m:r>
                        <m:d>
                          <m:dPr>
                            <m:ctrlPr>
                              <a:rPr lang="en-US" altLang="ko-KR" i="1">
                                <a:latin typeface="Cambria Math" panose="02040503050406030204" pitchFamily="18" charset="0"/>
                                <a:ea typeface="HY궁서" panose="02030600000101010101" pitchFamily="18" charset="-127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  <a:ea typeface="HY궁서" panose="02030600000101010101" pitchFamily="18" charset="-127"/>
                                  </a:rPr>
                                </m:ctrlPr>
                              </m:fPr>
                              <m:num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  <a:ea typeface="HY궁서" panose="02030600000101010101" pitchFamily="18" charset="-127"/>
                                  </a:rPr>
                                  <m:t>𝑑</m:t>
                                </m:r>
                                <m:r>
                                  <m:rPr>
                                    <m:sty m:val="p"/>
                                  </m:rPr>
                                  <a:rPr lang="el-GR" altLang="ko-KR" i="1">
                                    <a:latin typeface="Cambria Math" panose="02040503050406030204" pitchFamily="18" charset="0"/>
                                    <a:ea typeface="HY궁서" panose="02030600000101010101" pitchFamily="18" charset="-127"/>
                                  </a:rPr>
                                  <m:t>Ω</m:t>
                                </m:r>
                              </m:num>
                              <m:den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  <a:ea typeface="HY궁서" panose="02030600000101010101" pitchFamily="18" charset="-127"/>
                                  </a:rPr>
                                  <m:t>𝑑</m:t>
                                </m:r>
                                <m:sSub>
                                  <m:sSubPr>
                                    <m:ctrlPr>
                                      <a:rPr lang="en-US" altLang="ko-KR" i="1">
                                        <a:latin typeface="Cambria Math" panose="02040503050406030204" pitchFamily="18" charset="0"/>
                                        <a:ea typeface="HY궁서" panose="02030600000101010101" pitchFamily="18" charset="-127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  <a:ea typeface="HY궁서" panose="02030600000101010101" pitchFamily="18" charset="-127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  <a:ea typeface="HY궁서" panose="02030600000101010101" pitchFamily="18" charset="-127"/>
                                      </a:rPr>
                                      <m:t>𝐾𝑠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  <a:ea typeface="HY궁서" panose="02030600000101010101" pitchFamily="18" charset="-127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HY궁서" panose="02030600000101010101" pitchFamily="18" charset="-127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HY궁서" panose="02030600000101010101" pitchFamily="18" charset="-127"/>
                              </a:rPr>
                              <m:t>𝐾𝑠</m:t>
                            </m:r>
                          </m:sub>
                        </m:sSub>
                      </m:e>
                    </m:d>
                  </m:oMath>
                </a14:m>
                <a:endParaRPr lang="en-US" altLang="ko-KR" i="1" dirty="0" smtClean="0">
                  <a:latin typeface="Cambria Math" panose="02040503050406030204" pitchFamily="18" charset="0"/>
                  <a:ea typeface="HY궁서" panose="02030600000101010101" pitchFamily="18" charset="-127"/>
                </a:endParaRPr>
              </a:p>
              <a:p>
                <a:pPr marL="0" indent="0" algn="just">
                  <a:buNone/>
                </a:pPr>
                <a:r>
                  <a:rPr lang="en-US" altLang="ko-KR" dirty="0" smtClean="0">
                    <a:ea typeface="HY궁서" panose="02030600000101010101" pitchFamily="18" charset="-127"/>
                  </a:rPr>
                  <a:t>	            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=</m:t>
                    </m:r>
                    <m:r>
                      <a:rPr lang="en-US" altLang="ko-K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∆°</m:t>
                    </m:r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𝐾𝑠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𝑟𝑒𝑓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a:rPr lang="ko-KR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sup>
                    </m:sSubSup>
                    <m:r>
                      <a:rPr lang="en-US" altLang="ko-K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ko-KR" i="1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𝑅𝑇𝑙𝑛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𝑋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𝐾𝑠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+</m:t>
                    </m:r>
                    <m:sSup>
                      <m:sSupPr>
                        <m:ctrlP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ko-KR" i="1">
                                <a:latin typeface="Cambria Math" panose="02040503050406030204" pitchFamily="18" charset="0"/>
                                <a:ea typeface="HY궁서" panose="02030600000101010101" pitchFamily="18" charset="-127"/>
                              </a:rPr>
                            </m:ctrlPr>
                          </m:d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HY궁서" panose="02030600000101010101" pitchFamily="18" charset="-127"/>
                              </a:rPr>
                              <m:t>1−</m:t>
                            </m:r>
                            <m:sSub>
                              <m:sSubPr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  <a:ea typeface="HY궁서" panose="02030600000101010101" pitchFamily="18" charset="-127"/>
                                  </a:rPr>
                                </m:ctrlPr>
                              </m:sSubPr>
                              <m:e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  <a:ea typeface="HY궁서" panose="02030600000101010101" pitchFamily="18" charset="-127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  <a:ea typeface="HY궁서" panose="02030600000101010101" pitchFamily="18" charset="-127"/>
                                  </a:rPr>
                                  <m:t>𝐾𝑠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+2</m:t>
                        </m:r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𝐾𝑠</m:t>
                            </m:r>
                          </m:sub>
                        </m:sSub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endParaRPr lang="en-US" altLang="ko-KR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:r>
                  <a:rPr lang="en-US" altLang="ko-KR" dirty="0" smtClean="0">
                    <a:ea typeface="HY궁서" panose="02030600000101010101" pitchFamily="18" charset="-127"/>
                  </a:rPr>
                  <a:t>	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𝑅𝑇𝑙𝑛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𝑎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𝑃𝑠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=</m:t>
                    </m:r>
                    <m:r>
                      <a:rPr lang="en-US" altLang="ko-K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∆°</m:t>
                    </m:r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𝑃𝑠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𝑟𝑒𝑓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a:rPr lang="ko-KR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sup>
                    </m:sSubSup>
                    <m:r>
                      <a:rPr lang="en-US" altLang="ko-K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ko-KR" i="1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𝑅𝑇𝑙𝑛</m:t>
                    </m:r>
                    <m:r>
                      <a:rPr lang="en-US" altLang="ko-KR" i="1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(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1−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𝑋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𝐾𝑠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)+</m:t>
                    </m:r>
                    <m:sSup>
                      <m:sSupPr>
                        <m:ctrlP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  <a:ea typeface="HY궁서" panose="02030600000101010101" pitchFamily="18" charset="-127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HY궁서" panose="02030600000101010101" pitchFamily="18" charset="-127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HY궁서" panose="02030600000101010101" pitchFamily="18" charset="-127"/>
                              </a:rPr>
                              <m:t>𝐾𝑠</m:t>
                            </m:r>
                          </m:sub>
                        </m:sSub>
                      </m:e>
                      <m:sup>
                        <m: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2</m:t>
                        </m:r>
                      </m:sup>
                    </m:sSup>
                    <m:r>
                      <a:rPr lang="en-US" altLang="ko-KR" i="1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(</m:t>
                    </m:r>
                    <m:r>
                      <m:rPr>
                        <m:sty m:val="p"/>
                      </m:rPr>
                      <a:rPr lang="el-GR" altLang="ko-KR" i="1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Ω</m:t>
                    </m:r>
                    <m:r>
                      <a:rPr lang="en-US" altLang="ko-KR" i="1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+</m:t>
                    </m:r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ko-KR" i="1">
                                <a:latin typeface="Cambria Math" panose="02040503050406030204" pitchFamily="18" charset="0"/>
                                <a:ea typeface="HY궁서" panose="02030600000101010101" pitchFamily="18" charset="-127"/>
                              </a:rPr>
                            </m:ctrlPr>
                          </m:fPr>
                          <m:num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HY궁서" panose="02030600000101010101" pitchFamily="18" charset="-127"/>
                              </a:rPr>
                              <m:t>𝑑</m:t>
                            </m:r>
                            <m:r>
                              <m:rPr>
                                <m:sty m:val="p"/>
                              </m:rPr>
                              <a:rPr lang="el-GR" altLang="ko-KR" i="1">
                                <a:latin typeface="Cambria Math" panose="02040503050406030204" pitchFamily="18" charset="0"/>
                                <a:ea typeface="HY궁서" panose="02030600000101010101" pitchFamily="18" charset="-127"/>
                              </a:rPr>
                              <m:t>Ω</m:t>
                            </m:r>
                          </m:num>
                          <m:den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HY궁서" panose="02030600000101010101" pitchFamily="18" charset="-127"/>
                              </a:rPr>
                              <m:t>𝑑</m:t>
                            </m:r>
                            <m:sSub>
                              <m:sSubPr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  <a:ea typeface="HY궁서" panose="02030600000101010101" pitchFamily="18" charset="-127"/>
                                  </a:rPr>
                                </m:ctrlPr>
                              </m:sSubPr>
                              <m:e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  <a:ea typeface="HY궁서" panose="02030600000101010101" pitchFamily="18" charset="-127"/>
                                  </a:rPr>
                                  <m:t>(1−</m:t>
                                </m:r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  <a:ea typeface="HY궁서" panose="02030600000101010101" pitchFamily="18" charset="-127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  <a:ea typeface="HY궁서" panose="02030600000101010101" pitchFamily="18" charset="-127"/>
                                  </a:rPr>
                                  <m:t>𝐾𝑠</m:t>
                                </m:r>
                              </m:sub>
                            </m:sSub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HY궁서" panose="02030600000101010101" pitchFamily="18" charset="-127"/>
                              </a:rPr>
                              <m:t>)</m:t>
                            </m:r>
                          </m:den>
                        </m:f>
                      </m:e>
                    </m:d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(1−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𝑋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𝐾𝑠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))</m:t>
                    </m:r>
                  </m:oMath>
                </a14:m>
                <a:endParaRPr lang="en-US" altLang="ko-KR" dirty="0">
                  <a:latin typeface="HY궁서" panose="02030600000101010101" pitchFamily="18" charset="-127"/>
                  <a:ea typeface="HY궁서" panose="02030600000101010101" pitchFamily="18" charset="-127"/>
                </a:endParaRPr>
              </a:p>
              <a:p>
                <a:pPr marL="0" indent="0">
                  <a:buNone/>
                </a:pPr>
                <a:r>
                  <a:rPr lang="en-US" altLang="ko-KR" dirty="0" smtClean="0">
                    <a:ea typeface="HY궁서" panose="02030600000101010101" pitchFamily="18" charset="-127"/>
                  </a:rPr>
                  <a:t>                           </a:t>
                </a:r>
                <a14:m>
                  <m:oMath xmlns:m="http://schemas.openxmlformats.org/officeDocument/2006/math">
                    <m:r>
                      <a:rPr lang="en-US" altLang="ko-KR" b="0" i="0" smtClean="0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   </m:t>
                    </m:r>
                    <m:r>
                      <a:rPr lang="en-US" altLang="ko-KR" i="1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=</m:t>
                    </m:r>
                    <m:r>
                      <a:rPr lang="en-US" altLang="ko-K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∆°</m:t>
                    </m:r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𝑃𝑠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𝑟𝑒𝑓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a:rPr lang="ko-KR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sup>
                    </m:sSubSup>
                    <m:r>
                      <a:rPr lang="en-US" altLang="ko-K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ko-KR" i="1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𝑅𝑇𝑙𝑛</m:t>
                    </m:r>
                    <m:r>
                      <a:rPr lang="en-US" altLang="ko-KR" i="1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(1−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𝑋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𝐾𝑠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)+</m:t>
                    </m:r>
                    <m:sSup>
                      <m:sSupPr>
                        <m:ctrlP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  <a:ea typeface="HY궁서" panose="02030600000101010101" pitchFamily="18" charset="-127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HY궁서" panose="02030600000101010101" pitchFamily="18" charset="-127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HY궁서" panose="02030600000101010101" pitchFamily="18" charset="-127"/>
                              </a:rPr>
                              <m:t>𝐾𝑠</m:t>
                            </m:r>
                          </m:sub>
                        </m:sSub>
                      </m:e>
                      <m:sup>
                        <m: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2</m:t>
                        </m:r>
                      </m:sup>
                    </m:sSup>
                    <m:r>
                      <a:rPr lang="en-US" altLang="ko-KR" i="1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(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𝐾𝑠</m:t>
                            </m:r>
                          </m:sub>
                        </m:s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e>
                    </m:d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ko-KR" dirty="0">
                  <a:latin typeface="HY궁서" panose="02030600000101010101" pitchFamily="18" charset="-127"/>
                  <a:ea typeface="HY궁서" panose="02030600000101010101" pitchFamily="18" charset="-127"/>
                </a:endParaRPr>
              </a:p>
              <a:p>
                <a:endParaRPr lang="en-US" altLang="ko-KR" dirty="0"/>
              </a:p>
              <a:p>
                <a:r>
                  <a:rPr lang="en-US" altLang="ko-KR" dirty="0" smtClean="0"/>
                  <a:t>Enthalpy of formation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sub>
                        <m:sup>
                          <m:r>
                            <a:rPr lang="ko-KR" alt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sup>
                      </m:sSubSup>
                      <m:r>
                        <a:rPr lang="en-US" altLang="ko-K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𝐾𝑠</m:t>
                          </m:r>
                        </m:sub>
                      </m:sSub>
                      <m:r>
                        <a:rPr lang="en-US" altLang="ko-K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∆°</m:t>
                      </m:r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𝐾𝑠</m:t>
                          </m:r>
                        </m:sub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𝑟𝑒𝑓</m:t>
                          </m:r>
                          <m: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ko-KR" alt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sup>
                      </m:sSubSup>
                      <m:r>
                        <a:rPr lang="en-US" altLang="ko-K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𝐾𝑠</m:t>
                              </m:r>
                            </m:sub>
                          </m:sSub>
                        </m:e>
                      </m:d>
                      <m:r>
                        <a:rPr lang="en-US" altLang="ko-K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∆°</m:t>
                      </m:r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𝑃𝑠</m:t>
                          </m:r>
                        </m:sub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𝑟𝑒𝑓</m:t>
                          </m:r>
                          <m: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ko-KR" alt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sup>
                      </m:sSubSup>
                      <m:r>
                        <a:rPr lang="en-US" altLang="ko-K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𝐾𝑠</m:t>
                          </m:r>
                        </m:sub>
                      </m:sSub>
                      <m:d>
                        <m:dPr>
                          <m:ctrlP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𝑇𝑘</m:t>
                              </m:r>
                            </m:sub>
                          </m:sSub>
                        </m:e>
                      </m:d>
                      <m:r>
                        <m:rPr>
                          <m:sty m:val="p"/>
                        </m:rPr>
                        <a:rPr lang="el-GR" altLang="ko-K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  <m:r>
                        <a:rPr lang="en-US" altLang="ko-K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altLang="ko-KR" dirty="0">
                  <a:latin typeface="HY궁서" panose="02030600000101010101" pitchFamily="18" charset="-127"/>
                  <a:ea typeface="HY궁서" panose="02030600000101010101" pitchFamily="18" charset="-127"/>
                </a:endParaRPr>
              </a:p>
              <a:p>
                <a:endParaRPr lang="ko-KR" altLang="en-US" dirty="0"/>
              </a:p>
            </p:txBody>
          </p:sp>
        </mc:Choice>
        <mc:Fallback xmlns="">
          <p:sp>
            <p:nvSpPr>
              <p:cNvPr id="6" name="내용 개체 틀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blipFill>
                <a:blip r:embed="rId2"/>
                <a:stretch>
                  <a:fillRect l="-292" t="-37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직사각형 6"/>
              <p:cNvSpPr/>
              <p:nvPr/>
            </p:nvSpPr>
            <p:spPr>
              <a:xfrm>
                <a:off x="6444208" y="1482989"/>
                <a:ext cx="1266565" cy="3132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ko-K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ko-KR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ko-KR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bSup>
                    <m:r>
                      <a:rPr lang="en-US" altLang="ko-K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altLang="ko-KR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ko-KR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p>
                    </m:sSubSup>
                  </m:oMath>
                </a14:m>
                <a:r>
                  <a:rPr lang="en-US" altLang="ko-KR" sz="1400" dirty="0" smtClean="0"/>
                  <a:t>T</a:t>
                </a:r>
                <a:endParaRPr lang="ko-KR" altLang="en-US" sz="1400" dirty="0"/>
              </a:p>
            </p:txBody>
          </p:sp>
        </mc:Choice>
        <mc:Fallback xmlns="">
          <p:sp>
            <p:nvSpPr>
              <p:cNvPr id="7" name="직사각형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1482989"/>
                <a:ext cx="1266565" cy="313291"/>
              </a:xfrm>
              <a:prstGeom prst="rect">
                <a:avLst/>
              </a:prstGeom>
              <a:blipFill>
                <a:blip r:embed="rId3"/>
                <a:stretch>
                  <a:fillRect t="-1923" b="-1730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직사각형 7"/>
              <p:cNvSpPr/>
              <p:nvPr/>
            </p:nvSpPr>
            <p:spPr>
              <a:xfrm>
                <a:off x="6444208" y="1700808"/>
                <a:ext cx="1254061" cy="3114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ko-KR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ko-KR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bSup>
                    <m:r>
                      <a:rPr lang="en-US" altLang="ko-K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altLang="ko-KR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ko-KR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p>
                    </m:sSubSup>
                  </m:oMath>
                </a14:m>
                <a:r>
                  <a:rPr lang="en-US" altLang="ko-KR" sz="1400" dirty="0" smtClean="0"/>
                  <a:t>T</a:t>
                </a:r>
                <a:endParaRPr lang="ko-KR" altLang="en-US" sz="1400" dirty="0"/>
              </a:p>
            </p:txBody>
          </p:sp>
        </mc:Choice>
        <mc:Fallback xmlns="">
          <p:sp>
            <p:nvSpPr>
              <p:cNvPr id="8" name="직사각형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1700808"/>
                <a:ext cx="1254061" cy="311496"/>
              </a:xfrm>
              <a:prstGeom prst="rect">
                <a:avLst/>
              </a:prstGeom>
              <a:blipFill>
                <a:blip r:embed="rId4"/>
                <a:stretch>
                  <a:fillRect t="-3922" b="-1960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982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관계식의 선형화</a:t>
            </a:r>
            <a:r>
              <a:rPr lang="en-US" altLang="ko-KR" b="1" dirty="0" smtClean="0"/>
              <a:t>(2)</a:t>
            </a:r>
            <a:endParaRPr lang="ko-KR" altLang="en-US" b="1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Ps-Ks 2</a:t>
            </a:r>
            <a:r>
              <a:rPr lang="ko-KR" altLang="en-US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원계</a:t>
            </a:r>
            <a:r>
              <a:rPr lang="ko-KR" altLang="en-US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상태도</a:t>
            </a:r>
            <a:endParaRPr lang="en-US" altLang="ko-KR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2545-6E91-4A21-A8BC-0946E13A52E1}" type="datetime1">
              <a:rPr lang="ko-KR" altLang="en-US" smtClean="0"/>
              <a:pPr/>
              <a:t>2016-04-26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6C37-DF51-4D41-967F-D362348E23A4}" type="slidenum">
              <a:rPr lang="ko-KR" altLang="en-US" smtClean="0"/>
              <a:pPr/>
              <a:t>5</a:t>
            </a:fld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sz="quarter" idx="14"/>
          </p:nvPr>
        </p:nvSpPr>
        <p:spPr>
          <a:xfrm>
            <a:off x="395536" y="980728"/>
            <a:ext cx="8352928" cy="4896544"/>
          </a:xfrm>
        </p:spPr>
        <p:txBody>
          <a:bodyPr/>
          <a:lstStyle/>
          <a:p>
            <a:r>
              <a:rPr lang="en-US" altLang="ko-KR" dirty="0" smtClean="0"/>
              <a:t>For </a:t>
            </a:r>
            <a:r>
              <a:rPr lang="en-US" altLang="ko-KR" dirty="0"/>
              <a:t>sub-regular </a:t>
            </a:r>
            <a:r>
              <a:rPr lang="en-US" altLang="ko-KR" dirty="0" smtClean="0"/>
              <a:t>solution Model</a:t>
            </a:r>
            <a:r>
              <a:rPr lang="ko-KR" altLang="en-US" dirty="0" smtClean="0"/>
              <a:t>로 가정하고 풀자</a:t>
            </a:r>
            <a:r>
              <a:rPr lang="en-US" altLang="ko-KR" dirty="0" smtClean="0"/>
              <a:t>!</a:t>
            </a:r>
          </a:p>
          <a:p>
            <a:pPr marL="0" indent="0">
              <a:buNone/>
            </a:pPr>
            <a:r>
              <a:rPr lang="en-US" altLang="ko-KR" dirty="0"/>
              <a:t>		</a:t>
            </a:r>
            <a:r>
              <a:rPr lang="en-US" altLang="ko-KR" dirty="0" smtClean="0"/>
              <a:t> </a:t>
            </a:r>
            <a:r>
              <a:rPr lang="ko-KR" altLang="en-US" dirty="0"/>
              <a:t>𝛀</a:t>
            </a:r>
            <a:r>
              <a:rPr lang="en-US" altLang="ko-KR" dirty="0"/>
              <a:t>=</a:t>
            </a:r>
            <a:r>
              <a:rPr lang="ko-KR" altLang="en-US" dirty="0"/>
              <a:t>𝐿</a:t>
            </a:r>
            <a:r>
              <a:rPr lang="en-US" altLang="ko-KR" dirty="0"/>
              <a:t>0+</a:t>
            </a:r>
            <a:r>
              <a:rPr lang="ko-KR" altLang="en-US" dirty="0"/>
              <a:t>𝐿</a:t>
            </a:r>
            <a:r>
              <a:rPr lang="en-US" altLang="ko-KR" dirty="0"/>
              <a:t>1</a:t>
            </a:r>
            <a:r>
              <a:rPr lang="ko-KR" altLang="en-US" dirty="0"/>
              <a:t>𝑋𝑇𝑘</a:t>
            </a:r>
            <a:r>
              <a:rPr lang="en-US" altLang="ko-KR" dirty="0"/>
              <a:t>+</a:t>
            </a:r>
            <a:r>
              <a:rPr lang="ko-KR" altLang="en-US" dirty="0"/>
              <a:t>𝐿</a:t>
            </a:r>
            <a:r>
              <a:rPr lang="en-US" altLang="ko-KR" dirty="0"/>
              <a:t>2</a:t>
            </a:r>
            <a:r>
              <a:rPr lang="ko-KR" altLang="en-US" dirty="0"/>
              <a:t>𝑋𝑇𝑘</a:t>
            </a:r>
            <a:r>
              <a:rPr lang="en-US" altLang="ko-KR" dirty="0"/>
              <a:t>2+</a:t>
            </a:r>
            <a:r>
              <a:rPr lang="ko-KR" altLang="en-US" dirty="0"/>
              <a:t>𝐿</a:t>
            </a:r>
            <a:r>
              <a:rPr lang="en-US" altLang="ko-KR" dirty="0"/>
              <a:t>3</a:t>
            </a:r>
            <a:r>
              <a:rPr lang="ko-KR" altLang="en-US" dirty="0"/>
              <a:t>𝑋𝑇𝑘</a:t>
            </a:r>
            <a:r>
              <a:rPr lang="en-US" altLang="ko-KR" dirty="0"/>
              <a:t>3≅</a:t>
            </a:r>
            <a:r>
              <a:rPr lang="ko-KR" altLang="en-US" dirty="0"/>
              <a:t>𝑳𝟎</a:t>
            </a:r>
            <a:r>
              <a:rPr lang="en-US" altLang="ko-KR" dirty="0"/>
              <a:t>+</a:t>
            </a:r>
            <a:r>
              <a:rPr lang="ko-KR" altLang="en-US" dirty="0" smtClean="0"/>
              <a:t>𝑳𝟏𝑿𝑻𝒌</a:t>
            </a:r>
            <a:endParaRPr lang="en-US" altLang="ko-KR" dirty="0" smtClean="0"/>
          </a:p>
          <a:p>
            <a:pPr marL="0" indent="0">
              <a:buNone/>
            </a:pP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표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17606822"/>
                  </p:ext>
                </p:extLst>
              </p:nvPr>
            </p:nvGraphicFramePr>
            <p:xfrm>
              <a:off x="457200" y="1700808"/>
              <a:ext cx="8229600" cy="4481448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234480">
                      <a:extLst>
                        <a:ext uri="{9D8B030D-6E8A-4147-A177-3AD203B41FA5}">
                          <a16:colId xmlns:a16="http://schemas.microsoft.com/office/drawing/2014/main" val="3094035814"/>
                        </a:ext>
                      </a:extLst>
                    </a:gridCol>
                    <a:gridCol w="2592288">
                      <a:extLst>
                        <a:ext uri="{9D8B030D-6E8A-4147-A177-3AD203B41FA5}">
                          <a16:colId xmlns:a16="http://schemas.microsoft.com/office/drawing/2014/main" val="3727532154"/>
                        </a:ext>
                      </a:extLst>
                    </a:gridCol>
                    <a:gridCol w="4402832">
                      <a:extLst>
                        <a:ext uri="{9D8B030D-6E8A-4147-A177-3AD203B41FA5}">
                          <a16:colId xmlns:a16="http://schemas.microsoft.com/office/drawing/2014/main" val="55370398"/>
                        </a:ext>
                      </a:extLst>
                    </a:gridCol>
                  </a:tblGrid>
                  <a:tr h="459947"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400" dirty="0" smtClean="0"/>
                            <a:t>Phase</a:t>
                          </a:r>
                          <a:endParaRPr lang="ko-KR" alt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400" dirty="0" smtClean="0"/>
                            <a:t>Equation</a:t>
                          </a:r>
                          <a:endParaRPr lang="ko-KR" altLang="en-US" sz="1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23070932"/>
                      </a:ext>
                    </a:extLst>
                  </a:tr>
                  <a:tr h="693621">
                    <a:tc rowSpan="2"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400" dirty="0" smtClean="0"/>
                            <a:t>Liquid</a:t>
                          </a:r>
                          <a:endParaRPr lang="ko-KR" alt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400" dirty="0" smtClean="0"/>
                            <a:t>H(Enthalpy) of mixing</a:t>
                          </a:r>
                          <a:endParaRPr lang="ko-KR" alt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altLang="ko-KR" sz="1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ko-KR" sz="1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∆</m:t>
                                    </m:r>
                                    <m:sSub>
                                      <m:sSubPr>
                                        <m:ctrlPr>
                                          <a:rPr lang="en-US" altLang="ko-KR" sz="140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𝐻</m:t>
                                        </m:r>
                                      </m:e>
                                      <m:sub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𝑀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𝐾𝑠</m:t>
                                        </m:r>
                                      </m:sub>
                                    </m:sSub>
                                    <m:d>
                                      <m:dPr>
                                        <m:ctrlP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1−</m:t>
                                        </m:r>
                                        <m:sSub>
                                          <m:sSubPr>
                                            <m:ctrlPr>
                                              <a:rPr lang="en-US" altLang="ko-KR" sz="14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ko-KR" sz="14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𝑋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4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𝐾𝑠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den>
                                </m:f>
                                <m:r>
                                  <a:rPr lang="en-US" altLang="ko-KR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sSubSup>
                                  <m:sSubSupPr>
                                    <m:ctrlP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  <m:sup>
                                    <m: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bSup>
                                <m:r>
                                  <a:rPr lang="en-US" altLang="ko-KR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altLang="ko-KR" sz="1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𝐾𝑠</m:t>
                                    </m:r>
                                  </m:sub>
                                </m:sSub>
                                <m:sSubSup>
                                  <m:sSubSupPr>
                                    <m:ctrlP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ko-KR" altLang="en-US" sz="1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950786614"/>
                      </a:ext>
                    </a:extLst>
                  </a:tr>
                  <a:tr h="633596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400" dirty="0" smtClean="0"/>
                            <a:t>Activity of Ks at 1500K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  <a:ea typeface="HY궁서" panose="02030600000101010101" pitchFamily="18" charset="-127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ko-KR" sz="1400" i="1" smtClean="0">
                                        <a:latin typeface="Cambria Math" panose="02040503050406030204" pitchFamily="18" charset="0"/>
                                        <a:ea typeface="HY궁서" panose="02030600000101010101" pitchFamily="18" charset="-127"/>
                                      </a:rPr>
                                      <m:t>𝑅𝑇𝑙𝑛</m:t>
                                    </m:r>
                                    <m:sSub>
                                      <m:sSubPr>
                                        <m:ctrlP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HY궁서" panose="02030600000101010101" pitchFamily="18" charset="-127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HY궁서" panose="02030600000101010101" pitchFamily="18" charset="-127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HY궁서" panose="02030600000101010101" pitchFamily="18" charset="-127"/>
                                          </a:rPr>
                                          <m:t>𝐾𝑠</m:t>
                                        </m:r>
                                      </m:sub>
                                    </m:sSub>
                                    <m:r>
                                      <a:rPr lang="en-US" altLang="ko-KR" sz="1400" i="1" smtClean="0">
                                        <a:latin typeface="Cambria Math" panose="02040503050406030204" pitchFamily="18" charset="0"/>
                                        <a:ea typeface="HY궁서" panose="02030600000101010101" pitchFamily="18" charset="-127"/>
                                      </a:rPr>
                                      <m:t>−</m:t>
                                    </m:r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HY궁서" panose="02030600000101010101" pitchFamily="18" charset="-127"/>
                                      </a:rPr>
                                      <m:t>𝑅𝑇𝑙𝑛</m:t>
                                    </m:r>
                                    <m:sSub>
                                      <m:sSubPr>
                                        <m:ctrlP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HY궁서" panose="02030600000101010101" pitchFamily="18" charset="-127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HY궁서" panose="02030600000101010101" pitchFamily="18" charset="-127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HY궁서" panose="02030600000101010101" pitchFamily="18" charset="-127"/>
                                          </a:rPr>
                                          <m:t>𝐾𝑠</m:t>
                                        </m:r>
                                      </m:sub>
                                    </m:sSub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altLang="ko-KR" sz="1400" i="1" smtClean="0">
                                            <a:latin typeface="Cambria Math" panose="02040503050406030204" pitchFamily="18" charset="0"/>
                                            <a:ea typeface="HY궁서" panose="02030600000101010101" pitchFamily="18" charset="-127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US" altLang="ko-KR" sz="1400" i="1">
                                                <a:latin typeface="Cambria Math" panose="02040503050406030204" pitchFamily="18" charset="0"/>
                                                <a:ea typeface="HY궁서" panose="02030600000101010101" pitchFamily="18" charset="-127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altLang="ko-KR" sz="1400" i="1">
                                                <a:latin typeface="Cambria Math" panose="02040503050406030204" pitchFamily="18" charset="0"/>
                                                <a:ea typeface="HY궁서" panose="02030600000101010101" pitchFamily="18" charset="-127"/>
                                              </a:rPr>
                                              <m:t>1−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altLang="ko-KR" sz="1400" i="1">
                                                    <a:latin typeface="Cambria Math" panose="02040503050406030204" pitchFamily="18" charset="0"/>
                                                    <a:ea typeface="HY궁서" panose="02030600000101010101" pitchFamily="18" charset="-127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ko-KR" sz="1400" i="1">
                                                    <a:latin typeface="Cambria Math" panose="02040503050406030204" pitchFamily="18" charset="0"/>
                                                    <a:ea typeface="HY궁서" panose="02030600000101010101" pitchFamily="18" charset="-127"/>
                                                  </a:rPr>
                                                  <m:t>𝑋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400" b="0" i="1" smtClean="0">
                                                    <a:latin typeface="Cambria Math" panose="02040503050406030204" pitchFamily="18" charset="0"/>
                                                    <a:ea typeface="HY궁서" panose="02030600000101010101" pitchFamily="18" charset="-127"/>
                                                  </a:rPr>
                                                  <m:t>𝐾𝑠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HY궁서" panose="02030600000101010101" pitchFamily="18" charset="-127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n-US" altLang="ko-KR" sz="1400" b="0" i="1" smtClean="0">
                                    <a:latin typeface="Cambria Math" panose="02040503050406030204" pitchFamily="18" charset="0"/>
                                    <a:ea typeface="HY궁서" panose="02030600000101010101" pitchFamily="18" charset="-127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altLang="ko-KR" sz="1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altLang="ko-KR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altLang="ko-KR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  <m:sSub>
                                  <m:sSubPr>
                                    <m:ctrlP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𝐾𝑠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ko-KR" sz="1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1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028244228"/>
                      </a:ext>
                    </a:extLst>
                  </a:tr>
                  <a:tr h="633596">
                    <a:tc rowSpan="2"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400" dirty="0" smtClean="0"/>
                            <a:t>FCC</a:t>
                          </a:r>
                          <a:endParaRPr lang="ko-KR" alt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400" dirty="0" smtClean="0"/>
                            <a:t>H of formation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ko-KR" sz="1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∆</m:t>
                                    </m:r>
                                    <m:sSubSup>
                                      <m:sSubSupPr>
                                        <m:ctrlPr>
                                          <a:rPr lang="en-US" altLang="ko-KR" sz="140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𝐻</m:t>
                                        </m:r>
                                      </m:e>
                                      <m:sub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𝐹</m:t>
                                        </m:r>
                                      </m:sub>
                                      <m:sup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𝐹𝐶𝐶</m:t>
                                        </m:r>
                                      </m:sup>
                                    </m:sSubSup>
                                    <m: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𝐾𝑠</m:t>
                                        </m:r>
                                      </m:sub>
                                    </m:sSub>
                                    <m:r>
                                      <a:rPr lang="en-US" altLang="ko-KR" sz="1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∆°</m:t>
                                    </m:r>
                                    <m:sSubSup>
                                      <m:sSubSupPr>
                                        <m:ctrlPr>
                                          <a:rPr lang="en-US" altLang="ko-KR" sz="140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𝐺</m:t>
                                        </m:r>
                                      </m:e>
                                      <m:sub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𝐾𝑠</m:t>
                                        </m:r>
                                      </m:sub>
                                      <m:sup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𝐵𝐶𝐶</m:t>
                                        </m:r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→</m:t>
                                        </m:r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𝐹𝐶𝐶</m:t>
                                        </m:r>
                                      </m:sup>
                                    </m:sSubSup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𝐾𝑠</m:t>
                                        </m:r>
                                      </m:sub>
                                    </m:sSub>
                                    <m:d>
                                      <m:dPr>
                                        <m:ctrlP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1−</m:t>
                                        </m:r>
                                        <m:sSub>
                                          <m:sSubPr>
                                            <m:ctrlPr>
                                              <a:rPr lang="en-US" altLang="ko-KR" sz="14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ko-KR" sz="14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𝑋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4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𝐾𝑠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den>
                                </m:f>
                                <m:r>
                                  <a:rPr lang="en-US" altLang="ko-KR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sSubSup>
                                  <m:sSubSupPr>
                                    <m:ctrlP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  <m:sup>
                                    <m: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bSup>
                                <m:r>
                                  <a:rPr lang="en-US" altLang="ko-KR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altLang="ko-KR" sz="1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𝐾𝑠</m:t>
                                    </m:r>
                                  </m:sub>
                                </m:sSub>
                                <m:sSubSup>
                                  <m:sSubSupPr>
                                    <m:ctrlP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ko-KR" altLang="en-US" sz="1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33669091"/>
                      </a:ext>
                    </a:extLst>
                  </a:tr>
                  <a:tr h="633596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400" dirty="0" smtClean="0"/>
                            <a:t>Activity of Ks at 1100K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  <a:ea typeface="HY궁서" panose="02030600000101010101" pitchFamily="18" charset="-127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ko-KR" sz="1400" i="1" smtClean="0">
                                        <a:latin typeface="Cambria Math" panose="02040503050406030204" pitchFamily="18" charset="0"/>
                                        <a:ea typeface="HY궁서" panose="02030600000101010101" pitchFamily="18" charset="-127"/>
                                      </a:rPr>
                                      <m:t>𝑅𝑇𝑙𝑛</m:t>
                                    </m:r>
                                    <m:sSub>
                                      <m:sSubPr>
                                        <m:ctrlP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HY궁서" panose="02030600000101010101" pitchFamily="18" charset="-127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HY궁서" panose="02030600000101010101" pitchFamily="18" charset="-127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HY궁서" panose="02030600000101010101" pitchFamily="18" charset="-127"/>
                                          </a:rPr>
                                          <m:t>𝐾𝑠</m:t>
                                        </m:r>
                                      </m:sub>
                                    </m:sSub>
                                    <m:r>
                                      <a:rPr lang="en-US" altLang="ko-KR" sz="1400" i="1" smtClean="0">
                                        <a:latin typeface="Cambria Math" panose="02040503050406030204" pitchFamily="18" charset="0"/>
                                        <a:ea typeface="HY궁서" panose="02030600000101010101" pitchFamily="18" charset="-127"/>
                                      </a:rPr>
                                      <m:t>−</m:t>
                                    </m:r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HY궁서" panose="02030600000101010101" pitchFamily="18" charset="-127"/>
                                      </a:rPr>
                                      <m:t>𝑅𝑇𝑙𝑛</m:t>
                                    </m:r>
                                    <m:sSub>
                                      <m:sSubPr>
                                        <m:ctrlP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HY궁서" panose="02030600000101010101" pitchFamily="18" charset="-127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HY궁서" panose="02030600000101010101" pitchFamily="18" charset="-127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HY궁서" panose="02030600000101010101" pitchFamily="18" charset="-127"/>
                                          </a:rPr>
                                          <m:t>𝐾𝑠</m:t>
                                        </m:r>
                                      </m:sub>
                                    </m:sSub>
                                    <m: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  <a:ea typeface="HY궁서" panose="02030600000101010101" pitchFamily="18" charset="-127"/>
                                      </a:rPr>
                                      <m:t>−</m:t>
                                    </m:r>
                                    <m:r>
                                      <a:rPr lang="en-US" altLang="ko-KR" sz="1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∆°</m:t>
                                    </m:r>
                                    <m:sSubSup>
                                      <m:sSubSupPr>
                                        <m:ctrlPr>
                                          <a:rPr lang="en-US" altLang="ko-KR" sz="140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𝐺</m:t>
                                        </m:r>
                                      </m:e>
                                      <m:sub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𝐾𝑠</m:t>
                                        </m:r>
                                      </m:sub>
                                      <m:sup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𝐵𝐶𝐶</m:t>
                                        </m:r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→</m:t>
                                        </m:r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𝐹𝐶𝐶</m:t>
                                        </m:r>
                                      </m:sup>
                                    </m:sSub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altLang="ko-KR" sz="1400" i="1" smtClean="0">
                                            <a:latin typeface="Cambria Math" panose="02040503050406030204" pitchFamily="18" charset="0"/>
                                            <a:ea typeface="HY궁서" panose="02030600000101010101" pitchFamily="18" charset="-127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US" altLang="ko-KR" sz="1400" i="1">
                                                <a:latin typeface="Cambria Math" panose="02040503050406030204" pitchFamily="18" charset="0"/>
                                                <a:ea typeface="HY궁서" panose="02030600000101010101" pitchFamily="18" charset="-127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altLang="ko-KR" sz="1400" i="1">
                                                <a:latin typeface="Cambria Math" panose="02040503050406030204" pitchFamily="18" charset="0"/>
                                                <a:ea typeface="HY궁서" panose="02030600000101010101" pitchFamily="18" charset="-127"/>
                                              </a:rPr>
                                              <m:t>1−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altLang="ko-KR" sz="1400" i="1">
                                                    <a:latin typeface="Cambria Math" panose="02040503050406030204" pitchFamily="18" charset="0"/>
                                                    <a:ea typeface="HY궁서" panose="02030600000101010101" pitchFamily="18" charset="-127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ko-KR" sz="1400" i="1">
                                                    <a:latin typeface="Cambria Math" panose="02040503050406030204" pitchFamily="18" charset="0"/>
                                                    <a:ea typeface="HY궁서" panose="02030600000101010101" pitchFamily="18" charset="-127"/>
                                                  </a:rPr>
                                                  <m:t>𝑋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400" b="0" i="1" smtClean="0">
                                                    <a:latin typeface="Cambria Math" panose="02040503050406030204" pitchFamily="18" charset="0"/>
                                                    <a:ea typeface="HY궁서" panose="02030600000101010101" pitchFamily="18" charset="-127"/>
                                                  </a:rPr>
                                                  <m:t>𝐾𝑠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HY궁서" panose="02030600000101010101" pitchFamily="18" charset="-127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n-US" altLang="ko-KR" sz="1400" b="0" i="1" smtClean="0">
                                    <a:latin typeface="Cambria Math" panose="02040503050406030204" pitchFamily="18" charset="0"/>
                                    <a:ea typeface="HY궁서" panose="02030600000101010101" pitchFamily="18" charset="-127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altLang="ko-KR" sz="1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altLang="ko-KR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altLang="ko-KR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  <m:sSub>
                                  <m:sSubPr>
                                    <m:ctrlP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𝐾𝑠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ko-KR" sz="1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1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137858299"/>
                      </a:ext>
                    </a:extLst>
                  </a:tr>
                  <a:tr h="633596">
                    <a:tc rowSpan="2"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400" dirty="0" smtClean="0"/>
                            <a:t>BCC</a:t>
                          </a:r>
                          <a:endParaRPr lang="ko-KR" alt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400" dirty="0" smtClean="0"/>
                            <a:t>H of formation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altLang="ko-KR" sz="1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ko-KR" sz="1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∆</m:t>
                                    </m:r>
                                    <m:sSubSup>
                                      <m:sSubSupPr>
                                        <m:ctrlPr>
                                          <a:rPr lang="en-US" altLang="ko-KR" sz="140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𝐻</m:t>
                                        </m:r>
                                      </m:e>
                                      <m:sub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𝐹</m:t>
                                        </m:r>
                                      </m:sub>
                                      <m:sup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𝐵𝐶𝐶</m:t>
                                        </m:r>
                                      </m:sup>
                                    </m:sSubSup>
                                    <m: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  <m:d>
                                      <m:dPr>
                                        <m:ctrlP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1−</m:t>
                                        </m:r>
                                        <m:sSub>
                                          <m:sSubPr>
                                            <m:ctrlPr>
                                              <a:rPr lang="en-US" altLang="ko-KR" sz="1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ko-KR" sz="1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𝑋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4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𝐾𝑠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r>
                                      <a:rPr lang="en-US" altLang="ko-KR" sz="1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∆</m:t>
                                    </m:r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°</m:t>
                                    </m:r>
                                    <m:sSubSup>
                                      <m:sSubSupPr>
                                        <m:ctrlP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𝐺</m:t>
                                        </m:r>
                                      </m:e>
                                      <m:sub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𝑃</m:t>
                                        </m:r>
                                        <m: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sub>
                                      <m:sup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𝐹𝐶𝐶</m:t>
                                        </m:r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→</m:t>
                                        </m:r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𝐵𝐶𝐶</m:t>
                                        </m:r>
                                      </m:sup>
                                    </m:sSubSup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𝐾𝑠</m:t>
                                        </m:r>
                                      </m:sub>
                                    </m:sSub>
                                    <m:d>
                                      <m:dPr>
                                        <m:ctrlP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1−</m:t>
                                        </m:r>
                                        <m:sSub>
                                          <m:sSubPr>
                                            <m:ctrlPr>
                                              <a:rPr lang="en-US" altLang="ko-KR" sz="14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ko-KR" sz="14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𝑋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4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𝐾𝑠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den>
                                </m:f>
                                <m:r>
                                  <a:rPr lang="en-US" altLang="ko-KR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sSubSup>
                                  <m:sSubSupPr>
                                    <m:ctrlP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  <m:sup>
                                    <m: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bSup>
                                <m:r>
                                  <a:rPr lang="en-US" altLang="ko-KR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altLang="ko-KR" sz="1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𝐾𝑠</m:t>
                                    </m:r>
                                  </m:sub>
                                </m:sSub>
                                <m:sSubSup>
                                  <m:sSubSupPr>
                                    <m:ctrlP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ko-KR" altLang="en-US" sz="1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92757626"/>
                      </a:ext>
                    </a:extLst>
                  </a:tr>
                  <a:tr h="633596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400" dirty="0" smtClean="0"/>
                            <a:t>Activity of Ps at 1100K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  <a:ea typeface="HY궁서" panose="02030600000101010101" pitchFamily="18" charset="-127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ko-KR" sz="1400" i="1" smtClean="0">
                                        <a:latin typeface="Cambria Math" panose="02040503050406030204" pitchFamily="18" charset="0"/>
                                        <a:ea typeface="HY궁서" panose="02030600000101010101" pitchFamily="18" charset="-127"/>
                                      </a:rPr>
                                      <m:t>𝑅𝑇𝑙𝑛</m:t>
                                    </m:r>
                                    <m:sSub>
                                      <m:sSubPr>
                                        <m:ctrlP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HY궁서" panose="02030600000101010101" pitchFamily="18" charset="-127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HY궁서" panose="02030600000101010101" pitchFamily="18" charset="-127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HY궁서" panose="02030600000101010101" pitchFamily="18" charset="-127"/>
                                          </a:rPr>
                                          <m:t>𝑃𝑠</m:t>
                                        </m:r>
                                      </m:sub>
                                    </m:sSub>
                                    <m:r>
                                      <a:rPr lang="en-US" altLang="ko-KR" sz="1400" i="1" smtClean="0">
                                        <a:latin typeface="Cambria Math" panose="02040503050406030204" pitchFamily="18" charset="0"/>
                                        <a:ea typeface="HY궁서" panose="02030600000101010101" pitchFamily="18" charset="-127"/>
                                      </a:rPr>
                                      <m:t>−</m:t>
                                    </m:r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HY궁서" panose="02030600000101010101" pitchFamily="18" charset="-127"/>
                                      </a:rPr>
                                      <m:t>𝑅𝑇𝑙𝑛</m:t>
                                    </m:r>
                                    <m: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  <a:ea typeface="HY궁서" panose="02030600000101010101" pitchFamily="18" charset="-127"/>
                                      </a:rPr>
                                      <m:t>(1−</m:t>
                                    </m:r>
                                    <m:sSub>
                                      <m:sSubPr>
                                        <m:ctrlPr>
                                          <a:rPr lang="en-US" altLang="ko-KR" sz="1400" i="1" smtClean="0">
                                            <a:latin typeface="Cambria Math" panose="02040503050406030204" pitchFamily="18" charset="0"/>
                                            <a:ea typeface="HY궁서" panose="02030600000101010101" pitchFamily="18" charset="-127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HY궁서" panose="02030600000101010101" pitchFamily="18" charset="-127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HY궁서" panose="02030600000101010101" pitchFamily="18" charset="-127"/>
                                          </a:rPr>
                                          <m:t>𝐾𝑠</m:t>
                                        </m:r>
                                      </m:sub>
                                    </m:sSub>
                                    <m: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  <a:ea typeface="HY궁서" panose="02030600000101010101" pitchFamily="18" charset="-127"/>
                                      </a:rPr>
                                      <m:t>)−</m:t>
                                    </m:r>
                                    <m:r>
                                      <a:rPr lang="en-US" altLang="ko-KR" sz="1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∆°</m:t>
                                    </m:r>
                                    <m:sSubSup>
                                      <m:sSubSupPr>
                                        <m:ctrlPr>
                                          <a:rPr lang="en-US" altLang="ko-KR" sz="140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𝐺</m:t>
                                        </m:r>
                                      </m:e>
                                      <m:sub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𝑃𝑠</m:t>
                                        </m:r>
                                      </m:sub>
                                      <m:sup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𝐹𝐶𝐶</m:t>
                                        </m:r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→</m:t>
                                        </m:r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𝐵𝐶𝐶</m:t>
                                        </m:r>
                                      </m:sup>
                                    </m:sSub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altLang="ko-KR" sz="1400" i="1" smtClean="0">
                                            <a:latin typeface="Cambria Math" panose="02040503050406030204" pitchFamily="18" charset="0"/>
                                            <a:ea typeface="HY궁서" panose="02030600000101010101" pitchFamily="18" charset="-127"/>
                                          </a:rPr>
                                        </m:ctrlPr>
                                      </m:sSupPr>
                                      <m:e>
                                        <m:sSub>
                                          <m:sSubPr>
                                            <m:ctrlPr>
                                              <a:rPr lang="en-US" altLang="ko-KR" sz="1400" i="1" smtClean="0">
                                                <a:latin typeface="Cambria Math" panose="02040503050406030204" pitchFamily="18" charset="0"/>
                                                <a:ea typeface="HY궁서" panose="02030600000101010101" pitchFamily="18" charset="-127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ko-KR" sz="1400" b="0" i="1" smtClean="0">
                                                <a:latin typeface="Cambria Math" panose="02040503050406030204" pitchFamily="18" charset="0"/>
                                                <a:ea typeface="HY궁서" panose="02030600000101010101" pitchFamily="18" charset="-127"/>
                                              </a:rPr>
                                              <m:t>𝑋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400" b="0" i="1" smtClean="0">
                                                <a:latin typeface="Cambria Math" panose="02040503050406030204" pitchFamily="18" charset="0"/>
                                                <a:ea typeface="HY궁서" panose="02030600000101010101" pitchFamily="18" charset="-127"/>
                                              </a:rPr>
                                              <m:t>𝐾𝑠</m:t>
                                            </m:r>
                                          </m:sub>
                                        </m:sSub>
                                      </m:e>
                                      <m:sup>
                                        <m: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HY궁서" panose="02030600000101010101" pitchFamily="18" charset="-127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n-US" altLang="ko-KR" sz="1400" b="0" i="1" smtClean="0">
                                    <a:latin typeface="Cambria Math" panose="02040503050406030204" pitchFamily="18" charset="0"/>
                                    <a:ea typeface="HY궁서" panose="02030600000101010101" pitchFamily="18" charset="-127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altLang="ko-KR" sz="1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altLang="ko-KR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altLang="ko-KR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(2</m:t>
                                </m:r>
                                <m:sSub>
                                  <m:sSubPr>
                                    <m:ctrlP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𝐾𝑠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ko-KR" sz="1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−1)</m:t>
                                    </m:r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1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74733233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표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17606822"/>
                  </p:ext>
                </p:extLst>
              </p:nvPr>
            </p:nvGraphicFramePr>
            <p:xfrm>
              <a:off x="457200" y="1700808"/>
              <a:ext cx="8229600" cy="4481448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234480">
                      <a:extLst>
                        <a:ext uri="{9D8B030D-6E8A-4147-A177-3AD203B41FA5}">
                          <a16:colId xmlns:a16="http://schemas.microsoft.com/office/drawing/2014/main" val="3094035814"/>
                        </a:ext>
                      </a:extLst>
                    </a:gridCol>
                    <a:gridCol w="2592288">
                      <a:extLst>
                        <a:ext uri="{9D8B030D-6E8A-4147-A177-3AD203B41FA5}">
                          <a16:colId xmlns:a16="http://schemas.microsoft.com/office/drawing/2014/main" val="3727532154"/>
                        </a:ext>
                      </a:extLst>
                    </a:gridCol>
                    <a:gridCol w="4402832">
                      <a:extLst>
                        <a:ext uri="{9D8B030D-6E8A-4147-A177-3AD203B41FA5}">
                          <a16:colId xmlns:a16="http://schemas.microsoft.com/office/drawing/2014/main" val="55370398"/>
                        </a:ext>
                      </a:extLst>
                    </a:gridCol>
                  </a:tblGrid>
                  <a:tr h="459947"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400" dirty="0" smtClean="0"/>
                            <a:t>Phase</a:t>
                          </a:r>
                          <a:endParaRPr lang="ko-KR" alt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400" dirty="0" smtClean="0"/>
                            <a:t>Equation</a:t>
                          </a:r>
                          <a:endParaRPr lang="ko-KR" altLang="en-US" sz="1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23070932"/>
                      </a:ext>
                    </a:extLst>
                  </a:tr>
                  <a:tr h="693621">
                    <a:tc rowSpan="2"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400" dirty="0" smtClean="0"/>
                            <a:t>Liquid</a:t>
                          </a:r>
                          <a:endParaRPr lang="ko-KR" alt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400" dirty="0" smtClean="0"/>
                            <a:t>H(Enthalpy) of mixing</a:t>
                          </a:r>
                          <a:endParaRPr lang="ko-KR" alt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7258" t="-69027" r="-693" b="-48849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50786614"/>
                      </a:ext>
                    </a:extLst>
                  </a:tr>
                  <a:tr h="633596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400" dirty="0" smtClean="0"/>
                            <a:t>Activity of Ks at 1500K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7258" t="-181905" r="-693" b="-42571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28244228"/>
                      </a:ext>
                    </a:extLst>
                  </a:tr>
                  <a:tr h="633596">
                    <a:tc rowSpan="2"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400" dirty="0" smtClean="0"/>
                            <a:t>FCC</a:t>
                          </a:r>
                          <a:endParaRPr lang="ko-KR" alt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400" dirty="0" smtClean="0"/>
                            <a:t>H of formation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7258" t="-284615" r="-693" b="-3298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33669091"/>
                      </a:ext>
                    </a:extLst>
                  </a:tr>
                  <a:tr h="633596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400" dirty="0" smtClean="0"/>
                            <a:t>Activity of Ks at 1100K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7258" t="-384615" r="-693" b="-2298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37858299"/>
                      </a:ext>
                    </a:extLst>
                  </a:tr>
                  <a:tr h="633596">
                    <a:tc rowSpan="2"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400" dirty="0" smtClean="0"/>
                            <a:t>BCC</a:t>
                          </a:r>
                          <a:endParaRPr lang="ko-KR" alt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400" dirty="0" smtClean="0"/>
                            <a:t>H of formation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7258" t="-484615" r="-693" b="-1298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2757626"/>
                      </a:ext>
                    </a:extLst>
                  </a:tr>
                  <a:tr h="793496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400" dirty="0" smtClean="0"/>
                            <a:t>Activity of Ps at 1100K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7258" t="-467692" r="-693" b="-384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4733233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6022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/>
              <a:t>Regression Result</a:t>
            </a:r>
            <a:endParaRPr lang="ko-KR" altLang="en-US" b="1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Ps-Ks 2</a:t>
            </a:r>
            <a:r>
              <a:rPr lang="ko-KR" altLang="en-US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원계</a:t>
            </a:r>
            <a:r>
              <a:rPr lang="ko-KR" altLang="en-US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상태도</a:t>
            </a:r>
            <a:endParaRPr lang="en-US" altLang="ko-KR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2545-6E91-4A21-A8BC-0946E13A52E1}" type="datetime1">
              <a:rPr lang="ko-KR" altLang="en-US" smtClean="0"/>
              <a:pPr/>
              <a:t>2016-04-26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6C37-DF51-4D41-967F-D362348E23A4}" type="slidenum">
              <a:rPr lang="ko-KR" altLang="en-US" smtClean="0"/>
              <a:pPr/>
              <a:t>6</a:t>
            </a:fld>
            <a:endParaRPr lang="ko-KR" altLang="en-US" dirty="0"/>
          </a:p>
        </p:txBody>
      </p:sp>
      <p:grpSp>
        <p:nvGrpSpPr>
          <p:cNvPr id="13" name="그룹 12"/>
          <p:cNvGrpSpPr/>
          <p:nvPr/>
        </p:nvGrpSpPr>
        <p:grpSpPr>
          <a:xfrm>
            <a:off x="395536" y="1012872"/>
            <a:ext cx="2419350" cy="1111077"/>
            <a:chOff x="395536" y="1124745"/>
            <a:chExt cx="2419350" cy="1111077"/>
          </a:xfrm>
        </p:grpSpPr>
        <p:pic>
          <p:nvPicPr>
            <p:cNvPr id="7" name="그림 6"/>
            <p:cNvPicPr>
              <a:picLocks noChangeAspect="1"/>
            </p:cNvPicPr>
            <p:nvPr/>
          </p:nvPicPr>
          <p:blipFill rotWithShape="1">
            <a:blip r:embed="rId2"/>
            <a:srcRect b="91821"/>
            <a:stretch/>
          </p:blipFill>
          <p:spPr>
            <a:xfrm>
              <a:off x="395536" y="1124745"/>
              <a:ext cx="2419350" cy="504055"/>
            </a:xfrm>
            <a:prstGeom prst="rect">
              <a:avLst/>
            </a:prstGeom>
          </p:spPr>
        </p:pic>
        <p:pic>
          <p:nvPicPr>
            <p:cNvPr id="8" name="그림 7"/>
            <p:cNvPicPr>
              <a:picLocks noChangeAspect="1"/>
            </p:cNvPicPr>
            <p:nvPr/>
          </p:nvPicPr>
          <p:blipFill rotWithShape="1">
            <a:blip r:embed="rId2"/>
            <a:srcRect t="19864" b="69620"/>
            <a:stretch/>
          </p:blipFill>
          <p:spPr>
            <a:xfrm>
              <a:off x="395536" y="1587750"/>
              <a:ext cx="2419350" cy="648072"/>
            </a:xfrm>
            <a:prstGeom prst="rect">
              <a:avLst/>
            </a:prstGeom>
          </p:spPr>
        </p:pic>
      </p:grpSp>
      <p:grpSp>
        <p:nvGrpSpPr>
          <p:cNvPr id="14" name="그룹 13"/>
          <p:cNvGrpSpPr/>
          <p:nvPr/>
        </p:nvGrpSpPr>
        <p:grpSpPr>
          <a:xfrm>
            <a:off x="395536" y="2252066"/>
            <a:ext cx="2419350" cy="1224136"/>
            <a:chOff x="395536" y="2806762"/>
            <a:chExt cx="2419350" cy="1224136"/>
          </a:xfrm>
        </p:grpSpPr>
        <p:pic>
          <p:nvPicPr>
            <p:cNvPr id="9" name="그림 8"/>
            <p:cNvPicPr>
              <a:picLocks noChangeAspect="1"/>
            </p:cNvPicPr>
            <p:nvPr/>
          </p:nvPicPr>
          <p:blipFill rotWithShape="1">
            <a:blip r:embed="rId2"/>
            <a:srcRect t="37390" b="52094"/>
            <a:stretch/>
          </p:blipFill>
          <p:spPr>
            <a:xfrm>
              <a:off x="395536" y="2806762"/>
              <a:ext cx="2419350" cy="648072"/>
            </a:xfrm>
            <a:prstGeom prst="rect">
              <a:avLst/>
            </a:prstGeom>
          </p:spPr>
        </p:pic>
        <p:pic>
          <p:nvPicPr>
            <p:cNvPr id="10" name="그림 9"/>
            <p:cNvPicPr>
              <a:picLocks noChangeAspect="1"/>
            </p:cNvPicPr>
            <p:nvPr/>
          </p:nvPicPr>
          <p:blipFill rotWithShape="1">
            <a:blip r:embed="rId2"/>
            <a:srcRect t="55220" b="35432"/>
            <a:stretch/>
          </p:blipFill>
          <p:spPr>
            <a:xfrm>
              <a:off x="395536" y="3454834"/>
              <a:ext cx="2419350" cy="576064"/>
            </a:xfrm>
            <a:prstGeom prst="rect">
              <a:avLst/>
            </a:prstGeom>
          </p:spPr>
        </p:pic>
      </p:grpSp>
      <p:grpSp>
        <p:nvGrpSpPr>
          <p:cNvPr id="15" name="그룹 14"/>
          <p:cNvGrpSpPr/>
          <p:nvPr/>
        </p:nvGrpSpPr>
        <p:grpSpPr>
          <a:xfrm>
            <a:off x="395536" y="3620218"/>
            <a:ext cx="2419350" cy="1280121"/>
            <a:chOff x="4305211" y="1617462"/>
            <a:chExt cx="2419350" cy="1280121"/>
          </a:xfrm>
        </p:grpSpPr>
        <p:pic>
          <p:nvPicPr>
            <p:cNvPr id="11" name="그림 10"/>
            <p:cNvPicPr>
              <a:picLocks noChangeAspect="1"/>
            </p:cNvPicPr>
            <p:nvPr/>
          </p:nvPicPr>
          <p:blipFill rotWithShape="1">
            <a:blip r:embed="rId2"/>
            <a:srcRect t="72444" b="17040"/>
            <a:stretch/>
          </p:blipFill>
          <p:spPr>
            <a:xfrm>
              <a:off x="4305211" y="1617462"/>
              <a:ext cx="2419350" cy="648072"/>
            </a:xfrm>
            <a:prstGeom prst="rect">
              <a:avLst/>
            </a:prstGeom>
          </p:spPr>
        </p:pic>
        <p:pic>
          <p:nvPicPr>
            <p:cNvPr id="12" name="그림 11"/>
            <p:cNvPicPr>
              <a:picLocks noChangeAspect="1"/>
            </p:cNvPicPr>
            <p:nvPr/>
          </p:nvPicPr>
          <p:blipFill rotWithShape="1">
            <a:blip r:embed="rId2"/>
            <a:srcRect t="89744"/>
            <a:stretch/>
          </p:blipFill>
          <p:spPr>
            <a:xfrm>
              <a:off x="4305211" y="2265534"/>
              <a:ext cx="2419350" cy="632049"/>
            </a:xfrm>
            <a:prstGeom prst="rect">
              <a:avLst/>
            </a:prstGeom>
          </p:spPr>
        </p:pic>
      </p:grpSp>
      <p:sp>
        <p:nvSpPr>
          <p:cNvPr id="18" name="직사각형 17"/>
          <p:cNvSpPr/>
          <p:nvPr/>
        </p:nvSpPr>
        <p:spPr>
          <a:xfrm>
            <a:off x="1547664" y="4033850"/>
            <a:ext cx="971128" cy="189228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/>
          <p:cNvSpPr/>
          <p:nvPr/>
        </p:nvSpPr>
        <p:spPr>
          <a:xfrm>
            <a:off x="1547664" y="4696938"/>
            <a:ext cx="971128" cy="189228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3025959" y="983975"/>
            <a:ext cx="611065" cy="2769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ko-KR" sz="1200" dirty="0" smtClean="0"/>
              <a:t>Liquid</a:t>
            </a:r>
            <a:endParaRPr lang="ko-KR" alt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3878640" y="1035138"/>
            <a:ext cx="2349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Enthalpy of Mixing</a:t>
            </a:r>
            <a:endParaRPr lang="ko-KR" alt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6398920" y="1035138"/>
            <a:ext cx="2349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Activity of Ks at 1500K</a:t>
            </a:r>
            <a:endParaRPr lang="ko-KR" altLang="en-US" sz="1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직사각형 22"/>
              <p:cNvSpPr/>
              <p:nvPr/>
            </p:nvSpPr>
            <p:spPr>
              <a:xfrm>
                <a:off x="3927935" y="1277006"/>
                <a:ext cx="2084225" cy="4979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ko-KR" sz="1400" dirty="0" smtClean="0"/>
                  <a:t>Y </a:t>
                </a:r>
                <a:r>
                  <a:rPr lang="en-US" altLang="ko-KR" sz="1400" dirty="0"/>
                  <a:t>=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ko-K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bSup>
                    <m:r>
                      <a:rPr lang="en-US" altLang="ko-KR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altLang="ko-K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sSub>
                          <m:sSubPr>
                            <m:ctrlPr>
                              <a:rPr lang="en-US" altLang="ko-KR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𝐾𝑠</m:t>
                            </m:r>
                          </m:sub>
                        </m:sSub>
                        <m:r>
                          <a:rPr lang="en-US" altLang="ko-K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ko-K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bSup>
                  </m:oMath>
                </a14:m>
                <a:endParaRPr lang="en-US" altLang="ko-KR" sz="1400" b="0" dirty="0" smtClean="0">
                  <a:ea typeface="Cambria Math" panose="02040503050406030204" pitchFamily="18" charset="0"/>
                </a:endParaRPr>
              </a:p>
              <a:p>
                <a:r>
                  <a:rPr lang="en-US" altLang="ko-KR" sz="1200" dirty="0" smtClean="0"/>
                  <a:t>   =14894.231-4794.9255X)</a:t>
                </a:r>
                <a:endParaRPr lang="ko-KR" altLang="en-US" sz="1400" dirty="0"/>
              </a:p>
            </p:txBody>
          </p:sp>
        </mc:Choice>
        <mc:Fallback>
          <p:sp>
            <p:nvSpPr>
              <p:cNvPr id="23" name="직사각형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7935" y="1277006"/>
                <a:ext cx="2084225" cy="497957"/>
              </a:xfrm>
              <a:prstGeom prst="rect">
                <a:avLst/>
              </a:prstGeom>
              <a:blipFill>
                <a:blip r:embed="rId3"/>
                <a:stretch>
                  <a:fillRect l="-877" t="-1220" r="-292" b="-731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직사각형 23"/>
              <p:cNvSpPr/>
              <p:nvPr/>
            </p:nvSpPr>
            <p:spPr>
              <a:xfrm>
                <a:off x="6593670" y="1282520"/>
                <a:ext cx="1697901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ko-KR" sz="1400" dirty="0" smtClean="0"/>
                  <a:t>Y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ko-KR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</m:t>
                    </m:r>
                    <m:sSub>
                      <m:sSubPr>
                        <m:ctrlPr>
                          <a:rPr lang="en-US" altLang="ko-K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ko-K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𝐾𝑠</m:t>
                        </m:r>
                      </m:sub>
                    </m:sSub>
                    <m:sSub>
                      <m:sSubPr>
                        <m:ctrlPr>
                          <a:rPr lang="en-US" altLang="ko-K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altLang="ko-KR" sz="1400" b="0" dirty="0" smtClean="0">
                  <a:ea typeface="Cambria Math" panose="02040503050406030204" pitchFamily="18" charset="0"/>
                </a:endParaRPr>
              </a:p>
              <a:p>
                <a:r>
                  <a:rPr lang="en-US" altLang="ko-KR" sz="1200" dirty="0"/>
                  <a:t>   =</a:t>
                </a:r>
                <a:r>
                  <a:rPr lang="en-US" altLang="ko-KR" sz="1200" dirty="0" smtClean="0"/>
                  <a:t>2907.17-9623.55X</a:t>
                </a:r>
                <a:endParaRPr lang="en-US" altLang="ko-KR" sz="1200" dirty="0"/>
              </a:p>
            </p:txBody>
          </p:sp>
        </mc:Choice>
        <mc:Fallback>
          <p:sp>
            <p:nvSpPr>
              <p:cNvPr id="24" name="직사각형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3670" y="1282520"/>
                <a:ext cx="1697901" cy="492443"/>
              </a:xfrm>
              <a:prstGeom prst="rect">
                <a:avLst/>
              </a:prstGeom>
              <a:blipFill>
                <a:blip r:embed="rId4"/>
                <a:stretch>
                  <a:fillRect l="-1079" t="-1235" b="-864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2915816" y="1748010"/>
                <a:ext cx="597612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altLang="ko-KR" sz="1400" b="1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𝜴</m:t>
                      </m:r>
                      <m:r>
                        <a:rPr lang="en-US" altLang="ko-KR" sz="1400" b="1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ko-KR" sz="1400" b="1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𝟏𝟒𝟖𝟗𝟒</m:t>
                      </m:r>
                      <m:r>
                        <a:rPr lang="en-US" altLang="ko-KR" sz="1400" b="1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ko-KR" sz="1400" b="1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𝟐𝟑𝟎𝟔𝟏𝟗</m:t>
                      </m:r>
                      <m:r>
                        <a:rPr lang="en-US" altLang="ko-KR" sz="1400" b="1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ko-KR" sz="1400" b="1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</m:t>
                      </m:r>
                      <m:r>
                        <a:rPr lang="en-US" altLang="ko-KR" sz="1400" b="1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ko-KR" sz="1400" b="1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𝟗𝟗𝟏𝟑𝟕𝟔</m:t>
                      </m:r>
                      <m:r>
                        <a:rPr lang="en-US" altLang="ko-KR" sz="1400" b="1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𝑻</m:t>
                      </m:r>
                      <m:r>
                        <a:rPr lang="en-US" altLang="ko-KR" sz="1400" b="1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+(</m:t>
                      </m:r>
                      <m:sSub>
                        <m:sSubPr>
                          <m:ctrlPr>
                            <a:rPr lang="en-US" altLang="ko-KR" sz="1400" b="1" i="1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400" b="1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ko-KR" sz="1400" b="1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𝟒𝟕𝟗𝟒</m:t>
                          </m:r>
                          <m:r>
                            <a:rPr lang="en-US" altLang="ko-KR" sz="1400" b="1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ko-KR" sz="1400" b="1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𝟗𝟐𝟓𝟒𝟔𝟕</m:t>
                          </m:r>
                          <m:r>
                            <a:rPr lang="en-US" altLang="ko-KR" sz="1400" b="1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ko-KR" sz="1400" b="1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altLang="ko-KR" sz="1400" b="1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ko-KR" sz="1400" b="1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𝟎𝟏𝟏𝟐𝟑𝟓</m:t>
                          </m:r>
                          <m:r>
                            <a:rPr lang="en-US" altLang="ko-KR" sz="1400" b="1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r>
                            <a:rPr lang="en-US" altLang="ko-KR" sz="1400" b="1" i="1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en-US" altLang="ko-KR" sz="1400" b="1" i="1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𝑲𝒔</m:t>
                          </m:r>
                        </m:sub>
                      </m:sSub>
                    </m:oMath>
                  </m:oMathPara>
                </a14:m>
                <a:endParaRPr lang="ko-KR" altLang="en-US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1748010"/>
                <a:ext cx="5976123" cy="307777"/>
              </a:xfrm>
              <a:prstGeom prst="rect">
                <a:avLst/>
              </a:prstGeom>
              <a:blipFill>
                <a:blip r:embed="rId5"/>
                <a:stretch>
                  <a:fillRect b="-120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3017392" y="2310789"/>
            <a:ext cx="452753" cy="2769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ko-KR" sz="1200" dirty="0" smtClean="0"/>
              <a:t>FCC</a:t>
            </a:r>
            <a:endParaRPr lang="ko-KR" alt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3984521" y="2300814"/>
            <a:ext cx="2349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Enthalpy of Formation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504801" y="2300814"/>
            <a:ext cx="2349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Activity of Ks at 1100K</a:t>
            </a:r>
            <a:endParaRPr lang="ko-KR" altLang="en-US" sz="1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직사각형 28"/>
              <p:cNvSpPr/>
              <p:nvPr/>
            </p:nvSpPr>
            <p:spPr>
              <a:xfrm>
                <a:off x="4033816" y="2542682"/>
                <a:ext cx="1952779" cy="4979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ko-KR" sz="1400" dirty="0" smtClean="0"/>
                  <a:t>Y </a:t>
                </a:r>
                <a:r>
                  <a:rPr lang="en-US" altLang="ko-KR" sz="1400" dirty="0"/>
                  <a:t>=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ko-K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bSup>
                    <m:r>
                      <a:rPr lang="en-US" altLang="ko-KR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altLang="ko-K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sSub>
                          <m:sSubPr>
                            <m:ctrlPr>
                              <a:rPr lang="en-US" altLang="ko-KR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𝐾𝑠</m:t>
                            </m:r>
                          </m:sub>
                        </m:sSub>
                        <m:r>
                          <a:rPr lang="en-US" altLang="ko-K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ko-K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bSup>
                  </m:oMath>
                </a14:m>
                <a:endParaRPr lang="en-US" altLang="ko-KR" sz="1400" b="0" dirty="0" smtClean="0">
                  <a:ea typeface="Cambria Math" panose="02040503050406030204" pitchFamily="18" charset="0"/>
                </a:endParaRPr>
              </a:p>
              <a:p>
                <a:r>
                  <a:rPr lang="en-US" altLang="ko-KR" sz="1200" dirty="0"/>
                  <a:t>   =</a:t>
                </a:r>
                <a:r>
                  <a:rPr lang="en-US" altLang="ko-KR" sz="1200" dirty="0" smtClean="0"/>
                  <a:t>12597.609-7199.978X</a:t>
                </a:r>
                <a:endParaRPr lang="en-US" altLang="ko-KR" sz="1200" dirty="0"/>
              </a:p>
            </p:txBody>
          </p:sp>
        </mc:Choice>
        <mc:Fallback>
          <p:sp>
            <p:nvSpPr>
              <p:cNvPr id="29" name="직사각형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3816" y="2542682"/>
                <a:ext cx="1952779" cy="497957"/>
              </a:xfrm>
              <a:prstGeom prst="rect">
                <a:avLst/>
              </a:prstGeom>
              <a:blipFill>
                <a:blip r:embed="rId6"/>
                <a:stretch>
                  <a:fillRect l="-938" t="-2439" b="-731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직사각형 29"/>
              <p:cNvSpPr/>
              <p:nvPr/>
            </p:nvSpPr>
            <p:spPr>
              <a:xfrm>
                <a:off x="6699551" y="2548196"/>
                <a:ext cx="1867819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ko-KR" sz="1400" dirty="0" smtClean="0"/>
                  <a:t>Y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ko-KR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</m:t>
                    </m:r>
                    <m:sSub>
                      <m:sSubPr>
                        <m:ctrlPr>
                          <a:rPr lang="en-US" altLang="ko-K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ko-K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𝐾𝑠</m:t>
                        </m:r>
                      </m:sub>
                    </m:sSub>
                    <m:sSub>
                      <m:sSubPr>
                        <m:ctrlPr>
                          <a:rPr lang="en-US" altLang="ko-K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altLang="ko-KR" sz="1400" b="0" dirty="0" smtClean="0">
                  <a:ea typeface="Cambria Math" panose="02040503050406030204" pitchFamily="18" charset="0"/>
                </a:endParaRPr>
              </a:p>
              <a:p>
                <a:r>
                  <a:rPr lang="en-US" altLang="ko-KR" sz="1200" dirty="0"/>
                  <a:t>   </a:t>
                </a:r>
                <a:r>
                  <a:rPr lang="en-US" altLang="ko-KR" sz="1200" dirty="0" smtClean="0"/>
                  <a:t>=7100.873-7175.238X</a:t>
                </a:r>
                <a:endParaRPr lang="en-US" altLang="ko-KR" sz="1200" dirty="0"/>
              </a:p>
            </p:txBody>
          </p:sp>
        </mc:Choice>
        <mc:Fallback>
          <p:sp>
            <p:nvSpPr>
              <p:cNvPr id="30" name="직사각형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9551" y="2548196"/>
                <a:ext cx="1867819" cy="492443"/>
              </a:xfrm>
              <a:prstGeom prst="rect">
                <a:avLst/>
              </a:prstGeom>
              <a:blipFill>
                <a:blip r:embed="rId7"/>
                <a:stretch>
                  <a:fillRect l="-980" t="-2469" r="-327" b="-864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2803913" y="3029858"/>
                <a:ext cx="633699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altLang="ko-KR" sz="1400" b="1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𝜴</m:t>
                      </m:r>
                      <m:r>
                        <a:rPr lang="en-US" altLang="ko-KR" sz="1400" b="1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ko-KR" sz="1400" b="1" i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𝟏𝟐𝟓𝟗𝟕</m:t>
                      </m:r>
                      <m:r>
                        <a:rPr lang="en-US" altLang="ko-KR" sz="1400" b="1" i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ko-KR" sz="1400" b="1" i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𝟔𝟎𝟗𝟒𝟔𝟐</m:t>
                      </m:r>
                      <m:r>
                        <a:rPr lang="en-US" altLang="ko-KR" sz="1400" b="1" i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ko-KR" sz="1400" b="1" i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en-US" altLang="ko-KR" sz="1400" b="1" i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ko-KR" sz="1400" b="1" i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𝟗𝟗𝟕𝟖𝟒𝟖</m:t>
                      </m:r>
                      <m:r>
                        <a:rPr lang="ko-KR" altLang="en-US" sz="1400" b="1" i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𝑻</m:t>
                      </m:r>
                      <m:r>
                        <a:rPr lang="en-US" altLang="ko-KR" sz="1400" b="1" i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+(−</m:t>
                      </m:r>
                      <m:r>
                        <a:rPr lang="en-US" altLang="ko-KR" sz="1400" b="1" i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𝟕𝟏𝟗𝟗</m:t>
                      </m:r>
                      <m:r>
                        <a:rPr lang="en-US" altLang="ko-KR" sz="1400" b="1" i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ko-KR" sz="1400" b="1" i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𝟗𝟕𝟕𝟗𝟐𝟒</m:t>
                      </m:r>
                      <m:r>
                        <a:rPr lang="en-US" altLang="ko-KR" sz="1400" b="1" i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ko-KR" sz="1400" b="1" i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altLang="ko-KR" sz="1400" b="1" i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ko-KR" sz="1400" b="1" i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𝟎𝟎𝟎𝟐𝟔𝟑</m:t>
                      </m:r>
                      <m:r>
                        <a:rPr lang="en-US" altLang="ko-KR" sz="1400" b="1" i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ko-KR" altLang="en-US" sz="1400" b="1" i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𝑿</m:t>
                      </m:r>
                      <m:r>
                        <a:rPr lang="en-US" altLang="ko-KR" sz="1400" b="1" i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_</m:t>
                      </m:r>
                      <m:r>
                        <a:rPr lang="ko-KR" altLang="en-US" sz="1400" b="1" i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𝑲𝒔</m:t>
                      </m:r>
                    </m:oMath>
                  </m:oMathPara>
                </a14:m>
                <a:endParaRPr lang="ko-KR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3913" y="3029858"/>
                <a:ext cx="6336991" cy="307777"/>
              </a:xfrm>
              <a:prstGeom prst="rect">
                <a:avLst/>
              </a:prstGeom>
              <a:blipFill>
                <a:blip r:embed="rId8"/>
                <a:stretch>
                  <a:fillRect b="-980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3018572" y="3620402"/>
            <a:ext cx="465577" cy="2769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ko-KR" sz="1200" dirty="0"/>
              <a:t>B</a:t>
            </a:r>
            <a:r>
              <a:rPr lang="en-US" altLang="ko-KR" sz="1200" dirty="0" smtClean="0"/>
              <a:t>CC</a:t>
            </a:r>
            <a:endParaRPr lang="ko-KR" alt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4048988" y="3692226"/>
            <a:ext cx="2349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Enthalpy of Formation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569268" y="3692226"/>
            <a:ext cx="2349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Activity of Ps at 1100K</a:t>
            </a:r>
            <a:endParaRPr lang="ko-KR" altLang="en-US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3352099" y="4046817"/>
            <a:ext cx="53963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→ 두 값 모두 </a:t>
            </a:r>
            <a:r>
              <a:rPr lang="en-US" altLang="ko-KR" sz="1400" dirty="0" smtClean="0"/>
              <a:t>R</a:t>
            </a:r>
            <a:r>
              <a:rPr lang="ko-KR" altLang="en-US" sz="1400" dirty="0" smtClean="0"/>
              <a:t>의 값이 너무 작다</a:t>
            </a:r>
            <a:r>
              <a:rPr lang="en-US" altLang="ko-KR" sz="1400" dirty="0" smtClean="0"/>
              <a:t>.(</a:t>
            </a:r>
            <a:r>
              <a:rPr lang="ko-KR" altLang="en-US" sz="1400" dirty="0" smtClean="0"/>
              <a:t>정확성이 떨어짐</a:t>
            </a:r>
            <a:r>
              <a:rPr lang="en-US" altLang="ko-KR" sz="1400" dirty="0" smtClean="0"/>
              <a:t>)</a:t>
            </a:r>
          </a:p>
          <a:p>
            <a:r>
              <a:rPr lang="ko-KR" altLang="en-US" sz="1400" dirty="0" smtClean="0"/>
              <a:t>→ </a:t>
            </a:r>
            <a:r>
              <a:rPr lang="en-US" altLang="ko-KR" sz="1400" dirty="0" smtClean="0"/>
              <a:t>Regular model</a:t>
            </a:r>
            <a:r>
              <a:rPr lang="ko-KR" altLang="en-US" sz="1400" dirty="0" smtClean="0"/>
              <a:t>을 이용하자</a:t>
            </a:r>
            <a:r>
              <a:rPr lang="en-US" altLang="ko-KR" sz="1400" dirty="0" smtClean="0"/>
              <a:t>.</a:t>
            </a:r>
          </a:p>
        </p:txBody>
      </p:sp>
      <p:pic>
        <p:nvPicPr>
          <p:cNvPr id="42" name="내용 개체 틀 15"/>
          <p:cNvPicPr>
            <a:picLocks noChangeAspect="1"/>
          </p:cNvPicPr>
          <p:nvPr/>
        </p:nvPicPr>
        <p:blipFill rotWithShape="1">
          <a:blip r:embed="rId9"/>
          <a:srcRect t="61385"/>
          <a:stretch/>
        </p:blipFill>
        <p:spPr>
          <a:xfrm>
            <a:off x="6319589" y="5453934"/>
            <a:ext cx="2428875" cy="651017"/>
          </a:xfrm>
          <a:prstGeom prst="rect">
            <a:avLst/>
          </a:prstGeom>
        </p:spPr>
      </p:pic>
      <p:pic>
        <p:nvPicPr>
          <p:cNvPr id="43" name="내용 개체 틀 15"/>
          <p:cNvPicPr>
            <a:picLocks noChangeAspect="1"/>
          </p:cNvPicPr>
          <p:nvPr/>
        </p:nvPicPr>
        <p:blipFill rotWithShape="1">
          <a:blip r:embed="rId9"/>
          <a:srcRect b="64138"/>
          <a:stretch/>
        </p:blipFill>
        <p:spPr>
          <a:xfrm>
            <a:off x="6319589" y="4849325"/>
            <a:ext cx="2428875" cy="604609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998320" y="5256657"/>
            <a:ext cx="2349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Enthalpy of Formation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518600" y="5256657"/>
            <a:ext cx="2349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Activity of Ps at 1100K</a:t>
            </a:r>
            <a:endParaRPr lang="ko-KR" altLang="en-US" sz="1400" dirty="0"/>
          </a:p>
        </p:txBody>
      </p:sp>
      <p:sp>
        <p:nvSpPr>
          <p:cNvPr id="46" name="TextBox 45"/>
          <p:cNvSpPr txBox="1"/>
          <p:nvPr/>
        </p:nvSpPr>
        <p:spPr>
          <a:xfrm>
            <a:off x="463479" y="5013129"/>
            <a:ext cx="2498013" cy="2769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ko-KR" sz="1200" dirty="0" smtClean="0"/>
              <a:t>BCC with regular solution model</a:t>
            </a:r>
            <a:endParaRPr lang="ko-KR" altLang="en-US" sz="1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직사각형 46"/>
              <p:cNvSpPr/>
              <p:nvPr/>
            </p:nvSpPr>
            <p:spPr>
              <a:xfrm>
                <a:off x="3787583" y="5474358"/>
                <a:ext cx="1638013" cy="3132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ko-KR" sz="1400" dirty="0"/>
                  <a:t>Y =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ko-K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bSup>
                  </m:oMath>
                </a14:m>
                <a:r>
                  <a:rPr lang="en-US" altLang="ko-KR" sz="1400" dirty="0" smtClean="0"/>
                  <a:t>= 2599.845</a:t>
                </a:r>
                <a:endParaRPr lang="ko-KR" altLang="en-US" sz="1400" dirty="0"/>
              </a:p>
            </p:txBody>
          </p:sp>
        </mc:Choice>
        <mc:Fallback>
          <p:sp>
            <p:nvSpPr>
              <p:cNvPr id="47" name="직사각형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7583" y="5474358"/>
                <a:ext cx="1638013" cy="313291"/>
              </a:xfrm>
              <a:prstGeom prst="rect">
                <a:avLst/>
              </a:prstGeom>
              <a:blipFill>
                <a:blip r:embed="rId10"/>
                <a:stretch>
                  <a:fillRect l="-1115" t="-3922" b="-1960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직사각형 47"/>
              <p:cNvSpPr/>
              <p:nvPr/>
            </p:nvSpPr>
            <p:spPr>
              <a:xfrm>
                <a:off x="1187624" y="5474359"/>
                <a:ext cx="1575496" cy="3132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ko-KR" sz="1400" dirty="0"/>
                  <a:t>Y =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ko-K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bSup>
                  </m:oMath>
                </a14:m>
                <a:r>
                  <a:rPr lang="en-US" altLang="ko-KR" sz="1400" dirty="0" smtClean="0"/>
                  <a:t>=6995.657</a:t>
                </a:r>
                <a:endParaRPr lang="ko-KR" altLang="en-US" sz="1400" dirty="0"/>
              </a:p>
            </p:txBody>
          </p:sp>
        </mc:Choice>
        <mc:Fallback>
          <p:sp>
            <p:nvSpPr>
              <p:cNvPr id="48" name="직사각형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5474359"/>
                <a:ext cx="1575496" cy="313291"/>
              </a:xfrm>
              <a:prstGeom prst="rect">
                <a:avLst/>
              </a:prstGeom>
              <a:blipFill>
                <a:blip r:embed="rId11"/>
                <a:stretch>
                  <a:fillRect l="-1163" t="-3922" b="-1960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/>
              <p:cNvSpPr txBox="1"/>
              <p:nvPr/>
            </p:nvSpPr>
            <p:spPr>
              <a:xfrm>
                <a:off x="1778911" y="5826916"/>
                <a:ext cx="29284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altLang="ko-KR" sz="1600" b="1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𝜴</m:t>
                      </m:r>
                      <m:r>
                        <a:rPr lang="en-US" altLang="ko-KR" sz="1600" b="1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ko-KR" sz="1600" b="1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𝟔𝟗𝟗𝟓</m:t>
                      </m:r>
                      <m:r>
                        <a:rPr lang="en-US" altLang="ko-KR" sz="1600" b="1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ko-KR" sz="1600" b="1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𝟔𝟓𝟕</m:t>
                      </m:r>
                      <m:r>
                        <a:rPr lang="en-US" altLang="ko-KR" sz="1600" b="1" i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ko-KR" sz="1600" b="1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en-US" altLang="ko-KR" sz="1600" b="1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ko-KR" sz="1600" b="1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𝟗𝟗𝟔𝟎𝟎𝟑</m:t>
                      </m:r>
                      <m:r>
                        <a:rPr lang="ko-KR" altLang="en-US" sz="1600" b="1" i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𝑻</m:t>
                      </m:r>
                    </m:oMath>
                  </m:oMathPara>
                </a14:m>
                <a:endParaRPr lang="ko-KR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8911" y="5826916"/>
                <a:ext cx="2928430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직사각형 49"/>
          <p:cNvSpPr/>
          <p:nvPr/>
        </p:nvSpPr>
        <p:spPr>
          <a:xfrm>
            <a:off x="3025959" y="980728"/>
            <a:ext cx="5938529" cy="1134119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" name="직사각형 50"/>
          <p:cNvSpPr/>
          <p:nvPr/>
        </p:nvSpPr>
        <p:spPr>
          <a:xfrm>
            <a:off x="3008630" y="2315069"/>
            <a:ext cx="5938529" cy="1134119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2" name="직사각형 51"/>
          <p:cNvSpPr/>
          <p:nvPr/>
        </p:nvSpPr>
        <p:spPr>
          <a:xfrm>
            <a:off x="3008630" y="3622300"/>
            <a:ext cx="5938529" cy="1134119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3" name="직사각형 52"/>
          <p:cNvSpPr/>
          <p:nvPr/>
        </p:nvSpPr>
        <p:spPr>
          <a:xfrm>
            <a:off x="457201" y="5009303"/>
            <a:ext cx="5266928" cy="1134119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94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/>
              <a:t>Gibbs free energy, Chemical potential equation </a:t>
            </a:r>
            <a:endParaRPr lang="ko-KR" altLang="en-US" b="1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Ps-Ks 2</a:t>
            </a:r>
            <a:r>
              <a:rPr lang="ko-KR" altLang="en-US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원계</a:t>
            </a:r>
            <a:r>
              <a:rPr lang="ko-KR" altLang="en-US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상태도</a:t>
            </a:r>
            <a:endParaRPr lang="en-US" altLang="ko-KR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endParaRPr lang="ko-KR" altLang="en-US" dirty="0"/>
          </a:p>
          <a:p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2545-6E91-4A21-A8BC-0946E13A52E1}" type="datetime1">
              <a:rPr lang="ko-KR" altLang="en-US" smtClean="0"/>
              <a:pPr/>
              <a:t>2016-04-26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6C37-DF51-4D41-967F-D362348E23A4}" type="slidenum">
              <a:rPr lang="ko-KR" altLang="en-US" smtClean="0"/>
              <a:pPr/>
              <a:t>7</a:t>
            </a:fld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ko-KR" b="1" dirty="0"/>
              <a:t>Reference state : Ps (FCC), Ks (BCC)</a:t>
            </a:r>
          </a:p>
          <a:p>
            <a:pPr marL="0" indent="0">
              <a:buNone/>
            </a:pPr>
            <a:endParaRPr lang="ko-KR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표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10249761"/>
                  </p:ext>
                </p:extLst>
              </p:nvPr>
            </p:nvGraphicFramePr>
            <p:xfrm>
              <a:off x="457200" y="1700808"/>
              <a:ext cx="8229600" cy="4321548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234480">
                      <a:extLst>
                        <a:ext uri="{9D8B030D-6E8A-4147-A177-3AD203B41FA5}">
                          <a16:colId xmlns:a16="http://schemas.microsoft.com/office/drawing/2014/main" val="3094035814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727532154"/>
                        </a:ext>
                      </a:extLst>
                    </a:gridCol>
                    <a:gridCol w="6347048">
                      <a:extLst>
                        <a:ext uri="{9D8B030D-6E8A-4147-A177-3AD203B41FA5}">
                          <a16:colId xmlns:a16="http://schemas.microsoft.com/office/drawing/2014/main" val="55370398"/>
                        </a:ext>
                      </a:extLst>
                    </a:gridCol>
                  </a:tblGrid>
                  <a:tr h="459947"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400" dirty="0" smtClean="0"/>
                            <a:t>Phase</a:t>
                          </a:r>
                          <a:endParaRPr lang="ko-KR" alt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400" dirty="0" smtClean="0"/>
                            <a:t>Equation</a:t>
                          </a:r>
                          <a:endParaRPr lang="ko-KR" altLang="en-US" sz="1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23070932"/>
                      </a:ext>
                    </a:extLst>
                  </a:tr>
                  <a:tr h="693621">
                    <a:tc rowSpan="2"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400" dirty="0" smtClean="0"/>
                            <a:t>Liquid</a:t>
                          </a:r>
                          <a:endParaRPr lang="ko-KR" alt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400" dirty="0" smtClean="0"/>
                            <a:t>Ks</a:t>
                          </a:r>
                          <a:endParaRPr lang="ko-KR" alt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  <m:sub>
                                    <m: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</a:rPr>
                                      <m:t>𝐾𝑠</m:t>
                                    </m:r>
                                  </m:sub>
                                  <m:sup>
                                    <m: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sup>
                                </m:sSubSup>
                                <m:r>
                                  <a:rPr lang="en-US" altLang="ko-KR" sz="1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altLang="ko-KR" sz="1400" i="1" smtClean="0"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en-US" altLang="ko-KR" sz="1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°</m:t>
                                </m:r>
                                <m:sSubSup>
                                  <m:sSubSupPr>
                                    <m:ctrlP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𝐺</m:t>
                                    </m:r>
                                  </m:e>
                                  <m:sub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𝐾𝑠</m:t>
                                    </m:r>
                                  </m:sub>
                                  <m:sup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𝐵𝐶𝐶</m:t>
                                    </m:r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→</m:t>
                                    </m:r>
                                    <m: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sup>
                                </m:sSubSup>
                                <m:r>
                                  <a:rPr lang="en-US" altLang="ko-KR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altLang="ko-KR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𝑅𝑇𝑙𝑛</m:t>
                                </m:r>
                                <m:sSubSup>
                                  <m:sSubSupPr>
                                    <m:ctrlP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𝐾𝑠</m:t>
                                    </m:r>
                                  </m:sub>
                                  <m:sup>
                                    <m: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sup>
                                </m:sSubSup>
                                <m:r>
                                  <a:rPr lang="en-US" altLang="ko-KR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d>
                                  <m:dPr>
                                    <m:ctrlP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  <m:sup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sup>
                                    </m:sSubSup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𝐾𝑠</m:t>
                                        </m:r>
                                      </m:sub>
                                    </m:sSub>
                                    <m:sSubSup>
                                      <m:sSubSupPr>
                                        <m:ctrlP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  <m:sup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sup>
                                    </m:sSubSup>
                                  </m:e>
                                </m:d>
                                <m:sSup>
                                  <m:sSupPr>
                                    <m:ctrlP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1−</m:t>
                                        </m:r>
                                        <m:sSubSup>
                                          <m:sSubSupPr>
                                            <m:ctrlPr>
                                              <a:rPr lang="en-US" altLang="ko-KR" sz="1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a:rPr lang="en-US" altLang="ko-KR" sz="1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𝑋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𝐾𝑠</m:t>
                                            </m:r>
                                          </m:sub>
                                          <m:sup>
                                            <m:r>
                                              <a:rPr lang="en-US" altLang="ko-KR" sz="14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𝐿</m:t>
                                            </m:r>
                                          </m:sup>
                                        </m:sSubSup>
                                      </m:e>
                                    </m:d>
                                  </m:e>
                                  <m:sup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950786614"/>
                      </a:ext>
                    </a:extLst>
                  </a:tr>
                  <a:tr h="633596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400" dirty="0" smtClean="0"/>
                            <a:t>Ps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altLang="ko-KR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  <m:sub>
                                    <m: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  <m:sup>
                                    <m: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sup>
                                </m:sSubSup>
                                <m:r>
                                  <a:rPr lang="en-US" altLang="ko-KR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altLang="ko-KR" sz="1400" i="1"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en-US" altLang="ko-KR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°</m:t>
                                </m:r>
                                <m:sSubSup>
                                  <m:sSubSupPr>
                                    <m:ctrlP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𝐺</m:t>
                                    </m:r>
                                  </m:e>
                                  <m:sub>
                                    <m: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𝑃</m:t>
                                    </m:r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  <m:sup>
                                    <m: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𝐹</m:t>
                                    </m:r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𝐶𝐶</m:t>
                                    </m:r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→</m:t>
                                    </m:r>
                                    <m: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sup>
                                </m:sSubSup>
                                <m:r>
                                  <a:rPr lang="en-US" altLang="ko-KR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altLang="ko-KR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𝑅𝑇𝑙𝑛</m:t>
                                </m:r>
                                <m:r>
                                  <a:rPr lang="en-US" altLang="ko-KR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sSubSup>
                                  <m:sSubSupPr>
                                    <m:ctrlP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1−</m:t>
                                    </m:r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𝐾𝑠</m:t>
                                    </m:r>
                                  </m:sub>
                                  <m:sup>
                                    <m: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sup>
                                </m:sSubSup>
                                <m:r>
                                  <a:rPr lang="en-US" altLang="ko-KR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  <m:r>
                                  <a:rPr lang="en-US" altLang="ko-KR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d>
                                  <m:dPr>
                                    <m:ctrlP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  <m:sup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sup>
                                    </m:sSubSup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sSubSup>
                                      <m:sSubSupPr>
                                        <m:ctrlP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𝐾𝑠</m:t>
                                        </m:r>
                                      </m:sub>
                                      <m:sup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sup>
                                    </m:sSubSup>
                                    <m: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−1</m:t>
                                    </m:r>
                                    <m:sSubSup>
                                      <m:sSubSupPr>
                                        <m:ctrlP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)</m:t>
                                        </m:r>
                                        <m: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  <m:sup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sup>
                                    </m:sSubSup>
                                  </m:e>
                                </m:d>
                                <m:sSup>
                                  <m:sSupPr>
                                    <m:ctrlP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Sup>
                                          <m:sSubSupPr>
                                            <m:ctrlPr>
                                              <a:rPr lang="en-US" altLang="ko-KR" sz="1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a:rPr lang="en-US" altLang="ko-KR" sz="1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𝑋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𝐾𝑠</m:t>
                                            </m:r>
                                          </m:sub>
                                          <m:sup>
                                            <m:r>
                                              <a:rPr lang="en-US" altLang="ko-KR" sz="14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𝐿</m:t>
                                            </m:r>
                                          </m:sup>
                                        </m:sSubSup>
                                      </m:e>
                                    </m:d>
                                  </m:e>
                                  <m:sup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m:rPr>
                                    <m:nor/>
                                  </m:rPr>
                                  <a:rPr lang="en-US" altLang="ko-KR" sz="1400" dirty="0" smtClean="0"/>
                                  <m:t> </m:t>
                                </m:r>
                              </m:oMath>
                            </m:oMathPara>
                          </a14:m>
                          <a:endParaRPr lang="en-US" altLang="ko-KR" sz="1400" dirty="0" smtClean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028244228"/>
                      </a:ext>
                    </a:extLst>
                  </a:tr>
                  <a:tr h="633596">
                    <a:tc rowSpan="2"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400" dirty="0" smtClean="0"/>
                            <a:t>FCC</a:t>
                          </a:r>
                          <a:endParaRPr lang="ko-KR" alt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400" dirty="0" smtClean="0"/>
                            <a:t>Ks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altLang="ko-KR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  <m:sub>
                                    <m: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  <m:sup>
                                    <m: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</a:rPr>
                                      <m:t>𝐹𝐶𝐶</m:t>
                                    </m:r>
                                  </m:sup>
                                </m:sSubSup>
                                <m:r>
                                  <a:rPr lang="en-US" altLang="ko-KR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altLang="ko-KR" sz="1400" i="1"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en-US" altLang="ko-KR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°</m:t>
                                </m:r>
                                <m:sSubSup>
                                  <m:sSubSupPr>
                                    <m:ctrlP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𝐺</m:t>
                                    </m:r>
                                  </m:e>
                                  <m:sub>
                                    <m: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𝐾</m:t>
                                    </m:r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  <m:sup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𝐵𝐶𝐶</m:t>
                                    </m:r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→</m:t>
                                    </m:r>
                                    <m: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𝐹𝐶𝐶</m:t>
                                    </m:r>
                                  </m:sup>
                                </m:sSubSup>
                                <m:r>
                                  <a:rPr lang="en-US" altLang="ko-KR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altLang="ko-KR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𝑅𝑇𝑙𝑛</m:t>
                                </m:r>
                                <m:r>
                                  <a:rPr lang="en-US" altLang="ko-KR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sSubSup>
                                  <m:sSubSupPr>
                                    <m:ctrlP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𝐾𝑠</m:t>
                                    </m:r>
                                  </m:sub>
                                  <m:sup>
                                    <m: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𝐹𝐶𝐶</m:t>
                                    </m:r>
                                  </m:sup>
                                </m:sSubSup>
                                <m:r>
                                  <a:rPr lang="en-US" altLang="ko-KR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)+</m:t>
                                </m:r>
                                <m:d>
                                  <m:dPr>
                                    <m:ctrlP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  <m:sup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𝐹𝐶𝐶</m:t>
                                        </m:r>
                                      </m:sup>
                                    </m:sSubSup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  <m:sSubSup>
                                      <m:sSubSupPr>
                                        <m:ctrlP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𝐾𝑠</m:t>
                                        </m:r>
                                      </m:sub>
                                      <m:sup>
                                        <m: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𝐹𝐶𝐶</m:t>
                                        </m:r>
                                      </m:sup>
                                    </m:sSubSup>
                                    <m:sSubSup>
                                      <m:sSubSupPr>
                                        <m:ctrlPr>
                                          <a:rPr lang="en-US" altLang="ko-KR" sz="140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  <m:sup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𝐹𝐶𝐶</m:t>
                                        </m:r>
                                      </m:sup>
                                    </m:sSubSup>
                                  </m:e>
                                </m:d>
                                <m:sSup>
                                  <m:sSupPr>
                                    <m:ctrlP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1−</m:t>
                                        </m:r>
                                        <m:sSubSup>
                                          <m:sSubSupPr>
                                            <m:ctrlPr>
                                              <a:rPr lang="en-US" altLang="ko-KR" sz="1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a:rPr lang="en-US" altLang="ko-KR" sz="1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𝑋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𝐾𝑠</m:t>
                                            </m:r>
                                          </m:sub>
                                          <m:sup>
                                            <m:r>
                                              <a:rPr lang="en-US" altLang="ko-KR" sz="1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𝐹𝐶𝐶</m:t>
                                            </m:r>
                                          </m:sup>
                                        </m:sSubSup>
                                      </m:e>
                                    </m:d>
                                  </m:e>
                                  <m:sup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m:rPr>
                                    <m:nor/>
                                  </m:rPr>
                                  <a:rPr lang="en-US" altLang="ko-KR" sz="1400" dirty="0" smtClean="0"/>
                                  <m:t> </m:t>
                                </m:r>
                              </m:oMath>
                            </m:oMathPara>
                          </a14:m>
                          <a:endParaRPr lang="en-US" altLang="ko-KR" sz="1400" dirty="0" smtClean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33669091"/>
                      </a:ext>
                    </a:extLst>
                  </a:tr>
                  <a:tr h="633596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400" dirty="0" smtClean="0"/>
                            <a:t>Ps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altLang="ko-KR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  <m:sub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</a:rPr>
                                      <m:t>𝑃𝑠</m:t>
                                    </m:r>
                                  </m:sub>
                                  <m:sup>
                                    <m: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</a:rPr>
                                      <m:t>𝐹𝐶𝐶</m:t>
                                    </m:r>
                                  </m:sup>
                                </m:sSubSup>
                                <m:r>
                                  <a:rPr lang="en-US" altLang="ko-KR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altLang="ko-KR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𝑅𝑇𝑙𝑛</m:t>
                                </m:r>
                                <m:r>
                                  <a:rPr lang="en-US" altLang="ko-KR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(1−</m:t>
                                </m:r>
                                <m:sSubSup>
                                  <m:sSubSupPr>
                                    <m:ctrlP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𝐾𝑠</m:t>
                                    </m:r>
                                  </m:sub>
                                  <m:sup>
                                    <m: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𝐹𝐶𝐶</m:t>
                                    </m:r>
                                  </m:sup>
                                </m:sSubSup>
                                <m:r>
                                  <a:rPr lang="en-US" altLang="ko-KR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)+</m:t>
                                </m:r>
                                <m:d>
                                  <m:dPr>
                                    <m:ctrlP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  <m:sup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𝐹𝐶𝐶</m:t>
                                        </m:r>
                                      </m:sup>
                                    </m:sSubSup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+(</m:t>
                                    </m:r>
                                    <m:sSubSup>
                                      <m:sSubSupPr>
                                        <m:ctrlP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𝐾𝑠</m:t>
                                        </m:r>
                                      </m:sub>
                                      <m:sup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𝐹𝐶𝐶</m:t>
                                        </m:r>
                                      </m:sup>
                                    </m:sSubSup>
                                    <m: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−1</m:t>
                                    </m:r>
                                    <m:sSubSup>
                                      <m:sSubSupPr>
                                        <m:ctrlP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)</m:t>
                                        </m:r>
                                        <m: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  <m:sup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𝐹𝐶𝐶</m:t>
                                        </m:r>
                                      </m:sup>
                                    </m:sSubSup>
                                  </m:e>
                                </m:d>
                                <m:sSup>
                                  <m:sSupPr>
                                    <m:ctrlP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Sup>
                                          <m:sSubSupPr>
                                            <m:ctrlPr>
                                              <a:rPr lang="en-US" altLang="ko-KR" sz="1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a:rPr lang="en-US" altLang="ko-KR" sz="1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𝑋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𝐾𝑠</m:t>
                                            </m:r>
                                          </m:sub>
                                          <m:sup>
                                            <m:r>
                                              <a:rPr lang="en-US" altLang="ko-KR" sz="14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𝐹𝐶𝐶</m:t>
                                            </m:r>
                                          </m:sup>
                                        </m:sSubSup>
                                      </m:e>
                                    </m:d>
                                  </m:e>
                                  <m:sup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137858299"/>
                      </a:ext>
                    </a:extLst>
                  </a:tr>
                  <a:tr h="633596">
                    <a:tc rowSpan="2"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400" dirty="0" smtClean="0"/>
                            <a:t>BCC</a:t>
                          </a:r>
                          <a:endParaRPr lang="ko-KR" alt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400" dirty="0" smtClean="0"/>
                            <a:t>Ks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altLang="ko-KR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  <m:sub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</a:rPr>
                                      <m:t>𝐾𝑠</m:t>
                                    </m:r>
                                  </m:sub>
                                  <m:sup>
                                    <m: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</a:rPr>
                                      <m:t>𝐶𝐶</m:t>
                                    </m:r>
                                  </m:sup>
                                </m:sSubSup>
                                <m:r>
                                  <a:rPr lang="en-US" altLang="ko-KR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altLang="ko-KR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𝑅𝑇𝑙𝑛</m:t>
                                </m:r>
                                <m:r>
                                  <a:rPr lang="en-US" altLang="ko-KR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sSubSup>
                                  <m:sSubSupPr>
                                    <m:ctrlP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𝐾𝑠</m:t>
                                    </m:r>
                                  </m:sub>
                                  <m:sup>
                                    <m: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𝐵</m:t>
                                    </m:r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𝐶𝐶</m:t>
                                    </m:r>
                                  </m:sup>
                                </m:sSubSup>
                                <m:r>
                                  <a:rPr lang="en-US" altLang="ko-KR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)+</m:t>
                                </m:r>
                                <m:d>
                                  <m:dPr>
                                    <m:ctrlP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  <m:sup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𝐵</m:t>
                                        </m:r>
                                        <m: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𝐶𝐶</m:t>
                                        </m:r>
                                      </m:sup>
                                    </m:sSubSup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+2</m:t>
                                    </m:r>
                                    <m:sSubSup>
                                      <m:sSubSupPr>
                                        <m:ctrlP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𝐾𝑠</m:t>
                                        </m:r>
                                      </m:sub>
                                      <m:sup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𝐵</m:t>
                                        </m:r>
                                        <m: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𝐶𝐶</m:t>
                                        </m:r>
                                      </m:sup>
                                    </m:sSubSup>
                                    <m:sSubSup>
                                      <m:sSubSupPr>
                                        <m:ctrlP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  <m:sup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𝐵</m:t>
                                        </m:r>
                                        <m: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𝐶𝐶</m:t>
                                        </m:r>
                                      </m:sup>
                                    </m:sSubSup>
                                  </m:e>
                                </m:d>
                                <m:sSup>
                                  <m:sSupPr>
                                    <m:ctrlP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1−</m:t>
                                        </m:r>
                                        <m:sSubSup>
                                          <m:sSubSupPr>
                                            <m:ctrlPr>
                                              <a:rPr lang="en-US" altLang="ko-KR" sz="1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a:rPr lang="en-US" altLang="ko-KR" sz="1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𝑋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𝐾𝑠</m:t>
                                            </m:r>
                                          </m:sub>
                                          <m:sup>
                                            <m:r>
                                              <a:rPr lang="en-US" altLang="ko-KR" sz="14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𝐵</m:t>
                                            </m:r>
                                            <m:r>
                                              <a:rPr lang="en-US" altLang="ko-KR" sz="1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𝐶𝐶</m:t>
                                            </m:r>
                                          </m:sup>
                                        </m:sSubSup>
                                      </m:e>
                                    </m:d>
                                  </m:e>
                                  <m:sup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92757626"/>
                      </a:ext>
                    </a:extLst>
                  </a:tr>
                  <a:tr h="633596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400" dirty="0" smtClean="0"/>
                            <a:t>Ps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altLang="ko-KR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  <m:sub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</a:rPr>
                                      <m:t>𝑃𝑠</m:t>
                                    </m:r>
                                  </m:sub>
                                  <m:sup>
                                    <m: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</a:rPr>
                                      <m:t>𝐶𝐶</m:t>
                                    </m:r>
                                  </m:sup>
                                </m:sSubSup>
                                <m:r>
                                  <a:rPr lang="en-US" altLang="ko-KR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altLang="ko-KR" sz="1400" i="1"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en-US" altLang="ko-KR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°</m:t>
                                </m:r>
                                <m:sSubSup>
                                  <m:sSubSupPr>
                                    <m:ctrlP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𝐺</m:t>
                                    </m:r>
                                  </m:e>
                                  <m:sub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𝑃𝑠</m:t>
                                    </m:r>
                                  </m:sub>
                                  <m:sup>
                                    <m: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𝐹</m:t>
                                    </m:r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𝐶𝐶</m:t>
                                    </m:r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→</m:t>
                                    </m:r>
                                    <m: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𝐵</m:t>
                                    </m:r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𝐶𝐶</m:t>
                                    </m:r>
                                  </m:sup>
                                </m:sSubSup>
                                <m:r>
                                  <a:rPr lang="en-US" altLang="ko-KR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altLang="ko-KR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𝑅𝑇𝑙𝑛</m:t>
                                </m:r>
                                <m:r>
                                  <a:rPr lang="en-US" altLang="ko-KR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(1−</m:t>
                                </m:r>
                                <m:sSubSup>
                                  <m:sSubSupPr>
                                    <m:ctrlP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𝐾𝑠</m:t>
                                    </m:r>
                                  </m:sub>
                                  <m:sup>
                                    <m: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𝐵</m:t>
                                    </m:r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𝐶𝐶</m:t>
                                    </m:r>
                                  </m:sup>
                                </m:sSubSup>
                                <m:r>
                                  <a:rPr lang="en-US" altLang="ko-KR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)+</m:t>
                                </m:r>
                                <m:d>
                                  <m:dPr>
                                    <m:ctrlP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  <m:sup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𝐵</m:t>
                                        </m:r>
                                        <m: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𝐶𝐶</m:t>
                                        </m:r>
                                      </m:sup>
                                    </m:sSubSup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+(</m:t>
                                    </m:r>
                                    <m:sSubSup>
                                      <m:sSubSupPr>
                                        <m:ctrlP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𝐾𝑠</m:t>
                                        </m:r>
                                      </m:sub>
                                      <m:sup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𝐵</m:t>
                                        </m:r>
                                        <m: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𝐶𝐶</m:t>
                                        </m:r>
                                      </m:sup>
                                    </m:sSubSup>
                                    <m:sSubSup>
                                      <m:sSubSupPr>
                                        <m:ctrlP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  <m: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)</m:t>
                                        </m:r>
                                        <m: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  <m:sup>
                                        <m:r>
                                          <a:rPr lang="en-US" altLang="ko-K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𝐵</m:t>
                                        </m:r>
                                        <m: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𝐶𝐶</m:t>
                                        </m:r>
                                      </m:sup>
                                    </m:sSubSup>
                                  </m:e>
                                </m:d>
                                <m:sSup>
                                  <m:sSupPr>
                                    <m:ctrlP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altLang="ko-KR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Sup>
                                          <m:sSubSupPr>
                                            <m:ctrlPr>
                                              <a:rPr lang="en-US" altLang="ko-KR" sz="1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a:rPr lang="en-US" altLang="ko-KR" sz="1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𝑋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𝐾𝑠</m:t>
                                            </m:r>
                                          </m:sub>
                                          <m:sup>
                                            <m:r>
                                              <a:rPr lang="en-US" altLang="ko-KR" sz="14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𝐵</m:t>
                                            </m:r>
                                            <m:r>
                                              <a:rPr lang="en-US" altLang="ko-KR" sz="1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𝐶𝐶</m:t>
                                            </m:r>
                                          </m:sup>
                                        </m:sSubSup>
                                      </m:e>
                                    </m:d>
                                  </m:e>
                                  <m:sup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74733233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표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10249761"/>
                  </p:ext>
                </p:extLst>
              </p:nvPr>
            </p:nvGraphicFramePr>
            <p:xfrm>
              <a:off x="457200" y="1700808"/>
              <a:ext cx="8229600" cy="4321548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234480">
                      <a:extLst>
                        <a:ext uri="{9D8B030D-6E8A-4147-A177-3AD203B41FA5}">
                          <a16:colId xmlns:a16="http://schemas.microsoft.com/office/drawing/2014/main" val="3094035814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727532154"/>
                        </a:ext>
                      </a:extLst>
                    </a:gridCol>
                    <a:gridCol w="6347048">
                      <a:extLst>
                        <a:ext uri="{9D8B030D-6E8A-4147-A177-3AD203B41FA5}">
                          <a16:colId xmlns:a16="http://schemas.microsoft.com/office/drawing/2014/main" val="55370398"/>
                        </a:ext>
                      </a:extLst>
                    </a:gridCol>
                  </a:tblGrid>
                  <a:tr h="459947"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400" dirty="0" smtClean="0"/>
                            <a:t>Phase</a:t>
                          </a:r>
                          <a:endParaRPr lang="ko-KR" alt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400" dirty="0" smtClean="0"/>
                            <a:t>Equation</a:t>
                          </a:r>
                          <a:endParaRPr lang="ko-KR" altLang="en-US" sz="1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23070932"/>
                      </a:ext>
                    </a:extLst>
                  </a:tr>
                  <a:tr h="693621">
                    <a:tc rowSpan="2"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400" dirty="0" smtClean="0"/>
                            <a:t>Liquid</a:t>
                          </a:r>
                          <a:endParaRPr lang="ko-KR" alt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400" dirty="0" smtClean="0"/>
                            <a:t>Ks</a:t>
                          </a:r>
                          <a:endParaRPr lang="ko-KR" alt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9875" t="-67544" r="-480" b="-45877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50786614"/>
                      </a:ext>
                    </a:extLst>
                  </a:tr>
                  <a:tr h="633596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400" dirty="0" smtClean="0"/>
                            <a:t>Ps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9875" t="-183654" r="-480" b="-40288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28244228"/>
                      </a:ext>
                    </a:extLst>
                  </a:tr>
                  <a:tr h="633596">
                    <a:tc rowSpan="2"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400" dirty="0" smtClean="0"/>
                            <a:t>FCC</a:t>
                          </a:r>
                          <a:endParaRPr lang="ko-KR" alt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400" dirty="0" smtClean="0"/>
                            <a:t>Ks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9875" t="-283654" r="-480" b="-30288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33669091"/>
                      </a:ext>
                    </a:extLst>
                  </a:tr>
                  <a:tr h="633596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400" dirty="0" smtClean="0"/>
                            <a:t>Ps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9875" t="-383654" r="-480" b="-20288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37858299"/>
                      </a:ext>
                    </a:extLst>
                  </a:tr>
                  <a:tr h="633596">
                    <a:tc rowSpan="2"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400" dirty="0" smtClean="0"/>
                            <a:t>BCC</a:t>
                          </a:r>
                          <a:endParaRPr lang="ko-KR" alt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400" dirty="0" smtClean="0"/>
                            <a:t>Ks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9875" t="-483654" r="-480" b="-10288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2757626"/>
                      </a:ext>
                    </a:extLst>
                  </a:tr>
                  <a:tr h="633596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400" dirty="0" smtClean="0"/>
                            <a:t>Ps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9875" t="-583654" r="-480" b="-288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4733233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60880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/>
          <p:cNvPicPr>
            <a:picLocks noChangeAspect="1"/>
          </p:cNvPicPr>
          <p:nvPr/>
        </p:nvPicPr>
        <p:blipFill rotWithShape="1">
          <a:blip r:embed="rId2"/>
          <a:srcRect l="39241" t="10076" b="19110"/>
          <a:stretch/>
        </p:blipFill>
        <p:spPr>
          <a:xfrm>
            <a:off x="5580106" y="952114"/>
            <a:ext cx="1863229" cy="140621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/>
              <a:t>Result(1)</a:t>
            </a:r>
            <a:endParaRPr lang="ko-KR" altLang="en-US" b="1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Ps-Ks 2</a:t>
            </a:r>
            <a:r>
              <a:rPr lang="ko-KR" altLang="en-US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원계</a:t>
            </a:r>
            <a:r>
              <a:rPr lang="ko-KR" altLang="en-US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상태도</a:t>
            </a:r>
            <a:endParaRPr lang="en-US" altLang="ko-KR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2545-6E91-4A21-A8BC-0946E13A52E1}" type="datetime1">
              <a:rPr lang="ko-KR" altLang="en-US" smtClean="0"/>
              <a:pPr/>
              <a:t>2016-04-26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6C37-DF51-4D41-967F-D362348E23A4}" type="slidenum">
              <a:rPr lang="ko-KR" altLang="en-US" smtClean="0"/>
              <a:pPr/>
              <a:t>8</a:t>
            </a:fld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내용 개체 틀 5"/>
              <p:cNvSpPr>
                <a:spLocks noGrp="1"/>
              </p:cNvSpPr>
              <p:nvPr>
                <p:ph sz="quarter" idx="14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𝝁</m:t>
                        </m:r>
                      </m:e>
                      <m:sub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𝑲𝒔</m:t>
                        </m:r>
                      </m:sub>
                      <m:sup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𝑳</m:t>
                        </m:r>
                      </m:sup>
                    </m:sSubSup>
                    <m:r>
                      <a:rPr lang="en-US" altLang="ko-KR" b="1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ko-KR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𝝁</m:t>
                        </m:r>
                      </m:e>
                      <m:sub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𝑲𝒔</m:t>
                        </m:r>
                      </m:sub>
                      <m:sup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𝑭𝒄𝒄</m:t>
                        </m:r>
                      </m:sup>
                    </m:sSubSup>
                  </m:oMath>
                </a14:m>
                <a:r>
                  <a:rPr lang="en-US" altLang="ko-KR" b="1" i="1" dirty="0"/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𝝁</m:t>
                        </m:r>
                      </m:e>
                      <m:sub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𝑷𝒔</m:t>
                        </m:r>
                      </m:sub>
                      <m:sup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𝑳</m:t>
                        </m:r>
                      </m:sup>
                    </m:sSubSup>
                    <m:r>
                      <a:rPr lang="en-US" altLang="ko-KR" b="1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ko-KR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𝝁</m:t>
                        </m:r>
                      </m:e>
                      <m:sub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𝑷𝒔</m:t>
                        </m:r>
                      </m:sub>
                      <m:sup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𝑭𝒄𝒄</m:t>
                        </m:r>
                      </m:sup>
                    </m:sSubSup>
                  </m:oMath>
                </a14:m>
                <a:r>
                  <a:rPr lang="en-US" altLang="ko-KR" b="1" i="1" dirty="0"/>
                  <a:t> 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𝝁</m:t>
                        </m:r>
                      </m:e>
                      <m:sub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𝑲𝒔</m:t>
                        </m:r>
                      </m:sub>
                      <m:sup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𝑳</m:t>
                        </m:r>
                      </m:sup>
                    </m:sSubSup>
                    <m:r>
                      <a:rPr lang="en-US" altLang="ko-KR" b="1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ko-KR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𝝁</m:t>
                        </m:r>
                      </m:e>
                      <m:sub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𝑲𝒔</m:t>
                        </m:r>
                      </m:sub>
                      <m:sup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𝑩𝒄𝒄</m:t>
                        </m:r>
                      </m:sup>
                    </m:sSubSup>
                  </m:oMath>
                </a14:m>
                <a:r>
                  <a:rPr lang="en-US" altLang="ko-KR" b="1" dirty="0"/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𝝁</m:t>
                        </m:r>
                      </m:e>
                      <m:sub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𝑷𝒔</m:t>
                        </m:r>
                      </m:sub>
                      <m:sup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𝑳</m:t>
                        </m:r>
                      </m:sup>
                    </m:sSubSup>
                    <m:r>
                      <a:rPr lang="en-US" altLang="ko-KR" b="1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ko-KR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𝝁</m:t>
                        </m:r>
                      </m:e>
                      <m:sub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𝑷𝒔</m:t>
                        </m:r>
                      </m:sub>
                      <m:sup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𝑩𝒄𝒄</m:t>
                        </m:r>
                      </m:sup>
                    </m:sSubSup>
                  </m:oMath>
                </a14:m>
                <a:r>
                  <a:rPr lang="en-US" altLang="ko-KR" b="1" dirty="0"/>
                  <a:t> </a:t>
                </a:r>
                <a:r>
                  <a:rPr lang="en-US" altLang="ko-KR" b="1" dirty="0" smtClean="0"/>
                  <a:t>       +   Newton’s Method</a:t>
                </a:r>
                <a:endParaRPr lang="en-US" altLang="ko-KR" b="1" dirty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𝝁</m:t>
                        </m:r>
                      </m:e>
                      <m:sub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𝑲𝒔</m:t>
                        </m:r>
                      </m:sub>
                      <m:sup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𝑩𝒄𝒄</m:t>
                        </m:r>
                      </m:sup>
                    </m:sSubSup>
                    <m:r>
                      <a:rPr lang="en-US" altLang="ko-KR" b="1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ko-KR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𝝁</m:t>
                        </m:r>
                      </m:e>
                      <m:sub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𝑲𝒔</m:t>
                        </m:r>
                      </m:sub>
                      <m:sup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𝑭𝒄𝒄</m:t>
                        </m:r>
                      </m:sup>
                    </m:sSubSup>
                  </m:oMath>
                </a14:m>
                <a:r>
                  <a:rPr lang="en-US" altLang="ko-KR" b="1" dirty="0"/>
                  <a:t>,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𝝁</m:t>
                        </m:r>
                      </m:e>
                      <m:sub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𝑷𝒔</m:t>
                        </m:r>
                      </m:sub>
                      <m:sup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𝑩𝒄𝒄</m:t>
                        </m:r>
                      </m:sup>
                    </m:sSubSup>
                    <m:r>
                      <a:rPr lang="en-US" altLang="ko-KR" b="1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ko-KR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𝝁</m:t>
                        </m:r>
                      </m:e>
                      <m:sub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𝑷𝒔</m:t>
                        </m:r>
                      </m:sub>
                      <m:sup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𝑭𝒄𝒄</m:t>
                        </m:r>
                      </m:sup>
                    </m:sSubSup>
                  </m:oMath>
                </a14:m>
                <a:endParaRPr lang="ko-KR" altLang="en-US" b="1" dirty="0"/>
              </a:p>
            </p:txBody>
          </p:sp>
        </mc:Choice>
        <mc:Fallback xmlns="">
          <p:sp>
            <p:nvSpPr>
              <p:cNvPr id="6" name="내용 개체 틀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blipFill>
                <a:blip r:embed="rId3"/>
                <a:stretch>
                  <a:fillRect l="-292" t="-12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그림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9878" y="2282818"/>
            <a:ext cx="5771294" cy="3951951"/>
          </a:xfrm>
          <a:prstGeom prst="rect">
            <a:avLst/>
          </a:prstGeom>
        </p:spPr>
      </p:pic>
      <p:cxnSp>
        <p:nvCxnSpPr>
          <p:cNvPr id="14" name="직선 연결선 13"/>
          <p:cNvCxnSpPr/>
          <p:nvPr/>
        </p:nvCxnSpPr>
        <p:spPr>
          <a:xfrm>
            <a:off x="467544" y="3861048"/>
            <a:ext cx="612068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직사각형 15"/>
          <p:cNvSpPr/>
          <p:nvPr/>
        </p:nvSpPr>
        <p:spPr>
          <a:xfrm>
            <a:off x="6660232" y="3573016"/>
            <a:ext cx="20265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 smtClean="0"/>
              <a:t>Eutectic point </a:t>
            </a:r>
          </a:p>
          <a:p>
            <a:r>
              <a:rPr lang="en-US" altLang="ko-KR" sz="1400" dirty="0" smtClean="0"/>
              <a:t>-&gt; </a:t>
            </a:r>
            <a:r>
              <a:rPr lang="ko-KR" altLang="en-US" sz="1400" dirty="0" smtClean="0"/>
              <a:t>정확히 구해보자</a:t>
            </a:r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9626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/>
              <a:t>Result(2)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Ps-Ks 2</a:t>
            </a:r>
            <a:r>
              <a:rPr lang="ko-KR" altLang="en-US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원계</a:t>
            </a:r>
            <a:r>
              <a:rPr lang="ko-KR" altLang="en-US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상태도</a:t>
            </a:r>
            <a:endParaRPr lang="en-US" altLang="ko-KR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2545-6E91-4A21-A8BC-0946E13A52E1}" type="datetime1">
              <a:rPr lang="ko-KR" altLang="en-US" smtClean="0"/>
              <a:pPr/>
              <a:t>2016-04-26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6C37-DF51-4D41-967F-D362348E23A4}" type="slidenum">
              <a:rPr lang="ko-KR" altLang="en-US" smtClean="0"/>
              <a:pPr/>
              <a:t>9</a:t>
            </a:fld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직사각형 6"/>
              <p:cNvSpPr/>
              <p:nvPr/>
            </p:nvSpPr>
            <p:spPr>
              <a:xfrm>
                <a:off x="1996244" y="1052736"/>
                <a:ext cx="1189112" cy="12234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ko-KR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𝐾𝑠</m:t>
                          </m:r>
                        </m:sub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</m:oMath>
                  </m:oMathPara>
                </a14:m>
                <a:endParaRPr lang="en-US" altLang="ko-KR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ko-KR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𝐾𝑠</m:t>
                          </m:r>
                        </m:sub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𝐹𝐶𝐶</m:t>
                          </m:r>
                        </m:sup>
                      </m:sSubSup>
                    </m:oMath>
                  </m:oMathPara>
                </a14:m>
                <a:endParaRPr lang="en-US" altLang="ko-KR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ko-KR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𝐾𝑠</m:t>
                          </m:r>
                        </m:sub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𝐵𝐶𝐶</m:t>
                          </m:r>
                        </m:sup>
                      </m:sSubSup>
                    </m:oMath>
                  </m:oMathPara>
                </a14:m>
                <a:endParaRPr lang="en-US" altLang="ko-KR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altLang="ko-K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i="1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7" name="직사각형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6244" y="1052736"/>
                <a:ext cx="1189112" cy="122347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직사각형 7"/>
              <p:cNvSpPr/>
              <p:nvPr/>
            </p:nvSpPr>
            <p:spPr>
              <a:xfrm>
                <a:off x="358316" y="1046626"/>
                <a:ext cx="1637928" cy="12357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𝐾𝑠</m:t>
                          </m:r>
                        </m:sub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𝐾𝑠</m:t>
                          </m:r>
                        </m:sub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𝐹𝐶𝐶</m:t>
                          </m:r>
                        </m:sup>
                      </m:sSubSup>
                    </m:oMath>
                  </m:oMathPara>
                </a14:m>
                <a:endParaRPr lang="en-US" altLang="ko-KR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𝑃𝑠</m:t>
                          </m:r>
                        </m:sub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𝑃𝑠</m:t>
                          </m:r>
                        </m:sub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𝐹𝐶𝐶</m:t>
                          </m:r>
                        </m:sup>
                      </m:sSubSup>
                    </m:oMath>
                  </m:oMathPara>
                </a14:m>
                <a:endParaRPr lang="en-US" altLang="ko-KR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𝐾𝑠</m:t>
                          </m:r>
                        </m:sub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𝐾𝑠</m:t>
                          </m:r>
                        </m:sub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𝐵𝐶𝐶</m:t>
                          </m:r>
                        </m:sup>
                      </m:sSubSup>
                    </m:oMath>
                  </m:oMathPara>
                </a14:m>
                <a:endParaRPr lang="en-US" altLang="ko-KR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𝑃𝑠</m:t>
                          </m:r>
                        </m:sub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𝑃𝑠</m:t>
                          </m:r>
                        </m:sub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𝐵𝐶𝐶</m:t>
                          </m:r>
                        </m:sup>
                      </m:sSubSup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8" name="직사각형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316" y="1046626"/>
                <a:ext cx="1637928" cy="1235723"/>
              </a:xfrm>
              <a:prstGeom prst="rect">
                <a:avLst/>
              </a:prstGeom>
              <a:blipFill>
                <a:blip r:embed="rId3"/>
                <a:stretch>
                  <a:fillRect b="-148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그림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1268" y="1124744"/>
            <a:ext cx="4909164" cy="794817"/>
          </a:xfrm>
          <a:prstGeom prst="rect">
            <a:avLst/>
          </a:prstGeom>
        </p:spPr>
      </p:pic>
      <p:pic>
        <p:nvPicPr>
          <p:cNvPr id="11" name="내용 개체 틀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5336" y="2522692"/>
            <a:ext cx="5186784" cy="3336764"/>
          </a:xfrm>
          <a:prstGeom prst="rect">
            <a:avLst/>
          </a:prstGeom>
        </p:spPr>
      </p:pic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636345"/>
              </p:ext>
            </p:extLst>
          </p:nvPr>
        </p:nvGraphicFramePr>
        <p:xfrm>
          <a:off x="2787330" y="4523284"/>
          <a:ext cx="5899470" cy="133617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79894">
                  <a:extLst>
                    <a:ext uri="{9D8B030D-6E8A-4147-A177-3AD203B41FA5}">
                      <a16:colId xmlns:a16="http://schemas.microsoft.com/office/drawing/2014/main" val="1381590980"/>
                    </a:ext>
                  </a:extLst>
                </a:gridCol>
                <a:gridCol w="1179894">
                  <a:extLst>
                    <a:ext uri="{9D8B030D-6E8A-4147-A177-3AD203B41FA5}">
                      <a16:colId xmlns:a16="http://schemas.microsoft.com/office/drawing/2014/main" val="4101342424"/>
                    </a:ext>
                  </a:extLst>
                </a:gridCol>
                <a:gridCol w="1179894">
                  <a:extLst>
                    <a:ext uri="{9D8B030D-6E8A-4147-A177-3AD203B41FA5}">
                      <a16:colId xmlns:a16="http://schemas.microsoft.com/office/drawing/2014/main" val="2315454865"/>
                    </a:ext>
                  </a:extLst>
                </a:gridCol>
                <a:gridCol w="1179894">
                  <a:extLst>
                    <a:ext uri="{9D8B030D-6E8A-4147-A177-3AD203B41FA5}">
                      <a16:colId xmlns:a16="http://schemas.microsoft.com/office/drawing/2014/main" val="896688454"/>
                    </a:ext>
                  </a:extLst>
                </a:gridCol>
                <a:gridCol w="1179894">
                  <a:extLst>
                    <a:ext uri="{9D8B030D-6E8A-4147-A177-3AD203B41FA5}">
                      <a16:colId xmlns:a16="http://schemas.microsoft.com/office/drawing/2014/main" val="3883200853"/>
                    </a:ext>
                  </a:extLst>
                </a:gridCol>
              </a:tblGrid>
              <a:tr h="334043"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marL="82367" marR="82367" marT="41183" marB="41183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eutectic</a:t>
                      </a:r>
                      <a:endParaRPr lang="ko-KR" altLang="en-US" sz="1600" dirty="0"/>
                    </a:p>
                  </a:txBody>
                  <a:tcPr marL="82367" marR="82367" marT="41183" marB="41183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X-</a:t>
                      </a:r>
                      <a:r>
                        <a:rPr lang="en-US" altLang="ko-KR" sz="1600" dirty="0" err="1" smtClean="0"/>
                        <a:t>fcc</a:t>
                      </a:r>
                      <a:endParaRPr lang="ko-KR" altLang="en-US" sz="1600" dirty="0"/>
                    </a:p>
                  </a:txBody>
                  <a:tcPr marL="82367" marR="82367" marT="41183" marB="41183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err="1" smtClean="0"/>
                        <a:t>X_bcc</a:t>
                      </a:r>
                      <a:endParaRPr lang="ko-KR" altLang="en-US" sz="1600" dirty="0"/>
                    </a:p>
                  </a:txBody>
                  <a:tcPr marL="82367" marR="82367" marT="41183" marB="41183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T</a:t>
                      </a:r>
                      <a:endParaRPr lang="ko-KR" altLang="en-US" sz="1600" dirty="0"/>
                    </a:p>
                  </a:txBody>
                  <a:tcPr marL="82367" marR="82367" marT="41183" marB="41183"/>
                </a:tc>
                <a:extLst>
                  <a:ext uri="{0D108BD9-81ED-4DB2-BD59-A6C34878D82A}">
                    <a16:rowId xmlns:a16="http://schemas.microsoft.com/office/drawing/2014/main" val="3921028501"/>
                  </a:ext>
                </a:extLst>
              </a:tr>
              <a:tr h="334043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실제 값</a:t>
                      </a:r>
                      <a:endParaRPr lang="ko-KR" altLang="en-US" sz="1600" dirty="0"/>
                    </a:p>
                  </a:txBody>
                  <a:tcPr marL="82367" marR="82367" marT="41183" marB="41183"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ko-KR" altLang="en-US" sz="1600" dirty="0" smtClean="0"/>
                        <a:t> </a:t>
                      </a:r>
                      <a:r>
                        <a:rPr lang="en-US" altLang="ko-KR" sz="1600" dirty="0" smtClean="0"/>
                        <a:t>0.595539</a:t>
                      </a:r>
                      <a:endParaRPr lang="ko-KR" altLang="en-US" sz="1600" dirty="0"/>
                    </a:p>
                  </a:txBody>
                  <a:tcPr marL="82367" marR="82367" marT="41183" marB="41183"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/>
                        <a:t>0.2998793</a:t>
                      </a:r>
                      <a:endParaRPr lang="ko-KR" altLang="en-US" sz="1600" dirty="0"/>
                    </a:p>
                  </a:txBody>
                  <a:tcPr marL="82367" marR="82367" marT="41183" marB="41183"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/>
                        <a:t>0.7839786</a:t>
                      </a:r>
                      <a:endParaRPr lang="ko-KR" altLang="en-US" sz="1600" dirty="0"/>
                    </a:p>
                  </a:txBody>
                  <a:tcPr marL="82367" marR="82367" marT="41183" marB="41183"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/>
                        <a:t>1095.4077</a:t>
                      </a:r>
                      <a:endParaRPr lang="ko-KR" altLang="en-US" sz="1600" dirty="0"/>
                    </a:p>
                  </a:txBody>
                  <a:tcPr marL="82367" marR="82367" marT="41183" marB="41183"/>
                </a:tc>
                <a:extLst>
                  <a:ext uri="{0D108BD9-81ED-4DB2-BD59-A6C34878D82A}">
                    <a16:rowId xmlns:a16="http://schemas.microsoft.com/office/drawing/2014/main" val="2287947329"/>
                  </a:ext>
                </a:extLst>
              </a:tr>
              <a:tr h="334043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계산 값</a:t>
                      </a:r>
                      <a:endParaRPr lang="ko-KR" altLang="en-US" sz="1600" dirty="0"/>
                    </a:p>
                  </a:txBody>
                  <a:tcPr marL="82367" marR="82367" marT="41183" marB="41183"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/>
                        <a:t>0.595592</a:t>
                      </a:r>
                      <a:endParaRPr lang="ko-KR" altLang="en-US" sz="1600" dirty="0"/>
                    </a:p>
                  </a:txBody>
                  <a:tcPr marL="82367" marR="82367" marT="41183" marB="41183"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/>
                        <a:t>0.299871</a:t>
                      </a:r>
                      <a:endParaRPr lang="ko-KR" altLang="en-US" sz="1600" dirty="0"/>
                    </a:p>
                  </a:txBody>
                  <a:tcPr marL="82367" marR="82367" marT="41183" marB="41183"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/>
                        <a:t>0.783979</a:t>
                      </a:r>
                      <a:endParaRPr lang="ko-KR" altLang="en-US" sz="1600" dirty="0"/>
                    </a:p>
                  </a:txBody>
                  <a:tcPr marL="82367" marR="82367" marT="41183" marB="41183"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/>
                        <a:t>1095.3991</a:t>
                      </a:r>
                      <a:endParaRPr lang="ko-KR" altLang="en-US" sz="1600" dirty="0"/>
                    </a:p>
                  </a:txBody>
                  <a:tcPr marL="82367" marR="82367" marT="41183" marB="41183"/>
                </a:tc>
                <a:extLst>
                  <a:ext uri="{0D108BD9-81ED-4DB2-BD59-A6C34878D82A}">
                    <a16:rowId xmlns:a16="http://schemas.microsoft.com/office/drawing/2014/main" val="3381683642"/>
                  </a:ext>
                </a:extLst>
              </a:tr>
              <a:tr h="334043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상대 오차</a:t>
                      </a:r>
                      <a:endParaRPr lang="ko-KR" altLang="en-US" sz="1600" dirty="0"/>
                    </a:p>
                  </a:txBody>
                  <a:tcPr marL="82367" marR="82367" marT="41183" marB="41183"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/>
                        <a:t>0.008899%</a:t>
                      </a:r>
                      <a:endParaRPr lang="ko-KR" altLang="en-US" sz="1600" dirty="0"/>
                    </a:p>
                  </a:txBody>
                  <a:tcPr marL="82367" marR="82367" marT="41183" marB="41183"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/>
                        <a:t>0.0027678</a:t>
                      </a:r>
                      <a:endParaRPr lang="ko-KR" altLang="en-US" sz="1600" dirty="0"/>
                    </a:p>
                  </a:txBody>
                  <a:tcPr marL="82367" marR="82367" marT="41183" marB="41183"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/>
                        <a:t>0.0000512</a:t>
                      </a:r>
                    </a:p>
                  </a:txBody>
                  <a:tcPr marL="82367" marR="82367" marT="41183" marB="41183"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/>
                        <a:t>0.0007851</a:t>
                      </a:r>
                      <a:endParaRPr lang="ko-KR" altLang="en-US" sz="1600" dirty="0"/>
                    </a:p>
                  </a:txBody>
                  <a:tcPr marL="82367" marR="82367" marT="41183" marB="41183"/>
                </a:tc>
                <a:extLst>
                  <a:ext uri="{0D108BD9-81ED-4DB2-BD59-A6C34878D82A}">
                    <a16:rowId xmlns:a16="http://schemas.microsoft.com/office/drawing/2014/main" val="549319795"/>
                  </a:ext>
                </a:extLst>
              </a:tr>
            </a:tbl>
          </a:graphicData>
        </a:graphic>
      </p:graphicFrame>
      <p:sp>
        <p:nvSpPr>
          <p:cNvPr id="14" name="직사각형 13"/>
          <p:cNvSpPr/>
          <p:nvPr/>
        </p:nvSpPr>
        <p:spPr>
          <a:xfrm>
            <a:off x="1745196" y="2477091"/>
            <a:ext cx="2880320" cy="40225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j-cs"/>
              </a:rPr>
              <a:t>Ks-Ps Phase Diagram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68784" y="363939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fcc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932040" y="3662759"/>
            <a:ext cx="54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bcc</a:t>
            </a:r>
            <a:endParaRPr lang="ko-KR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848084" y="4000067"/>
            <a:ext cx="1035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Fcc+bcc</a:t>
            </a:r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081185" y="3060780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Liquid</a:t>
            </a:r>
            <a:endParaRPr lang="ko-KR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886912" y="339693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L+fcc</a:t>
            </a:r>
            <a:endParaRPr lang="ko-KR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51054" y="3461272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L+bcc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3525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2572</TotalTime>
  <Words>533</Words>
  <Application>Microsoft Office PowerPoint</Application>
  <PresentationFormat>화면 슬라이드 쇼(4:3)</PresentationFormat>
  <Paragraphs>219</Paragraphs>
  <Slides>11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8" baseType="lpstr">
      <vt:lpstr>HY궁서</vt:lpstr>
      <vt:lpstr>맑은 고딕</vt:lpstr>
      <vt:lpstr>나눔고딕</vt:lpstr>
      <vt:lpstr>Cambria Math</vt:lpstr>
      <vt:lpstr>나눔고딕 ExtraBold</vt:lpstr>
      <vt:lpstr>Arial</vt:lpstr>
      <vt:lpstr>Office Theme</vt:lpstr>
      <vt:lpstr>Midterm Project</vt:lpstr>
      <vt:lpstr>Problem</vt:lpstr>
      <vt:lpstr>Process algorithm</vt:lpstr>
      <vt:lpstr>관계식의 선형화(1)</vt:lpstr>
      <vt:lpstr>관계식의 선형화(2)</vt:lpstr>
      <vt:lpstr>Regression Result</vt:lpstr>
      <vt:lpstr>Gibbs free energy, Chemical potential equation </vt:lpstr>
      <vt:lpstr>Result(1)</vt:lpstr>
      <vt:lpstr>Result(2)</vt:lpstr>
      <vt:lpstr>Result(3)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GyeongHyun Jang</cp:lastModifiedBy>
  <cp:revision>224</cp:revision>
  <dcterms:created xsi:type="dcterms:W3CDTF">2013-07-11T05:04:33Z</dcterms:created>
  <dcterms:modified xsi:type="dcterms:W3CDTF">2016-04-26T05:10:53Z</dcterms:modified>
</cp:coreProperties>
</file>