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68" r:id="rId2"/>
    <p:sldId id="259" r:id="rId3"/>
    <p:sldId id="293" r:id="rId4"/>
    <p:sldId id="287" r:id="rId5"/>
    <p:sldId id="289" r:id="rId6"/>
    <p:sldId id="283" r:id="rId7"/>
    <p:sldId id="295" r:id="rId8"/>
    <p:sldId id="296" r:id="rId9"/>
    <p:sldId id="297" r:id="rId10"/>
    <p:sldId id="294" r:id="rId11"/>
    <p:sldId id="299" r:id="rId12"/>
    <p:sldId id="300" r:id="rId13"/>
    <p:sldId id="301" r:id="rId14"/>
    <p:sldId id="302" r:id="rId15"/>
    <p:sldId id="303" r:id="rId16"/>
    <p:sldId id="266" r:id="rId17"/>
  </p:sldIdLst>
  <p:sldSz cx="9144000" cy="6858000" type="screen4x3"/>
  <p:notesSz cx="6858000" cy="9144000"/>
  <p:embeddedFontLst>
    <p:embeddedFont>
      <p:font typeface="나눔고딕" panose="020D0604000000000000" pitchFamily="50" charset="-127"/>
      <p:regular r:id="rId19"/>
      <p:bold r:id="rId20"/>
    </p:embeddedFont>
    <p:embeddedFont>
      <p:font typeface="Cambria Math" panose="02040503050406030204" pitchFamily="18" charset="0"/>
      <p:regular r:id="rId21"/>
    </p:embeddedFont>
    <p:embeddedFont>
      <p:font typeface="나눔손글씨 펜" panose="03040600000000000000" pitchFamily="66" charset="-127"/>
      <p:regular r:id="rId22"/>
    </p:embeddedFont>
    <p:embeddedFont>
      <p:font typeface="맑은 고딕" panose="020B0503020000020004" pitchFamily="50" charset="-127"/>
      <p:regular r:id="rId23"/>
      <p:bold r:id="rId24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6D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42" autoAdjust="0"/>
    <p:restoredTop sz="91359" autoAdjust="0"/>
  </p:normalViewPr>
  <p:slideViewPr>
    <p:cSldViewPr>
      <p:cViewPr varScale="1">
        <p:scale>
          <a:sx n="106" d="100"/>
          <a:sy n="106" d="100"/>
        </p:scale>
        <p:origin x="213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A239D-8EAB-4675-960D-33BF23570D9B}" type="datetimeFigureOut">
              <a:rPr lang="ko-KR" altLang="en-US" smtClean="0"/>
              <a:pPr/>
              <a:t>2013-12-17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C52FD-702A-4F63-9E0D-640FECA2C3E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2933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eat_equation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C52FD-702A-4F63-9E0D-640FECA2C3E1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4321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C52FD-702A-4F63-9E0D-640FECA2C3E1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232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C52FD-702A-4F63-9E0D-640FECA2C3E1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7257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C52FD-702A-4F63-9E0D-640FECA2C3E1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5007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Term#1</a:t>
            </a:r>
            <a:r>
              <a:rPr lang="en-US" altLang="ko-K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여기서 적분구간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x_i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</a:t>
            </a:r>
            <a:r>
              <a:rPr lang="en-US" altLang="ko-K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delx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/2 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시간의 함수가 아니므로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처음 식</a:t>
            </a:r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적분과 미분의 순서를 바꿀 수 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C52FD-702A-4F63-9E0D-640FECA2C3E1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6868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C52FD-702A-4F63-9E0D-640FECA2C3E1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7605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>
                <a:hlinkClick r:id="rId3"/>
              </a:rPr>
              <a:t>http://en.wikipedia.org/wiki/Heat_equation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C52FD-702A-4F63-9E0D-640FECA2C3E1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4956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font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font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표지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nhn\바탕 화면\메모장\0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2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nhn\바탕 화면\메모장\04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971600" y="885428"/>
            <a:ext cx="7704856" cy="1143000"/>
          </a:xfrm>
        </p:spPr>
        <p:txBody>
          <a:bodyPr>
            <a:normAutofit/>
          </a:bodyPr>
          <a:lstStyle>
            <a:lvl1pPr algn="l">
              <a:defRPr sz="3000" spc="-50" baseline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9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614864" y="6093296"/>
            <a:ext cx="2133600" cy="365125"/>
          </a:xfrm>
        </p:spPr>
        <p:txBody>
          <a:bodyPr/>
          <a:lstStyle>
            <a:lvl1pPr>
              <a:defRPr sz="80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fld id="{B790347D-9BAF-4156-929D-2FADE7813BE6}" type="slidenum">
              <a:rPr lang="en-US" altLang="ko-KR" spc="-2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/>
              <a:t>‹#›</a:t>
            </a:fld>
            <a:r>
              <a:rPr lang="en-US" altLang="ko-KR" spc="-20" dirty="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/10</a:t>
            </a:r>
            <a:endParaRPr lang="ko-KR" altLang="en-US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160314" y="2044154"/>
            <a:ext cx="7516142" cy="3761110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600" spc="-20" baseline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내용을 입력하세요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3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nhn\바탕 화면\메모장\05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971600" y="885428"/>
            <a:ext cx="7704856" cy="1143000"/>
          </a:xfrm>
        </p:spPr>
        <p:txBody>
          <a:bodyPr>
            <a:normAutofit/>
          </a:bodyPr>
          <a:lstStyle>
            <a:lvl1pPr algn="l">
              <a:defRPr sz="3000" spc="-50" baseline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0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614864" y="6093296"/>
            <a:ext cx="2133600" cy="365125"/>
          </a:xfrm>
        </p:spPr>
        <p:txBody>
          <a:bodyPr/>
          <a:lstStyle>
            <a:lvl1pPr>
              <a:defRPr sz="80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fld id="{B790347D-9BAF-4156-929D-2FADE7813BE6}" type="slidenum">
              <a:rPr lang="en-US" altLang="ko-KR" spc="-2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/>
              <a:t>‹#›</a:t>
            </a:fld>
            <a:r>
              <a:rPr lang="en-US" altLang="ko-KR" spc="-20" dirty="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/10</a:t>
            </a:r>
            <a:endParaRPr lang="ko-KR" altLang="en-US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160314" y="2044154"/>
            <a:ext cx="7516142" cy="3761110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600" spc="-20" baseline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내용을 입력하세요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4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nhn\바탕 화면\메모장\06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752"/>
          </a:xfrm>
          <a:prstGeom prst="rect">
            <a:avLst/>
          </a:prstGeom>
          <a:noFill/>
        </p:spPr>
      </p:pic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971600" y="885428"/>
            <a:ext cx="7704856" cy="1143000"/>
          </a:xfrm>
        </p:spPr>
        <p:txBody>
          <a:bodyPr>
            <a:normAutofit/>
          </a:bodyPr>
          <a:lstStyle>
            <a:lvl1pPr algn="l">
              <a:defRPr sz="3000" spc="-50" baseline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8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614864" y="6093296"/>
            <a:ext cx="2133600" cy="365125"/>
          </a:xfrm>
        </p:spPr>
        <p:txBody>
          <a:bodyPr/>
          <a:lstStyle>
            <a:lvl1pPr>
              <a:defRPr sz="80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fld id="{B790347D-9BAF-4156-929D-2FADE7813BE6}" type="slidenum">
              <a:rPr lang="en-US" altLang="ko-KR" spc="-2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/>
              <a:t>‹#›</a:t>
            </a:fld>
            <a:r>
              <a:rPr lang="en-US" altLang="ko-KR" spc="-20" dirty="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/10</a:t>
            </a:r>
            <a:endParaRPr lang="ko-KR" altLang="en-US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160314" y="2044154"/>
            <a:ext cx="7516142" cy="3761110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600" spc="-20" baseline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내용을 입력하세요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E419-3DBD-4114-8239-FD00F4B4DADF}" type="datetimeFigureOut">
              <a:rPr lang="ko-KR" altLang="en-US" smtClean="0"/>
              <a:pPr/>
              <a:t>2013-12-17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EC888-4DDF-427F-91EC-A8A62E1B0C2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표지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nhn\바탕 화면\메모장\0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nhn\바탕 화면\메모장\0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614864" y="6093296"/>
            <a:ext cx="2133600" cy="365125"/>
          </a:xfrm>
        </p:spPr>
        <p:txBody>
          <a:bodyPr/>
          <a:lstStyle>
            <a:lvl1pPr>
              <a:defRPr sz="80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fld id="{B790347D-9BAF-4156-929D-2FADE7813BE6}" type="slidenum">
              <a:rPr lang="en-US" altLang="ko-KR" spc="-2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/>
              <a:t>‹#›</a:t>
            </a:fld>
            <a:r>
              <a:rPr lang="en-US" altLang="ko-KR" spc="-20" dirty="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/10</a:t>
            </a:r>
            <a:endParaRPr lang="ko-KR" altLang="en-US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nhn\바탕 화면\메모장\04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614864" y="6093296"/>
            <a:ext cx="2133600" cy="365125"/>
          </a:xfrm>
        </p:spPr>
        <p:txBody>
          <a:bodyPr/>
          <a:lstStyle>
            <a:lvl1pPr>
              <a:defRPr sz="80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fld id="{B790347D-9BAF-4156-929D-2FADE7813BE6}" type="slidenum">
              <a:rPr lang="en-US" altLang="ko-KR" spc="-2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/>
              <a:t>‹#›</a:t>
            </a:fld>
            <a:r>
              <a:rPr lang="en-US" altLang="ko-KR" spc="-20" dirty="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/10</a:t>
            </a:r>
            <a:endParaRPr lang="ko-KR" altLang="en-US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nhn\바탕 화면\메모장\05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614864" y="6093296"/>
            <a:ext cx="2133600" cy="365125"/>
          </a:xfrm>
        </p:spPr>
        <p:txBody>
          <a:bodyPr/>
          <a:lstStyle>
            <a:lvl1pPr>
              <a:defRPr sz="80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fld id="{B790347D-9BAF-4156-929D-2FADE7813BE6}" type="slidenum">
              <a:rPr lang="en-US" altLang="ko-KR" spc="-2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/>
              <a:t>‹#›</a:t>
            </a:fld>
            <a:r>
              <a:rPr lang="en-US" altLang="ko-KR" spc="-20" dirty="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/10</a:t>
            </a:r>
            <a:endParaRPr lang="ko-KR" altLang="en-US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nhn\바탕 화면\메모장\06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752"/>
          </a:xfrm>
          <a:prstGeom prst="rect">
            <a:avLst/>
          </a:prstGeom>
          <a:noFill/>
        </p:spPr>
      </p:pic>
      <p:sp>
        <p:nvSpPr>
          <p:cNvPr id="10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614864" y="6093296"/>
            <a:ext cx="2133600" cy="365125"/>
          </a:xfrm>
        </p:spPr>
        <p:txBody>
          <a:bodyPr/>
          <a:lstStyle>
            <a:lvl1pPr>
              <a:defRPr sz="80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fld id="{B790347D-9BAF-4156-929D-2FADE7813BE6}" type="slidenum">
              <a:rPr lang="en-US" altLang="ko-KR" spc="-2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/>
              <a:t>‹#›</a:t>
            </a:fld>
            <a:r>
              <a:rPr lang="en-US" altLang="ko-KR" spc="-20" dirty="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/10</a:t>
            </a:r>
            <a:endParaRPr lang="ko-KR" altLang="en-US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1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Documents and Settings\nhn\바탕 화면\메모장\0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 userDrawn="1"/>
        </p:nvSpPr>
        <p:spPr>
          <a:xfrm>
            <a:off x="6682462" y="6453336"/>
            <a:ext cx="2282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문서는 </a:t>
            </a:r>
            <a:r>
              <a:rPr lang="ko-KR" altLang="en-US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u="sng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설치하기</a:t>
            </a:r>
            <a:r>
              <a:rPr lang="ko-KR" altLang="en-US" sz="8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/>
            </a:r>
            <a:br>
              <a:rPr lang="ko-KR" altLang="en-US" sz="8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hlinkClick r:id="rId3"/>
              </a:rPr>
            </a:br>
            <a:endParaRPr lang="en-US" altLang="ko-KR" sz="800" spc="-20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878904" y="1844824"/>
            <a:ext cx="8229600" cy="1143000"/>
          </a:xfrm>
        </p:spPr>
        <p:txBody>
          <a:bodyPr>
            <a:normAutofit/>
          </a:bodyPr>
          <a:lstStyle>
            <a:lvl1pPr algn="l">
              <a:defRPr sz="6800" spc="-250" baseline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2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nhn\바탕 화면\메모장\0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878904" y="1844824"/>
            <a:ext cx="8229600" cy="1143000"/>
          </a:xfrm>
        </p:spPr>
        <p:txBody>
          <a:bodyPr>
            <a:normAutofit/>
          </a:bodyPr>
          <a:lstStyle>
            <a:lvl1pPr algn="l">
              <a:defRPr sz="6800" spc="-250" baseline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6682462" y="6453336"/>
            <a:ext cx="2282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문서는 </a:t>
            </a:r>
            <a:r>
              <a:rPr lang="ko-KR" altLang="en-US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u="sng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설치하기</a:t>
            </a:r>
            <a:r>
              <a:rPr lang="ko-KR" altLang="en-US" sz="8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/>
            </a:r>
            <a:br>
              <a:rPr lang="ko-KR" altLang="en-US" sz="8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hlinkClick r:id="rId3"/>
              </a:rPr>
            </a:br>
            <a:endParaRPr lang="en-US" altLang="ko-KR" sz="800" spc="-20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1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nhn\바탕 화면\메모장\0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71600" y="885428"/>
            <a:ext cx="7704856" cy="1143000"/>
          </a:xfrm>
        </p:spPr>
        <p:txBody>
          <a:bodyPr>
            <a:normAutofit/>
          </a:bodyPr>
          <a:lstStyle>
            <a:lvl1pPr algn="l">
              <a:defRPr sz="3000" spc="-50" baseline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614864" y="6093296"/>
            <a:ext cx="2133600" cy="365125"/>
          </a:xfrm>
        </p:spPr>
        <p:txBody>
          <a:bodyPr/>
          <a:lstStyle>
            <a:lvl1pPr>
              <a:defRPr sz="80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fld id="{B790347D-9BAF-4156-929D-2FADE7813BE6}" type="slidenum">
              <a:rPr lang="en-US" altLang="ko-KR" spc="-2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/>
              <a:t>‹#›</a:t>
            </a:fld>
            <a:r>
              <a:rPr lang="en-US" altLang="ko-KR" spc="-20" dirty="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/10</a:t>
            </a:r>
            <a:endParaRPr lang="ko-KR" altLang="en-US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160314" y="2044154"/>
            <a:ext cx="7516142" cy="3761110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600" spc="-20" baseline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내용을 입력하세요</a:t>
            </a:r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BE419-3DBD-4114-8239-FD00F4B4DADF}" type="datetimeFigureOut">
              <a:rPr lang="ko-KR" altLang="en-US" smtClean="0"/>
              <a:pPr/>
              <a:t>2013-12-17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EC888-4DDF-427F-91EC-A8A62E1B0C2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65" r:id="rId7"/>
    <p:sldLayoutId id="2147483666" r:id="rId8"/>
    <p:sldLayoutId id="2147483660" r:id="rId9"/>
    <p:sldLayoutId id="2147483661" r:id="rId10"/>
    <p:sldLayoutId id="2147483663" r:id="rId11"/>
    <p:sldLayoutId id="2147483664" r:id="rId12"/>
    <p:sldLayoutId id="2147483649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4.jpe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font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nhn\바탕 화면\메모장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01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940152" y="5229200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pc="-20" dirty="0" smtClean="0">
                <a:solidFill>
                  <a:schemeClr val="bg1"/>
                </a:solidFill>
                <a:latin typeface="+mn-ea"/>
              </a:rPr>
              <a:t>20100096 </a:t>
            </a:r>
            <a:r>
              <a:rPr lang="ko-KR" altLang="en-US" spc="-20" dirty="0" smtClean="0">
                <a:solidFill>
                  <a:schemeClr val="bg1"/>
                </a:solidFill>
                <a:latin typeface="+mn-ea"/>
              </a:rPr>
              <a:t>윤재익</a:t>
            </a:r>
            <a:endParaRPr lang="en-US" altLang="ko-KR" spc="-20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1988840"/>
            <a:ext cx="7344816" cy="102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ts val="7000"/>
              </a:lnSpc>
              <a:defRPr sz="6600" b="1" spc="-500">
                <a:gradFill>
                  <a:gsLst>
                    <a:gs pos="0">
                      <a:srgbClr val="0099FF">
                        <a:alpha val="62000"/>
                      </a:srgbClr>
                    </a:gs>
                    <a:gs pos="99000">
                      <a:srgbClr val="00B0F0">
                        <a:alpha val="78000"/>
                      </a:srgbClr>
                    </a:gs>
                  </a:gsLst>
                  <a:lin ang="2700000" scaled="0"/>
                </a:gra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en-US" altLang="ko-KR" sz="6800" b="0" spc="-100" dirty="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Final Term Report</a:t>
            </a:r>
            <a:endParaRPr lang="en-US" altLang="ko-KR" sz="6800" b="0" spc="-1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1196752"/>
            <a:ext cx="4968552" cy="833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ts val="7000"/>
              </a:lnSpc>
              <a:defRPr sz="6600" b="1" spc="-500">
                <a:gradFill>
                  <a:gsLst>
                    <a:gs pos="0">
                      <a:srgbClr val="0099FF">
                        <a:alpha val="62000"/>
                      </a:srgbClr>
                    </a:gs>
                    <a:gs pos="99000">
                      <a:srgbClr val="00B0F0">
                        <a:alpha val="78000"/>
                      </a:srgbClr>
                    </a:gs>
                  </a:gsLst>
                  <a:lin ang="2700000" scaled="0"/>
                </a:gra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en-US" altLang="ko-KR" sz="2200" b="0" spc="0" dirty="0" smtClean="0">
                <a:solidFill>
                  <a:schemeClr val="bg1"/>
                </a:solidFill>
                <a:latin typeface="+mn-ea"/>
                <a:ea typeface="+mn-ea"/>
              </a:rPr>
              <a:t>AMSE318 </a:t>
            </a:r>
            <a:r>
              <a:rPr lang="ko-KR" altLang="en-US" sz="2200" b="0" spc="0" dirty="0" smtClean="0">
                <a:solidFill>
                  <a:schemeClr val="bg1"/>
                </a:solidFill>
                <a:latin typeface="+mn-ea"/>
                <a:ea typeface="+mn-ea"/>
              </a:rPr>
              <a:t>재료수치해석</a:t>
            </a:r>
            <a:endParaRPr lang="en-US" altLang="ko-KR" sz="2200" b="0" spc="0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nhn\바탕 화면\메모장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71600" y="476672"/>
            <a:ext cx="7920880" cy="842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ts val="7000"/>
              </a:lnSpc>
              <a:defRPr sz="6600" b="1" spc="-500">
                <a:gradFill>
                  <a:gsLst>
                    <a:gs pos="0">
                      <a:srgbClr val="0099FF">
                        <a:alpha val="62000"/>
                      </a:srgbClr>
                    </a:gs>
                    <a:gs pos="99000">
                      <a:srgbClr val="00B0F0">
                        <a:alpha val="78000"/>
                      </a:srgbClr>
                    </a:gs>
                  </a:gsLst>
                  <a:lin ang="2700000" scaled="0"/>
                </a:gra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en-US" altLang="ko-KR" sz="2500" b="0" spc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Problem#2 </a:t>
            </a:r>
            <a:r>
              <a:rPr lang="ko-KR" altLang="en-US" sz="2500" b="0" spc="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평면벽의</a:t>
            </a:r>
            <a:r>
              <a:rPr lang="ko-KR" altLang="en-US" sz="2500" b="0" spc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en-US" altLang="ko-KR" sz="2500" b="0" spc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1</a:t>
            </a:r>
            <a:r>
              <a:rPr lang="ko-KR" altLang="en-US" sz="2500" b="0" spc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차원 열전도 문제 </a:t>
            </a:r>
            <a:r>
              <a:rPr lang="en-US" altLang="ko-KR" sz="2500" b="0" spc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( FDM, FVM)</a:t>
            </a:r>
            <a:endParaRPr lang="en-US" altLang="ko-KR" sz="2500" b="0" spc="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11777" y="609329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790347D-9BAF-4156-929D-2FADE7813BE6}" type="slidenum">
              <a:rPr lang="en-US" altLang="ko-KR" sz="1000" spc="-2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10</a:t>
            </a:fld>
            <a:r>
              <a:rPr lang="en-US" altLang="ko-KR" sz="1000" spc="-20" dirty="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/10</a:t>
            </a:r>
            <a:endParaRPr lang="ko-KR" altLang="en-US" sz="1000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r"/>
            <a:endParaRPr lang="en-US" altLang="ko-KR" sz="1000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5743" y="1474349"/>
            <a:ext cx="6792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시간에 따른 탄소강의 온도 변화 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Simulation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1802137"/>
            <a:ext cx="7512594" cy="857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ts val="7000"/>
              </a:lnSpc>
              <a:defRPr sz="6600" b="1" spc="-500">
                <a:gradFill>
                  <a:gsLst>
                    <a:gs pos="0">
                      <a:srgbClr val="0099FF">
                        <a:alpha val="62000"/>
                      </a:srgbClr>
                    </a:gs>
                    <a:gs pos="99000">
                      <a:srgbClr val="00B0F0">
                        <a:alpha val="78000"/>
                      </a:srgbClr>
                    </a:gs>
                  </a:gsLst>
                  <a:lin ang="2700000" scaled="0"/>
                </a:gra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en-US" altLang="ko-KR" sz="3000" b="0" spc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Setting Condition</a:t>
            </a:r>
            <a:endParaRPr lang="en-US" altLang="ko-KR" sz="3000" b="0" spc="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254987" y="2773613"/>
                <a:ext cx="2736304" cy="32061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dirty="0" smtClean="0"/>
                  <a:t>벽의 초기 온도 </a:t>
                </a:r>
                <a:r>
                  <a:rPr lang="en-US" altLang="ko-KR" dirty="0" smtClean="0"/>
                  <a:t>: 100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endParaRPr lang="en-US" altLang="ko-KR" dirty="0"/>
              </a:p>
              <a:p>
                <a:endParaRPr lang="en-US" altLang="ko-KR" dirty="0" smtClean="0"/>
              </a:p>
              <a:p>
                <a:r>
                  <a:rPr lang="ko-KR" altLang="en-US" dirty="0" smtClean="0"/>
                  <a:t>벽의 길이  </a:t>
                </a:r>
                <a:r>
                  <a:rPr lang="en-US" altLang="ko-KR" dirty="0" smtClean="0"/>
                  <a:t>: 10m</a:t>
                </a:r>
              </a:p>
              <a:p>
                <a:endParaRPr lang="en-US" altLang="ko-KR" dirty="0"/>
              </a:p>
              <a:p>
                <a:r>
                  <a:rPr lang="ko-KR" altLang="en-US" dirty="0" smtClean="0"/>
                  <a:t>벽의 재질 </a:t>
                </a:r>
                <a:r>
                  <a:rPr lang="en-US" altLang="ko-KR" dirty="0" smtClean="0"/>
                  <a:t>: </a:t>
                </a:r>
                <a:r>
                  <a:rPr lang="ko-KR" altLang="en-US" dirty="0" smtClean="0"/>
                  <a:t>탄소강</a:t>
                </a:r>
                <a:endParaRPr lang="en-US" altLang="ko-KR" dirty="0" smtClean="0"/>
              </a:p>
              <a:p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(</a:t>
                </a:r>
                <a:r>
                  <a:rPr lang="el-GR" altLang="ko-KR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α</a:t>
                </a:r>
                <a:r>
                  <a:rPr lang="en-US" altLang="ko-KR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=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ea typeface="나눔고딕" panose="020D0604000000000000" pitchFamily="50" charset="-127"/>
                      </a:rPr>
                      <m:t>17.7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−6</m:t>
                        </m:r>
                      </m:sup>
                    </m:sSup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ko-KR" dirty="0" smtClean="0"/>
                  <a:t>)</a:t>
                </a:r>
              </a:p>
              <a:p>
                <a:endParaRPr lang="en-US" altLang="ko-KR" dirty="0"/>
              </a:p>
              <a:p>
                <a:r>
                  <a:rPr lang="en-US" altLang="ko-KR" dirty="0" smtClean="0"/>
                  <a:t>BC</a:t>
                </a:r>
              </a:p>
              <a:p>
                <a:r>
                  <a:rPr lang="en-US" altLang="ko-KR" dirty="0" smtClean="0"/>
                  <a:t>X=0m -&gt; T =100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endParaRPr lang="en-US" altLang="ko-KR" dirty="0" smtClean="0"/>
              </a:p>
              <a:p>
                <a:r>
                  <a:rPr lang="en-US" altLang="ko-KR" dirty="0" smtClean="0"/>
                  <a:t>X= 10m -&gt; T=10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endParaRPr lang="en-US" altLang="ko-KR" dirty="0"/>
              </a:p>
              <a:p>
                <a:endParaRPr lang="en-US" altLang="ko-KR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987" y="2773613"/>
                <a:ext cx="2736304" cy="3206134"/>
              </a:xfrm>
              <a:prstGeom prst="rect">
                <a:avLst/>
              </a:prstGeom>
              <a:blipFill rotWithShape="0">
                <a:blip r:embed="rId3"/>
                <a:stretch>
                  <a:fillRect l="-1782" t="-114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484" y="2660064"/>
            <a:ext cx="51530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9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nhn\바탕 화면\메모장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71600" y="495722"/>
            <a:ext cx="5698104" cy="864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ts val="7000"/>
              </a:lnSpc>
              <a:defRPr sz="6600" b="1" spc="-500">
                <a:gradFill>
                  <a:gsLst>
                    <a:gs pos="0">
                      <a:srgbClr val="0099FF">
                        <a:alpha val="62000"/>
                      </a:srgbClr>
                    </a:gs>
                    <a:gs pos="99000">
                      <a:srgbClr val="00B0F0">
                        <a:alpha val="78000"/>
                      </a:srgbClr>
                    </a:gs>
                  </a:gsLst>
                  <a:lin ang="2700000" scaled="0"/>
                </a:gra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en-US" altLang="ko-KR" sz="3000" b="0" spc="0" dirty="0" smtClean="0">
                <a:solidFill>
                  <a:schemeClr val="accent1"/>
                </a:solidFill>
                <a:latin typeface="+mn-lt"/>
                <a:ea typeface="나눔손글씨 펜" pitchFamily="66" charset="-127"/>
              </a:rPr>
              <a:t>2. </a:t>
            </a:r>
            <a:r>
              <a:rPr lang="en-US" altLang="ko-KR" sz="3200" b="0" spc="0" dirty="0">
                <a:solidFill>
                  <a:schemeClr val="accent1"/>
                </a:solidFill>
                <a:latin typeface="+mn-ea"/>
              </a:rPr>
              <a:t>Solving method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11777" y="609329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790347D-9BAF-4156-929D-2FADE7813BE6}" type="slidenum">
              <a:rPr lang="en-US" altLang="ko-KR" sz="1000" spc="-2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11</a:t>
            </a:fld>
            <a:r>
              <a:rPr lang="en-US" altLang="ko-KR" sz="1000" spc="-20" dirty="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/10</a:t>
            </a:r>
            <a:endParaRPr lang="ko-KR" altLang="en-US" sz="1000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r"/>
            <a:endParaRPr lang="en-US" altLang="ko-KR" sz="1000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5616" y="1484784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Heat Equation</a:t>
            </a:r>
            <a:r>
              <a:rPr lang="ko-KR" altLang="en-US" dirty="0" smtClean="0"/>
              <a:t>을 </a:t>
            </a:r>
            <a:r>
              <a:rPr lang="en-US" altLang="ko-KR" dirty="0" smtClean="0"/>
              <a:t>FDM&amp;FVM</a:t>
            </a:r>
            <a:r>
              <a:rPr lang="ko-KR" altLang="en-US" dirty="0" smtClean="0"/>
              <a:t>을 이용하여 풀기</a:t>
            </a:r>
            <a:r>
              <a:rPr lang="en-US" altLang="ko-KR" dirty="0" smtClean="0"/>
              <a:t>!</a:t>
            </a:r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741" y="1987220"/>
            <a:ext cx="4886325" cy="990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15616" y="3110924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FDM</a:t>
            </a:r>
            <a:endParaRPr lang="ko-KR" altLang="en-US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9166" y="3583143"/>
            <a:ext cx="5235748" cy="110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9166" y="4688237"/>
            <a:ext cx="6899376" cy="121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17176" y="5973570"/>
            <a:ext cx="4752528" cy="658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917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nhn\바탕 화면\메모장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71600" y="495722"/>
            <a:ext cx="5698104" cy="864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ts val="7000"/>
              </a:lnSpc>
              <a:defRPr sz="6600" b="1" spc="-500">
                <a:gradFill>
                  <a:gsLst>
                    <a:gs pos="0">
                      <a:srgbClr val="0099FF">
                        <a:alpha val="62000"/>
                      </a:srgbClr>
                    </a:gs>
                    <a:gs pos="99000">
                      <a:srgbClr val="00B0F0">
                        <a:alpha val="78000"/>
                      </a:srgbClr>
                    </a:gs>
                  </a:gsLst>
                  <a:lin ang="2700000" scaled="0"/>
                </a:gra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en-US" altLang="ko-KR" sz="3000" b="0" spc="0" dirty="0" smtClean="0">
                <a:solidFill>
                  <a:schemeClr val="accent1"/>
                </a:solidFill>
                <a:latin typeface="+mn-lt"/>
                <a:ea typeface="나눔손글씨 펜" pitchFamily="66" charset="-127"/>
              </a:rPr>
              <a:t>2. </a:t>
            </a:r>
            <a:r>
              <a:rPr lang="en-US" altLang="ko-KR" sz="3200" b="0" spc="0" dirty="0">
                <a:solidFill>
                  <a:schemeClr val="accent1"/>
                </a:solidFill>
                <a:latin typeface="+mn-ea"/>
              </a:rPr>
              <a:t>Solving method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11777" y="609329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790347D-9BAF-4156-929D-2FADE7813BE6}" type="slidenum">
              <a:rPr lang="en-US" altLang="ko-KR" sz="1000" spc="-2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12</a:t>
            </a:fld>
            <a:r>
              <a:rPr lang="en-US" altLang="ko-KR" sz="1000" spc="-20" dirty="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/10</a:t>
            </a:r>
            <a:endParaRPr lang="ko-KR" altLang="en-US" sz="1000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r"/>
            <a:endParaRPr lang="en-US" altLang="ko-KR" sz="1000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2137" y="1772816"/>
            <a:ext cx="54197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694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nhn\바탕 화면\메모장\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34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71600" y="495722"/>
            <a:ext cx="5698104" cy="864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ts val="7000"/>
              </a:lnSpc>
              <a:defRPr sz="6600" b="1" spc="-500">
                <a:gradFill>
                  <a:gsLst>
                    <a:gs pos="0">
                      <a:srgbClr val="0099FF">
                        <a:alpha val="62000"/>
                      </a:srgbClr>
                    </a:gs>
                    <a:gs pos="99000">
                      <a:srgbClr val="00B0F0">
                        <a:alpha val="78000"/>
                      </a:srgbClr>
                    </a:gs>
                  </a:gsLst>
                  <a:lin ang="2700000" scaled="0"/>
                </a:gra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en-US" altLang="ko-KR" sz="3000" b="0" spc="0" dirty="0" smtClean="0">
                <a:solidFill>
                  <a:schemeClr val="accent1"/>
                </a:solidFill>
                <a:latin typeface="+mn-lt"/>
                <a:ea typeface="나눔손글씨 펜" pitchFamily="66" charset="-127"/>
              </a:rPr>
              <a:t>2. </a:t>
            </a:r>
            <a:r>
              <a:rPr lang="en-US" altLang="ko-KR" sz="3200" b="0" spc="0" dirty="0">
                <a:solidFill>
                  <a:schemeClr val="accent1"/>
                </a:solidFill>
                <a:latin typeface="+mn-ea"/>
              </a:rPr>
              <a:t>Solving method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11777" y="609329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790347D-9BAF-4156-929D-2FADE7813BE6}" type="slidenum">
              <a:rPr lang="en-US" altLang="ko-KR" sz="1000" spc="-2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13</a:t>
            </a:fld>
            <a:r>
              <a:rPr lang="en-US" altLang="ko-KR" sz="1000" spc="-20" dirty="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/10</a:t>
            </a:r>
            <a:endParaRPr lang="ko-KR" altLang="en-US" sz="1000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r"/>
            <a:endParaRPr lang="en-US" altLang="ko-KR" sz="1000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7624" y="1359805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FVM(Finite Volume Method)</a:t>
            </a:r>
            <a:endParaRPr lang="ko-KR" altLang="en-US" dirty="0"/>
          </a:p>
        </p:txBody>
      </p:sp>
      <p:pic>
        <p:nvPicPr>
          <p:cNvPr id="1026" name="Picture 2" descr="Image5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42913"/>
            <a:ext cx="16192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Image45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93220"/>
            <a:ext cx="933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age5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216" y="3238777"/>
            <a:ext cx="2209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3-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704" y="1870597"/>
            <a:ext cx="381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84914" y="3115666"/>
            <a:ext cx="3138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/>
              <a:t>Figure1 FVM</a:t>
            </a:r>
            <a:r>
              <a:rPr lang="ko-KR" altLang="en-US" sz="1000" dirty="0" smtClean="0"/>
              <a:t>에서의 </a:t>
            </a:r>
            <a:r>
              <a:rPr lang="en-US" altLang="ko-KR" sz="1000" dirty="0" smtClean="0"/>
              <a:t>1</a:t>
            </a:r>
            <a:r>
              <a:rPr lang="ko-KR" altLang="en-US" sz="1000" dirty="0" smtClean="0"/>
              <a:t>차원 </a:t>
            </a:r>
            <a:r>
              <a:rPr lang="en-US" altLang="ko-KR" sz="1000" dirty="0" smtClean="0"/>
              <a:t>Control Volume </a:t>
            </a:r>
            <a:r>
              <a:rPr lang="ko-KR" altLang="en-US" sz="1000" dirty="0" smtClean="0"/>
              <a:t>정의</a:t>
            </a:r>
            <a:endParaRPr lang="ko-KR" altLang="en-US" sz="1000" dirty="0"/>
          </a:p>
        </p:txBody>
      </p:sp>
      <p:pic>
        <p:nvPicPr>
          <p:cNvPr id="1030" name="Picture 6" descr="Image50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931959"/>
            <a:ext cx="2209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Image50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892" y="4141804"/>
            <a:ext cx="15049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직선 연결선 5"/>
          <p:cNvCxnSpPr/>
          <p:nvPr/>
        </p:nvCxnSpPr>
        <p:spPr>
          <a:xfrm>
            <a:off x="2123728" y="4436784"/>
            <a:ext cx="35738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1" name="직선 연결선 20"/>
          <p:cNvCxnSpPr>
            <a:stCxn id="1030" idx="2"/>
          </p:cNvCxnSpPr>
          <p:nvPr/>
        </p:nvCxnSpPr>
        <p:spPr>
          <a:xfrm>
            <a:off x="2652564" y="4436784"/>
            <a:ext cx="5143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977430" y="4430360"/>
            <a:ext cx="6454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solidFill>
                  <a:srgbClr val="00B050"/>
                </a:solidFill>
              </a:rPr>
              <a:t>Term#1</a:t>
            </a:r>
            <a:endParaRPr lang="ko-KR" altLang="en-US" sz="1000" dirty="0">
              <a:solidFill>
                <a:srgbClr val="00B050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2622848" y="4436538"/>
            <a:ext cx="64312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 smtClean="0">
                <a:solidFill>
                  <a:srgbClr val="00B050"/>
                </a:solidFill>
              </a:rPr>
              <a:t>Term#2</a:t>
            </a:r>
            <a:endParaRPr lang="ko-KR" altLang="en-US" sz="1000" dirty="0"/>
          </a:p>
        </p:txBody>
      </p:sp>
      <p:cxnSp>
        <p:nvCxnSpPr>
          <p:cNvPr id="19" name="직선 화살표 연결선 18"/>
          <p:cNvCxnSpPr/>
          <p:nvPr/>
        </p:nvCxnSpPr>
        <p:spPr>
          <a:xfrm>
            <a:off x="3820652" y="4184371"/>
            <a:ext cx="111138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Image50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341" y="3606602"/>
            <a:ext cx="12287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Image5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777" y="3616421"/>
            <a:ext cx="5143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4979502" y="3637614"/>
            <a:ext cx="1176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Term#1=</a:t>
            </a:r>
            <a:endParaRPr lang="ko-KR" altLang="en-US" dirty="0"/>
          </a:p>
        </p:txBody>
      </p:sp>
      <p:sp>
        <p:nvSpPr>
          <p:cNvPr id="20" name="직사각형 19"/>
          <p:cNvSpPr/>
          <p:nvPr/>
        </p:nvSpPr>
        <p:spPr>
          <a:xfrm>
            <a:off x="7330247" y="3631666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=</a:t>
            </a:r>
            <a:endParaRPr lang="ko-KR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980469" y="4595387"/>
            <a:ext cx="1176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Term#2=</a:t>
            </a:r>
            <a:endParaRPr lang="ko-KR" altLang="en-US" dirty="0"/>
          </a:p>
        </p:txBody>
      </p:sp>
      <p:pic>
        <p:nvPicPr>
          <p:cNvPr id="1038" name="Picture 14" descr="Image5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651" y="4505581"/>
            <a:ext cx="20002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 descr="Image5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749" y="4693256"/>
            <a:ext cx="27527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 descr="Image51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216" y="5497469"/>
            <a:ext cx="3124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" name="직선 화살표 연결선 39"/>
          <p:cNvCxnSpPr/>
          <p:nvPr/>
        </p:nvCxnSpPr>
        <p:spPr>
          <a:xfrm>
            <a:off x="4764704" y="5733256"/>
            <a:ext cx="81540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789843" y="5534492"/>
            <a:ext cx="2128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FDM</a:t>
            </a:r>
            <a:r>
              <a:rPr lang="ko-KR" altLang="en-US" dirty="0" smtClean="0"/>
              <a:t>과 같은 </a:t>
            </a:r>
            <a:r>
              <a:rPr lang="ko-KR" altLang="en-US" dirty="0" err="1" smtClean="0"/>
              <a:t>결과식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5771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nhn\바탕 화면\메모장\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15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71600" y="491185"/>
            <a:ext cx="5698104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ts val="7000"/>
              </a:lnSpc>
              <a:defRPr sz="6600" b="1" spc="-500">
                <a:gradFill>
                  <a:gsLst>
                    <a:gs pos="0">
                      <a:srgbClr val="0099FF">
                        <a:alpha val="62000"/>
                      </a:srgbClr>
                    </a:gs>
                    <a:gs pos="99000">
                      <a:srgbClr val="00B0F0">
                        <a:alpha val="78000"/>
                      </a:srgbClr>
                    </a:gs>
                  </a:gsLst>
                  <a:lin ang="2700000" scaled="0"/>
                </a:gra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en-US" altLang="ko-KR" sz="3000" b="0" spc="0" dirty="0" smtClean="0">
                <a:solidFill>
                  <a:srgbClr val="346D94"/>
                </a:solidFill>
                <a:latin typeface="+mn-lt"/>
                <a:ea typeface="나눔손글씨 펜" pitchFamily="66" charset="-127"/>
              </a:rPr>
              <a:t>3. Result</a:t>
            </a:r>
            <a:endParaRPr lang="en-US" altLang="ko-KR" sz="3000" b="0" spc="0" dirty="0">
              <a:solidFill>
                <a:srgbClr val="346D94"/>
              </a:solidFill>
              <a:latin typeface="+mn-lt"/>
              <a:ea typeface="나눔손글씨 펜" pitchFamily="66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11777" y="609329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790347D-9BAF-4156-929D-2FADE7813BE6}" type="slidenum">
              <a:rPr lang="en-US" altLang="ko-KR" sz="1000" spc="-2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14</a:t>
            </a:fld>
            <a:r>
              <a:rPr lang="en-US" altLang="ko-KR" sz="1000" spc="-20" dirty="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/10</a:t>
            </a:r>
            <a:endParaRPr lang="ko-KR" altLang="en-US" sz="1000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r"/>
            <a:endParaRPr lang="en-US" altLang="ko-KR" sz="1000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1340768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Heat transition Profile (</a:t>
            </a:r>
            <a:r>
              <a:rPr lang="en-US" altLang="ko-KR" dirty="0"/>
              <a:t>According to </a:t>
            </a:r>
            <a:r>
              <a:rPr lang="en-US" altLang="ko-KR" dirty="0" smtClean="0"/>
              <a:t>Time) – Numerical vs Analytic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14800" y="297385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723" y="2045816"/>
            <a:ext cx="4250362" cy="336172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9723" y="2009263"/>
            <a:ext cx="4299962" cy="3434830"/>
          </a:xfrm>
          <a:prstGeom prst="rect">
            <a:avLst/>
          </a:prstGeom>
        </p:spPr>
      </p:pic>
      <p:sp>
        <p:nvSpPr>
          <p:cNvPr id="8" name="타원 7"/>
          <p:cNvSpPr/>
          <p:nvPr/>
        </p:nvSpPr>
        <p:spPr>
          <a:xfrm>
            <a:off x="3007555" y="2257248"/>
            <a:ext cx="1512168" cy="28803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화살표 연결선 11"/>
          <p:cNvCxnSpPr>
            <a:stCxn id="6" idx="1"/>
          </p:cNvCxnSpPr>
          <p:nvPr/>
        </p:nvCxnSpPr>
        <p:spPr>
          <a:xfrm flipV="1">
            <a:off x="4519723" y="3719363"/>
            <a:ext cx="988381" cy="73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1560" y="5444093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err="1" smtClean="0"/>
              <a:t>dt</a:t>
            </a:r>
            <a:r>
              <a:rPr lang="en-US" altLang="ko-KR" dirty="0" smtClean="0"/>
              <a:t> = 0.01s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d</a:t>
            </a:r>
            <a:r>
              <a:rPr lang="en-US" altLang="ko-KR" dirty="0" smtClean="0"/>
              <a:t>x = 0.1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t</a:t>
            </a:r>
            <a:r>
              <a:rPr lang="en-US" altLang="ko-KR" dirty="0" smtClean="0"/>
              <a:t> </a:t>
            </a:r>
            <a:r>
              <a:rPr lang="en-US" altLang="ko-KR" smtClean="0"/>
              <a:t>= 1000s~4000s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569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nhn\바탕 화면\메모장\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15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71600" y="491185"/>
            <a:ext cx="5698104" cy="857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ts val="7000"/>
              </a:lnSpc>
              <a:defRPr sz="6600" b="1" spc="-500">
                <a:gradFill>
                  <a:gsLst>
                    <a:gs pos="0">
                      <a:srgbClr val="0099FF">
                        <a:alpha val="62000"/>
                      </a:srgbClr>
                    </a:gs>
                    <a:gs pos="99000">
                      <a:srgbClr val="00B0F0">
                        <a:alpha val="78000"/>
                      </a:srgbClr>
                    </a:gs>
                  </a:gsLst>
                  <a:lin ang="2700000" scaled="0"/>
                </a:gra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en-US" altLang="ko-KR" sz="3000" b="0" spc="0" dirty="0" smtClean="0">
                <a:solidFill>
                  <a:srgbClr val="346D94"/>
                </a:solidFill>
                <a:latin typeface="+mn-lt"/>
                <a:ea typeface="나눔손글씨 펜" pitchFamily="66" charset="-127"/>
              </a:rPr>
              <a:t>Appendix</a:t>
            </a:r>
            <a:endParaRPr lang="en-US" altLang="ko-KR" sz="3000" b="0" spc="0" dirty="0">
              <a:solidFill>
                <a:srgbClr val="346D94"/>
              </a:solidFill>
              <a:latin typeface="+mn-lt"/>
              <a:ea typeface="나눔손글씨 펜" pitchFamily="66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11777" y="609329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790347D-9BAF-4156-929D-2FADE7813BE6}" type="slidenum">
              <a:rPr lang="en-US" altLang="ko-KR" sz="1000" spc="-2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15</a:t>
            </a:fld>
            <a:r>
              <a:rPr lang="en-US" altLang="ko-KR" sz="1000" spc="-20" dirty="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/10</a:t>
            </a:r>
            <a:endParaRPr lang="ko-KR" altLang="en-US" sz="1000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r"/>
            <a:endParaRPr lang="en-US" altLang="ko-KR" sz="1000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1340768"/>
            <a:ext cx="6524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Heat equation Analytic</a:t>
            </a:r>
            <a:r>
              <a:rPr lang="ko-KR" altLang="en-US" dirty="0" smtClean="0"/>
              <a:t>하게 풀기 </a:t>
            </a:r>
            <a:r>
              <a:rPr lang="en-US" altLang="ko-KR" dirty="0" smtClean="0"/>
              <a:t>(Ref. Wikipedia)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14800" y="297385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733" y="1710100"/>
            <a:ext cx="5904658" cy="3799154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733" y="5559437"/>
            <a:ext cx="5957514" cy="1008112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6056" y="1980144"/>
            <a:ext cx="3700796" cy="281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89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nhn\바탕 화면\메모장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15616" y="2933992"/>
            <a:ext cx="7344816" cy="915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ts val="7000"/>
              </a:lnSpc>
              <a:defRPr sz="6600" b="1" spc="-500">
                <a:gradFill>
                  <a:gsLst>
                    <a:gs pos="0">
                      <a:srgbClr val="0099FF">
                        <a:alpha val="62000"/>
                      </a:srgbClr>
                    </a:gs>
                    <a:gs pos="99000">
                      <a:srgbClr val="00B0F0">
                        <a:alpha val="78000"/>
                      </a:srgbClr>
                    </a:gs>
                  </a:gsLst>
                  <a:lin ang="2700000" scaled="0"/>
                </a:gra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algn="ctr"/>
            <a:r>
              <a:rPr lang="en-US" altLang="ko-KR" sz="5000" b="0" spc="-100" dirty="0" smtClean="0">
                <a:solidFill>
                  <a:schemeClr val="bg1"/>
                </a:solidFill>
                <a:latin typeface="Times New Roman" panose="02020603050405020304" pitchFamily="18" charset="0"/>
                <a:ea typeface="나눔손글씨 펜" pitchFamily="66" charset="-127"/>
                <a:cs typeface="Times New Roman" panose="02020603050405020304" pitchFamily="18" charset="0"/>
              </a:rPr>
              <a:t>Thanks for Listening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82462" y="6453336"/>
            <a:ext cx="2282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문서는 </a:t>
            </a:r>
            <a:r>
              <a:rPr lang="ko-KR" altLang="en-US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u="sng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설치하기</a:t>
            </a:r>
            <a:r>
              <a:rPr lang="ko-KR" altLang="en-US" sz="8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/>
            </a:r>
            <a:br>
              <a:rPr lang="ko-KR" altLang="en-US" sz="8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hlinkClick r:id="rId3"/>
              </a:rPr>
            </a:br>
            <a:endParaRPr lang="en-US" altLang="ko-KR" sz="800" spc="-20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nhn\바탕 화면\메모장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71600" y="476672"/>
            <a:ext cx="7512594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ts val="7000"/>
              </a:lnSpc>
              <a:defRPr sz="6600" b="1" spc="-500">
                <a:gradFill>
                  <a:gsLst>
                    <a:gs pos="0">
                      <a:srgbClr val="0099FF">
                        <a:alpha val="62000"/>
                      </a:srgbClr>
                    </a:gs>
                    <a:gs pos="99000">
                      <a:srgbClr val="00B0F0">
                        <a:alpha val="78000"/>
                      </a:srgbClr>
                    </a:gs>
                  </a:gsLst>
                  <a:lin ang="2700000" scaled="0"/>
                </a:gra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en-US" altLang="ko-KR" sz="3000" b="0" spc="0" dirty="0" smtClean="0">
                <a:solidFill>
                  <a:schemeClr val="accent1"/>
                </a:solidFill>
                <a:latin typeface="+mn-lt"/>
                <a:ea typeface="나눔손글씨 펜" pitchFamily="66" charset="-127"/>
              </a:rPr>
              <a:t>Problem#1 </a:t>
            </a:r>
            <a:r>
              <a:rPr lang="en-US" altLang="ko-KR" sz="3000" b="0" spc="0" dirty="0" err="1" smtClean="0">
                <a:solidFill>
                  <a:schemeClr val="accent1"/>
                </a:solidFill>
                <a:latin typeface="+mn-lt"/>
                <a:ea typeface="나눔손글씨 펜" pitchFamily="66" charset="-127"/>
              </a:rPr>
              <a:t>Darken’s</a:t>
            </a:r>
            <a:r>
              <a:rPr lang="en-US" altLang="ko-KR" sz="3000" b="0" spc="0" dirty="0" smtClean="0">
                <a:solidFill>
                  <a:schemeClr val="accent1"/>
                </a:solidFill>
                <a:latin typeface="+mn-lt"/>
                <a:ea typeface="나눔손글씨 펜" pitchFamily="66" charset="-127"/>
              </a:rPr>
              <a:t> Uphill Diffusion</a:t>
            </a:r>
            <a:endParaRPr lang="en-US" altLang="ko-KR" sz="3000" b="0" spc="0" dirty="0">
              <a:solidFill>
                <a:schemeClr val="accent1"/>
              </a:solidFill>
              <a:latin typeface="+mn-lt"/>
              <a:ea typeface="나눔손글씨 펜" pitchFamily="66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11777" y="609329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790347D-9BAF-4156-929D-2FADE7813BE6}" type="slidenum">
              <a:rPr lang="en-US" altLang="ko-KR" sz="1000" spc="-2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2</a:t>
            </a:fld>
            <a:r>
              <a:rPr lang="en-US" altLang="ko-KR" sz="1000" spc="-20" dirty="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/10</a:t>
            </a:r>
            <a:endParaRPr lang="ko-KR" altLang="en-US" sz="1000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r"/>
            <a:endParaRPr lang="en-US" altLang="ko-KR" sz="1000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5743" y="1474349"/>
            <a:ext cx="6792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Darken’s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Uphill Diffusion</a:t>
            </a:r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실험을 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FDM</a:t>
            </a: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으로 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Simulation </a:t>
            </a: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하시오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1271513" y="2531699"/>
            <a:ext cx="6696744" cy="211959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Given Data</a:t>
            </a:r>
          </a:p>
          <a:p>
            <a:pPr algn="ctr"/>
            <a:endParaRPr lang="en-US" altLang="ko-KR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chemeClr val="tx1"/>
                </a:solidFill>
              </a:rPr>
              <a:t>Mobility </a:t>
            </a:r>
            <a:r>
              <a:rPr lang="ko-KR" altLang="en-US" dirty="0" smtClean="0">
                <a:solidFill>
                  <a:schemeClr val="tx1"/>
                </a:solidFill>
              </a:rPr>
              <a:t>정보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chemeClr val="tx1"/>
                </a:solidFill>
              </a:rPr>
              <a:t>Initial Condition ( </a:t>
            </a:r>
            <a:r>
              <a:rPr lang="ko-KR" altLang="en-US" dirty="0" smtClean="0">
                <a:solidFill>
                  <a:schemeClr val="tx1"/>
                </a:solidFill>
              </a:rPr>
              <a:t>시편 초기 농도</a:t>
            </a:r>
            <a:r>
              <a:rPr lang="en-US" altLang="ko-KR" dirty="0" smtClean="0">
                <a:solidFill>
                  <a:schemeClr val="tx1"/>
                </a:solidFill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</a:rPr>
              <a:t>열처리 온도</a:t>
            </a:r>
            <a:r>
              <a:rPr lang="en-US" altLang="ko-KR" dirty="0" smtClean="0">
                <a:solidFill>
                  <a:schemeClr val="tx1"/>
                </a:solidFill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</a:rPr>
              <a:t>열처리 시간</a:t>
            </a:r>
            <a:r>
              <a:rPr lang="en-US" altLang="ko-KR" dirty="0" smtClean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chemeClr val="tx1"/>
                </a:solidFill>
              </a:rPr>
              <a:t>Multicomponent diffusion coefficients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>
                <a:solidFill>
                  <a:schemeClr val="tx1"/>
                </a:solidFill>
              </a:rPr>
              <a:t>각 고용상에 대한 열역학 </a:t>
            </a:r>
            <a:r>
              <a:rPr lang="en-US" altLang="ko-KR" dirty="0" smtClean="0">
                <a:solidFill>
                  <a:schemeClr val="tx1"/>
                </a:solidFill>
              </a:rPr>
              <a:t>Parameter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nhn\바탕 화면\메모장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71600" y="476672"/>
            <a:ext cx="7512594" cy="857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ts val="7000"/>
              </a:lnSpc>
              <a:defRPr sz="6600" b="1" spc="-500">
                <a:gradFill>
                  <a:gsLst>
                    <a:gs pos="0">
                      <a:srgbClr val="0099FF">
                        <a:alpha val="62000"/>
                      </a:srgbClr>
                    </a:gs>
                    <a:gs pos="99000">
                      <a:srgbClr val="00B0F0">
                        <a:alpha val="78000"/>
                      </a:srgbClr>
                    </a:gs>
                  </a:gsLst>
                  <a:lin ang="2700000" scaled="0"/>
                </a:gra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en-US" altLang="ko-KR" sz="3000" b="0" spc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Setting Condition</a:t>
            </a:r>
            <a:endParaRPr lang="en-US" altLang="ko-KR" sz="3000" b="0" spc="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11777" y="609329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790347D-9BAF-4156-929D-2FADE7813BE6}" type="slidenum">
              <a:rPr lang="en-US" altLang="ko-KR" sz="1000" spc="-2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3</a:t>
            </a:fld>
            <a:r>
              <a:rPr lang="en-US" altLang="ko-KR" sz="1000" spc="-20" dirty="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/10</a:t>
            </a:r>
            <a:endParaRPr lang="ko-KR" altLang="en-US" sz="1000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r"/>
            <a:endParaRPr lang="en-US" altLang="ko-KR" sz="1000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40223" y="171810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T = 1323K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/>
              <a:t>열처리 시간 </a:t>
            </a:r>
            <a:r>
              <a:rPr lang="en-US" altLang="ko-KR" dirty="0" smtClean="0"/>
              <a:t>:</a:t>
            </a:r>
            <a:r>
              <a:rPr lang="ko-KR" altLang="en-US" dirty="0" smtClean="0"/>
              <a:t> </a:t>
            </a:r>
            <a:r>
              <a:rPr lang="en-US" altLang="ko-KR" dirty="0" smtClean="0"/>
              <a:t>13Days</a:t>
            </a:r>
            <a:endParaRPr lang="ko-KR" altLang="en-US" dirty="0"/>
          </a:p>
        </p:txBody>
      </p:sp>
      <p:grpSp>
        <p:nvGrpSpPr>
          <p:cNvPr id="21" name="그룹 20"/>
          <p:cNvGrpSpPr/>
          <p:nvPr/>
        </p:nvGrpSpPr>
        <p:grpSpPr>
          <a:xfrm>
            <a:off x="1177801" y="1578976"/>
            <a:ext cx="3528392" cy="1667680"/>
            <a:chOff x="1187624" y="1556792"/>
            <a:chExt cx="3528392" cy="1667680"/>
          </a:xfrm>
        </p:grpSpPr>
        <p:sp>
          <p:nvSpPr>
            <p:cNvPr id="2" name="직사각형 1"/>
            <p:cNvSpPr/>
            <p:nvPr/>
          </p:nvSpPr>
          <p:spPr>
            <a:xfrm>
              <a:off x="1187624" y="1556792"/>
              <a:ext cx="1728192" cy="100811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2941783" y="1556792"/>
              <a:ext cx="1725108" cy="100811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5" name="직선 화살표 연결선 4"/>
            <p:cNvCxnSpPr/>
            <p:nvPr/>
          </p:nvCxnSpPr>
          <p:spPr>
            <a:xfrm>
              <a:off x="1187624" y="2708920"/>
              <a:ext cx="3528392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051720" y="2855140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/>
                <a:t>시편 길이 </a:t>
              </a:r>
              <a:r>
                <a:rPr lang="en-US" altLang="ko-KR" dirty="0" smtClean="0"/>
                <a:t>:50mm</a:t>
              </a:r>
              <a:endParaRPr lang="ko-KR" alt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31640" y="1783849"/>
              <a:ext cx="144016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dirty="0" smtClean="0"/>
                <a:t>Fe-3.8wt%Si-0.478wt%C</a:t>
              </a:r>
              <a:endParaRPr lang="ko-KR" altLang="en-US" sz="15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08845" y="1783849"/>
              <a:ext cx="163175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dirty="0" smtClean="0"/>
                <a:t>Fe-0.05wt%Si-0.441wt%C</a:t>
              </a:r>
              <a:endParaRPr lang="ko-KR" altLang="en-US" sz="1500" dirty="0"/>
            </a:p>
          </p:txBody>
        </p:sp>
        <p:cxnSp>
          <p:nvCxnSpPr>
            <p:cNvPr id="16" name="직선 연결선 15"/>
            <p:cNvCxnSpPr/>
            <p:nvPr/>
          </p:nvCxnSpPr>
          <p:spPr>
            <a:xfrm>
              <a:off x="3347864" y="2060848"/>
              <a:ext cx="115212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그림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420" y="3966569"/>
            <a:ext cx="4487241" cy="232377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71600" y="2963911"/>
            <a:ext cx="7512594" cy="857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ts val="7000"/>
              </a:lnSpc>
              <a:defRPr sz="6600" b="1" spc="-500">
                <a:gradFill>
                  <a:gsLst>
                    <a:gs pos="0">
                      <a:srgbClr val="0099FF">
                        <a:alpha val="62000"/>
                      </a:srgbClr>
                    </a:gs>
                    <a:gs pos="99000">
                      <a:srgbClr val="00B0F0">
                        <a:alpha val="78000"/>
                      </a:srgbClr>
                    </a:gs>
                  </a:gsLst>
                  <a:lin ang="2700000" scaled="0"/>
                </a:gra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en-US" altLang="ko-KR" sz="3000" b="0" spc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Diffusion Coefficients</a:t>
            </a:r>
            <a:endParaRPr lang="en-US" altLang="ko-KR" sz="3000" b="0" spc="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1493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nhn\바탕 화면\메모장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71600" y="495722"/>
            <a:ext cx="5698104" cy="864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ts val="7000"/>
              </a:lnSpc>
              <a:defRPr sz="6600" b="1" spc="-500">
                <a:gradFill>
                  <a:gsLst>
                    <a:gs pos="0">
                      <a:srgbClr val="0099FF">
                        <a:alpha val="62000"/>
                      </a:srgbClr>
                    </a:gs>
                    <a:gs pos="99000">
                      <a:srgbClr val="00B0F0">
                        <a:alpha val="78000"/>
                      </a:srgbClr>
                    </a:gs>
                  </a:gsLst>
                  <a:lin ang="2700000" scaled="0"/>
                </a:gra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en-US" altLang="ko-KR" sz="3000" b="0" spc="0" dirty="0" smtClean="0">
                <a:solidFill>
                  <a:schemeClr val="accent1"/>
                </a:solidFill>
                <a:latin typeface="+mn-lt"/>
                <a:ea typeface="나눔손글씨 펜" pitchFamily="66" charset="-127"/>
              </a:rPr>
              <a:t>2. </a:t>
            </a:r>
            <a:r>
              <a:rPr lang="en-US" altLang="ko-KR" sz="3200" b="0" spc="0" dirty="0">
                <a:solidFill>
                  <a:schemeClr val="accent1"/>
                </a:solidFill>
                <a:latin typeface="+mn-ea"/>
              </a:rPr>
              <a:t>Solving method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11777" y="609329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790347D-9BAF-4156-929D-2FADE7813BE6}" type="slidenum">
              <a:rPr lang="en-US" altLang="ko-KR" sz="1000" spc="-2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4</a:t>
            </a:fld>
            <a:r>
              <a:rPr lang="en-US" altLang="ko-KR" sz="1000" spc="-20" dirty="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/10</a:t>
            </a:r>
            <a:endParaRPr lang="ko-KR" altLang="en-US" sz="1000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r"/>
            <a:endParaRPr lang="en-US" altLang="ko-KR" sz="1000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5616" y="148478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Fick’s 2</a:t>
            </a:r>
            <a:r>
              <a:rPr lang="en-US" altLang="ko-KR" baseline="30000" dirty="0" smtClean="0"/>
              <a:t>nd</a:t>
            </a:r>
            <a:r>
              <a:rPr lang="en-US" altLang="ko-KR" dirty="0" smtClean="0"/>
              <a:t> law</a:t>
            </a:r>
            <a:r>
              <a:rPr lang="ko-KR" altLang="en-US" dirty="0" smtClean="0"/>
              <a:t>를 </a:t>
            </a:r>
            <a:r>
              <a:rPr lang="en-US" altLang="ko-KR" dirty="0" smtClean="0"/>
              <a:t>FDM</a:t>
            </a:r>
            <a:r>
              <a:rPr lang="ko-KR" altLang="en-US" dirty="0" smtClean="0"/>
              <a:t>을 이용하여 풀기</a:t>
            </a:r>
            <a:r>
              <a:rPr lang="en-US" altLang="ko-KR" dirty="0" smtClean="0"/>
              <a:t>!</a:t>
            </a:r>
            <a:endParaRPr lang="ko-KR" altLang="en-US" dirty="0"/>
          </a:p>
        </p:txBody>
      </p:sp>
      <p:pic>
        <p:nvPicPr>
          <p:cNvPr id="14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48880"/>
            <a:ext cx="34766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3306716"/>
            <a:ext cx="6288713" cy="2548485"/>
          </a:xfrm>
          <a:prstGeom prst="rect">
            <a:avLst/>
          </a:prstGeom>
        </p:spPr>
      </p:pic>
      <p:cxnSp>
        <p:nvCxnSpPr>
          <p:cNvPr id="6" name="직선 연결선 5"/>
          <p:cNvCxnSpPr/>
          <p:nvPr/>
        </p:nvCxnSpPr>
        <p:spPr>
          <a:xfrm>
            <a:off x="2915816" y="3789040"/>
            <a:ext cx="21602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33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nhn\바탕 화면\메모장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71600" y="495722"/>
            <a:ext cx="5698104" cy="857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ts val="7000"/>
              </a:lnSpc>
              <a:defRPr sz="6600" b="1" spc="-500">
                <a:gradFill>
                  <a:gsLst>
                    <a:gs pos="0">
                      <a:srgbClr val="0099FF">
                        <a:alpha val="62000"/>
                      </a:srgbClr>
                    </a:gs>
                    <a:gs pos="99000">
                      <a:srgbClr val="00B0F0">
                        <a:alpha val="78000"/>
                      </a:srgbClr>
                    </a:gs>
                  </a:gsLst>
                  <a:lin ang="2700000" scaled="0"/>
                </a:gra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en-US" altLang="ko-KR" sz="3000" b="0" spc="0" dirty="0" smtClean="0">
                <a:solidFill>
                  <a:schemeClr val="accent1"/>
                </a:solidFill>
                <a:latin typeface="+mn-lt"/>
                <a:ea typeface="나눔손글씨 펜" pitchFamily="66" charset="-127"/>
              </a:rPr>
              <a:t>3. Flowchart</a:t>
            </a:r>
            <a:endParaRPr lang="en-US" altLang="ko-KR" sz="3200" b="0" spc="0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11777" y="609329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790347D-9BAF-4156-929D-2FADE7813BE6}" type="slidenum">
              <a:rPr lang="en-US" altLang="ko-KR" sz="1000" spc="-2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5</a:t>
            </a:fld>
            <a:r>
              <a:rPr lang="en-US" altLang="ko-KR" sz="1000" spc="-20" dirty="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/10</a:t>
            </a:r>
            <a:endParaRPr lang="ko-KR" altLang="en-US" sz="1000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r"/>
            <a:endParaRPr lang="en-US" altLang="ko-KR" sz="1000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2948945" y="1988840"/>
            <a:ext cx="3243235" cy="3282548"/>
            <a:chOff x="2445915" y="2348880"/>
            <a:chExt cx="3243235" cy="3282548"/>
          </a:xfrm>
        </p:grpSpPr>
        <p:sp>
          <p:nvSpPr>
            <p:cNvPr id="7" name="TextBox 6"/>
            <p:cNvSpPr txBox="1"/>
            <p:nvPr/>
          </p:nvSpPr>
          <p:spPr>
            <a:xfrm>
              <a:off x="2448790" y="2348880"/>
              <a:ext cx="3240360" cy="369332"/>
            </a:xfrm>
            <a:prstGeom prst="rect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/>
                <a:t>Main</a:t>
              </a:r>
              <a:endParaRPr lang="ko-KR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2445915" y="2933069"/>
                  <a:ext cx="3240360" cy="369332"/>
                </a:xfrm>
                <a:prstGeom prst="rect">
                  <a:avLst/>
                </a:prstGeom>
                <a:noFill/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𝑖𝑛𝑖𝑡𝑖𝑎𝑙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𝑐𝑜𝑛𝑑𝑖𝑡𝑖𝑜𝑛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ko-KR" altLang="en-US" i="1">
                          <a:latin typeface="Cambria Math" panose="02040503050406030204" pitchFamily="18" charset="0"/>
                        </a:rPr>
                        <m:t>입</m:t>
                      </m:r>
                    </m:oMath>
                  </a14:m>
                  <a:r>
                    <a:rPr lang="ko-KR" altLang="en-US" dirty="0" smtClean="0"/>
                    <a:t>력</a:t>
                  </a:r>
                  <a:endParaRPr lang="ko-KR" alt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5915" y="2933069"/>
                  <a:ext cx="3240360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6349" b="-22222"/>
                  </a:stretch>
                </a:blipFill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TextBox 10"/>
            <p:cNvSpPr txBox="1"/>
            <p:nvPr/>
          </p:nvSpPr>
          <p:spPr>
            <a:xfrm>
              <a:off x="2445915" y="5262096"/>
              <a:ext cx="3240360" cy="369332"/>
            </a:xfrm>
            <a:prstGeom prst="rect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/>
                <a:t>Result.txt</a:t>
              </a:r>
              <a:r>
                <a:rPr lang="ko-KR" altLang="en-US" dirty="0" smtClean="0"/>
                <a:t>로 출력</a:t>
              </a:r>
              <a:endParaRPr lang="ko-KR" altLang="en-US" dirty="0"/>
            </a:p>
          </p:txBody>
        </p:sp>
        <p:cxnSp>
          <p:nvCxnSpPr>
            <p:cNvPr id="12" name="직선 화살표 연결선 11"/>
            <p:cNvCxnSpPr>
              <a:stCxn id="7" idx="2"/>
              <a:endCxn id="8" idx="0"/>
            </p:cNvCxnSpPr>
            <p:nvPr/>
          </p:nvCxnSpPr>
          <p:spPr>
            <a:xfrm flipH="1">
              <a:off x="4066095" y="2718212"/>
              <a:ext cx="2875" cy="21485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화살표 연결선 12"/>
            <p:cNvCxnSpPr>
              <a:stCxn id="8" idx="2"/>
              <a:endCxn id="17" idx="0"/>
            </p:cNvCxnSpPr>
            <p:nvPr/>
          </p:nvCxnSpPr>
          <p:spPr>
            <a:xfrm>
              <a:off x="4066095" y="3302401"/>
              <a:ext cx="0" cy="21134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화살표 연결선 14"/>
            <p:cNvCxnSpPr>
              <a:stCxn id="16" idx="2"/>
              <a:endCxn id="26" idx="0"/>
            </p:cNvCxnSpPr>
            <p:nvPr/>
          </p:nvCxnSpPr>
          <p:spPr>
            <a:xfrm>
              <a:off x="4066095" y="4465864"/>
              <a:ext cx="0" cy="2134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445915" y="4096532"/>
              <a:ext cx="3240360" cy="369332"/>
            </a:xfrm>
            <a:prstGeom prst="rect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/>
                <a:t>FDM(explicit)</a:t>
              </a:r>
              <a:endParaRPr lang="ko-KR" alt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948945" y="3153710"/>
            <a:ext cx="3240360" cy="369332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err="1" smtClean="0"/>
              <a:t>wt</a:t>
            </a:r>
            <a:r>
              <a:rPr lang="en-US" altLang="ko-KR" dirty="0" smtClean="0"/>
              <a:t>% -&gt; y fraction </a:t>
            </a:r>
            <a:r>
              <a:rPr lang="ko-KR" altLang="en-US" dirty="0" smtClean="0"/>
              <a:t>변환</a:t>
            </a:r>
            <a:endParaRPr lang="ko-KR" altLang="en-US" dirty="0"/>
          </a:p>
        </p:txBody>
      </p:sp>
      <p:cxnSp>
        <p:nvCxnSpPr>
          <p:cNvPr id="20" name="직선 화살표 연결선 19"/>
          <p:cNvCxnSpPr>
            <a:stCxn id="17" idx="2"/>
            <a:endCxn id="16" idx="0"/>
          </p:cNvCxnSpPr>
          <p:nvPr/>
        </p:nvCxnSpPr>
        <p:spPr>
          <a:xfrm>
            <a:off x="4569125" y="3523042"/>
            <a:ext cx="0" cy="2134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948945" y="4319274"/>
            <a:ext cx="3240360" cy="369332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y fraction </a:t>
            </a:r>
            <a:r>
              <a:rPr lang="en-US" altLang="ko-KR" dirty="0" smtClean="0"/>
              <a:t>-&gt;</a:t>
            </a:r>
            <a:r>
              <a:rPr lang="en-US" altLang="ko-KR" dirty="0"/>
              <a:t> </a:t>
            </a:r>
            <a:r>
              <a:rPr lang="en-US" altLang="ko-KR" dirty="0" err="1"/>
              <a:t>wt</a:t>
            </a:r>
            <a:r>
              <a:rPr lang="en-US" altLang="ko-KR" dirty="0"/>
              <a:t>%</a:t>
            </a:r>
            <a:r>
              <a:rPr lang="en-US" altLang="ko-KR" dirty="0" smtClean="0"/>
              <a:t> </a:t>
            </a:r>
            <a:r>
              <a:rPr lang="ko-KR" altLang="en-US" dirty="0" smtClean="0"/>
              <a:t>변환</a:t>
            </a:r>
            <a:endParaRPr lang="ko-KR" altLang="en-US" dirty="0"/>
          </a:p>
        </p:txBody>
      </p:sp>
      <p:cxnSp>
        <p:nvCxnSpPr>
          <p:cNvPr id="34" name="직선 화살표 연결선 33"/>
          <p:cNvCxnSpPr>
            <a:stCxn id="26" idx="2"/>
            <a:endCxn id="11" idx="0"/>
          </p:cNvCxnSpPr>
          <p:nvPr/>
        </p:nvCxnSpPr>
        <p:spPr>
          <a:xfrm>
            <a:off x="4569125" y="4688606"/>
            <a:ext cx="0" cy="2134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13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nhn\바탕 화면\메모장\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15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71600" y="491185"/>
            <a:ext cx="5698104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ts val="7000"/>
              </a:lnSpc>
              <a:defRPr sz="6600" b="1" spc="-500">
                <a:gradFill>
                  <a:gsLst>
                    <a:gs pos="0">
                      <a:srgbClr val="0099FF">
                        <a:alpha val="62000"/>
                      </a:srgbClr>
                    </a:gs>
                    <a:gs pos="99000">
                      <a:srgbClr val="00B0F0">
                        <a:alpha val="78000"/>
                      </a:srgbClr>
                    </a:gs>
                  </a:gsLst>
                  <a:lin ang="2700000" scaled="0"/>
                </a:gra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en-US" altLang="ko-KR" sz="3000" b="0" spc="0" dirty="0">
                <a:solidFill>
                  <a:srgbClr val="346D94"/>
                </a:solidFill>
                <a:latin typeface="+mn-lt"/>
                <a:ea typeface="나눔손글씨 펜" pitchFamily="66" charset="-127"/>
              </a:rPr>
              <a:t>4</a:t>
            </a:r>
            <a:r>
              <a:rPr lang="en-US" altLang="ko-KR" sz="3000" b="0" spc="0" dirty="0" smtClean="0">
                <a:solidFill>
                  <a:srgbClr val="346D94"/>
                </a:solidFill>
                <a:latin typeface="+mn-lt"/>
                <a:ea typeface="나눔손글씨 펜" pitchFamily="66" charset="-127"/>
              </a:rPr>
              <a:t>. Result</a:t>
            </a:r>
            <a:endParaRPr lang="en-US" altLang="ko-KR" sz="3000" b="0" spc="0" dirty="0">
              <a:solidFill>
                <a:srgbClr val="346D94"/>
              </a:solidFill>
              <a:latin typeface="+mn-lt"/>
              <a:ea typeface="나눔손글씨 펜" pitchFamily="66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11777" y="609329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790347D-9BAF-4156-929D-2FADE7813BE6}" type="slidenum">
              <a:rPr lang="en-US" altLang="ko-KR" sz="1000" spc="-2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6</a:t>
            </a:fld>
            <a:r>
              <a:rPr lang="en-US" altLang="ko-KR" sz="1000" spc="-20" dirty="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/10</a:t>
            </a:r>
            <a:endParaRPr lang="ko-KR" altLang="en-US" sz="1000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r"/>
            <a:endParaRPr lang="en-US" altLang="ko-KR" sz="1000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1340768"/>
            <a:ext cx="6524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Diffusion Profile of</a:t>
            </a:r>
            <a:r>
              <a:rPr lang="ko-KR" altLang="en-US" dirty="0"/>
              <a:t> </a:t>
            </a:r>
            <a:r>
              <a:rPr lang="en-US" altLang="ko-KR" dirty="0" smtClean="0"/>
              <a:t>Carbon (After 13 Days)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14800" y="297385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5097" y="1854958"/>
            <a:ext cx="4371975" cy="36099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83017" y="5464933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err="1" smtClean="0"/>
              <a:t>dt</a:t>
            </a:r>
            <a:r>
              <a:rPr lang="en-US" altLang="ko-KR" dirty="0" smtClean="0"/>
              <a:t> = 900s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d</a:t>
            </a:r>
            <a:r>
              <a:rPr lang="en-US" altLang="ko-KR" dirty="0" smtClean="0"/>
              <a:t>x = 0.05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t</a:t>
            </a:r>
            <a:r>
              <a:rPr lang="en-US" altLang="ko-KR" dirty="0" smtClean="0"/>
              <a:t> = 1123200s (13 Days)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4463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nhn\바탕 화면\메모장\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71600" y="491185"/>
            <a:ext cx="5698104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ts val="7000"/>
              </a:lnSpc>
              <a:defRPr sz="6600" b="1" spc="-500">
                <a:gradFill>
                  <a:gsLst>
                    <a:gs pos="0">
                      <a:srgbClr val="0099FF">
                        <a:alpha val="62000"/>
                      </a:srgbClr>
                    </a:gs>
                    <a:gs pos="99000">
                      <a:srgbClr val="00B0F0">
                        <a:alpha val="78000"/>
                      </a:srgbClr>
                    </a:gs>
                  </a:gsLst>
                  <a:lin ang="2700000" scaled="0"/>
                </a:gra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en-US" altLang="ko-KR" sz="3000" b="0" spc="0" dirty="0">
                <a:solidFill>
                  <a:srgbClr val="346D94"/>
                </a:solidFill>
                <a:latin typeface="+mn-lt"/>
                <a:ea typeface="나눔손글씨 펜" pitchFamily="66" charset="-127"/>
              </a:rPr>
              <a:t>4</a:t>
            </a:r>
            <a:r>
              <a:rPr lang="en-US" altLang="ko-KR" sz="3000" b="0" spc="0" dirty="0" smtClean="0">
                <a:solidFill>
                  <a:srgbClr val="346D94"/>
                </a:solidFill>
                <a:latin typeface="+mn-lt"/>
                <a:ea typeface="나눔손글씨 펜" pitchFamily="66" charset="-127"/>
              </a:rPr>
              <a:t>. Result</a:t>
            </a:r>
            <a:endParaRPr lang="en-US" altLang="ko-KR" sz="3000" b="0" spc="0" dirty="0">
              <a:solidFill>
                <a:srgbClr val="346D94"/>
              </a:solidFill>
              <a:latin typeface="+mn-lt"/>
              <a:ea typeface="나눔손글씨 펜" pitchFamily="66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11777" y="609329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790347D-9BAF-4156-929D-2FADE7813BE6}" type="slidenum">
              <a:rPr lang="en-US" altLang="ko-KR" sz="1000" spc="-2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7</a:t>
            </a:fld>
            <a:r>
              <a:rPr lang="en-US" altLang="ko-KR" sz="1000" spc="-20" dirty="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/10</a:t>
            </a:r>
            <a:endParaRPr lang="ko-KR" altLang="en-US" sz="1000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r"/>
            <a:endParaRPr lang="en-US" altLang="ko-KR" sz="1000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1340768"/>
            <a:ext cx="6524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Diffusion Profile of</a:t>
            </a:r>
            <a:r>
              <a:rPr lang="ko-KR" altLang="en-US" dirty="0"/>
              <a:t> </a:t>
            </a:r>
            <a:r>
              <a:rPr lang="en-US" altLang="ko-KR" dirty="0" smtClean="0"/>
              <a:t>Carbon (According to Days)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14800" y="297385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62" y="2132856"/>
            <a:ext cx="4540788" cy="3409557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5122486" y="2059242"/>
            <a:ext cx="3528392" cy="1667680"/>
            <a:chOff x="1187624" y="1556792"/>
            <a:chExt cx="3528392" cy="1667680"/>
          </a:xfrm>
        </p:grpSpPr>
        <p:sp>
          <p:nvSpPr>
            <p:cNvPr id="11" name="직사각형 10"/>
            <p:cNvSpPr/>
            <p:nvPr/>
          </p:nvSpPr>
          <p:spPr>
            <a:xfrm>
              <a:off x="1187624" y="1556792"/>
              <a:ext cx="1728192" cy="100811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2941783" y="1556792"/>
              <a:ext cx="1725108" cy="100811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3" name="직선 화살표 연결선 12"/>
            <p:cNvCxnSpPr/>
            <p:nvPr/>
          </p:nvCxnSpPr>
          <p:spPr>
            <a:xfrm>
              <a:off x="1187624" y="2708920"/>
              <a:ext cx="3528392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051720" y="2855140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/>
                <a:t>시편 길이 </a:t>
              </a:r>
              <a:r>
                <a:rPr lang="en-US" altLang="ko-KR" dirty="0" smtClean="0"/>
                <a:t>:50mm</a:t>
              </a:r>
              <a:endParaRPr lang="ko-KR" alt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31640" y="1783849"/>
              <a:ext cx="144016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dirty="0" smtClean="0"/>
                <a:t>Fe-3.8wt%Si-0.478wt%C</a:t>
              </a:r>
              <a:endParaRPr lang="ko-KR" altLang="en-US" sz="15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008845" y="1783849"/>
              <a:ext cx="163175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dirty="0" smtClean="0"/>
                <a:t>Fe-0.05wt%Si-0.441wt%C</a:t>
              </a:r>
              <a:endParaRPr lang="ko-KR" altLang="en-US" sz="1500" dirty="0"/>
            </a:p>
          </p:txBody>
        </p:sp>
        <p:cxnSp>
          <p:nvCxnSpPr>
            <p:cNvPr id="17" name="직선 연결선 16"/>
            <p:cNvCxnSpPr/>
            <p:nvPr/>
          </p:nvCxnSpPr>
          <p:spPr>
            <a:xfrm>
              <a:off x="3347864" y="2060848"/>
              <a:ext cx="115212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직선 화살표 연결선 6"/>
          <p:cNvCxnSpPr/>
          <p:nvPr/>
        </p:nvCxnSpPr>
        <p:spPr>
          <a:xfrm flipH="1">
            <a:off x="1191181" y="3939580"/>
            <a:ext cx="1224136" cy="978958"/>
          </a:xfrm>
          <a:prstGeom prst="straightConnector1">
            <a:avLst/>
          </a:prstGeom>
          <a:ln w="25400">
            <a:solidFill>
              <a:srgbClr val="FF000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/>
          <p:nvPr/>
        </p:nvCxnSpPr>
        <p:spPr>
          <a:xfrm flipV="1">
            <a:off x="2971056" y="2821968"/>
            <a:ext cx="1287825" cy="904954"/>
          </a:xfrm>
          <a:prstGeom prst="straightConnector1">
            <a:avLst/>
          </a:prstGeom>
          <a:ln w="25400">
            <a:solidFill>
              <a:srgbClr val="FF000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475112" y="3803112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err="1" smtClean="0"/>
              <a:t>dt</a:t>
            </a:r>
            <a:r>
              <a:rPr lang="en-US" altLang="ko-KR" dirty="0" smtClean="0"/>
              <a:t> = 900s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d</a:t>
            </a:r>
            <a:r>
              <a:rPr lang="en-US" altLang="ko-KR" dirty="0" smtClean="0"/>
              <a:t>x = 0.05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575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nhn\바탕 화면\메모장\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15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71600" y="491185"/>
            <a:ext cx="5698104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ts val="7000"/>
              </a:lnSpc>
              <a:defRPr sz="6600" b="1" spc="-500">
                <a:gradFill>
                  <a:gsLst>
                    <a:gs pos="0">
                      <a:srgbClr val="0099FF">
                        <a:alpha val="62000"/>
                      </a:srgbClr>
                    </a:gs>
                    <a:gs pos="99000">
                      <a:srgbClr val="00B0F0">
                        <a:alpha val="78000"/>
                      </a:srgbClr>
                    </a:gs>
                  </a:gsLst>
                  <a:lin ang="2700000" scaled="0"/>
                </a:gra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en-US" altLang="ko-KR" sz="3000" b="0" spc="0" dirty="0">
                <a:solidFill>
                  <a:srgbClr val="346D94"/>
                </a:solidFill>
                <a:latin typeface="+mn-lt"/>
                <a:ea typeface="나눔손글씨 펜" pitchFamily="66" charset="-127"/>
              </a:rPr>
              <a:t>4</a:t>
            </a:r>
            <a:r>
              <a:rPr lang="en-US" altLang="ko-KR" sz="3000" b="0" spc="0" dirty="0" smtClean="0">
                <a:solidFill>
                  <a:srgbClr val="346D94"/>
                </a:solidFill>
                <a:latin typeface="+mn-lt"/>
                <a:ea typeface="나눔손글씨 펜" pitchFamily="66" charset="-127"/>
              </a:rPr>
              <a:t>. Result</a:t>
            </a:r>
            <a:endParaRPr lang="en-US" altLang="ko-KR" sz="3000" b="0" spc="0" dirty="0">
              <a:solidFill>
                <a:srgbClr val="346D94"/>
              </a:solidFill>
              <a:latin typeface="+mn-lt"/>
              <a:ea typeface="나눔손글씨 펜" pitchFamily="66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11777" y="609329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790347D-9BAF-4156-929D-2FADE7813BE6}" type="slidenum">
              <a:rPr lang="en-US" altLang="ko-KR" sz="1000" spc="-2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8</a:t>
            </a:fld>
            <a:r>
              <a:rPr lang="en-US" altLang="ko-KR" sz="1000" spc="-20" dirty="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/10</a:t>
            </a:r>
            <a:endParaRPr lang="ko-KR" altLang="en-US" sz="1000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r"/>
            <a:endParaRPr lang="en-US" altLang="ko-KR" sz="1000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1340768"/>
            <a:ext cx="6524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Diffusion Profile of</a:t>
            </a:r>
            <a:r>
              <a:rPr lang="ko-KR" altLang="en-US" dirty="0"/>
              <a:t> </a:t>
            </a:r>
            <a:r>
              <a:rPr lang="en-US" altLang="ko-KR" dirty="0" smtClean="0"/>
              <a:t>Silicon </a:t>
            </a:r>
            <a:r>
              <a:rPr lang="en-US" altLang="ko-KR" dirty="0"/>
              <a:t>(According to Days)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14800" y="297385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443" y="1992860"/>
            <a:ext cx="4774761" cy="3392354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5234713" y="3067858"/>
            <a:ext cx="3528392" cy="1667680"/>
            <a:chOff x="1187624" y="1556792"/>
            <a:chExt cx="3528392" cy="1667680"/>
          </a:xfrm>
        </p:grpSpPr>
        <p:sp>
          <p:nvSpPr>
            <p:cNvPr id="11" name="직사각형 10"/>
            <p:cNvSpPr/>
            <p:nvPr/>
          </p:nvSpPr>
          <p:spPr>
            <a:xfrm>
              <a:off x="1187624" y="1556792"/>
              <a:ext cx="1728192" cy="100811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2941783" y="1556792"/>
              <a:ext cx="1725108" cy="100811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3" name="직선 화살표 연결선 12"/>
            <p:cNvCxnSpPr/>
            <p:nvPr/>
          </p:nvCxnSpPr>
          <p:spPr>
            <a:xfrm>
              <a:off x="1187624" y="2708920"/>
              <a:ext cx="3528392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051720" y="2855140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/>
                <a:t>시편 길이 </a:t>
              </a:r>
              <a:r>
                <a:rPr lang="en-US" altLang="ko-KR" dirty="0" smtClean="0"/>
                <a:t>:50mm</a:t>
              </a:r>
              <a:endParaRPr lang="ko-KR" alt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31640" y="1783849"/>
              <a:ext cx="144016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dirty="0" smtClean="0"/>
                <a:t>Fe-3.8wt%Si-0.478wt%C</a:t>
              </a:r>
              <a:endParaRPr lang="ko-KR" altLang="en-US" sz="15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008845" y="1783849"/>
              <a:ext cx="163175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dirty="0" smtClean="0"/>
                <a:t>Fe-0.05wt%Si-0.441wt%C</a:t>
              </a:r>
              <a:endParaRPr lang="ko-KR" altLang="en-US" sz="1500" dirty="0"/>
            </a:p>
          </p:txBody>
        </p:sp>
        <p:cxnSp>
          <p:nvCxnSpPr>
            <p:cNvPr id="17" name="직선 연결선 16"/>
            <p:cNvCxnSpPr/>
            <p:nvPr/>
          </p:nvCxnSpPr>
          <p:spPr>
            <a:xfrm>
              <a:off x="3347864" y="2060848"/>
              <a:ext cx="115212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9140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nhn\바탕 화면\메모장\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15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71600" y="491185"/>
            <a:ext cx="5698104" cy="857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ts val="7000"/>
              </a:lnSpc>
              <a:defRPr sz="6600" b="1" spc="-500">
                <a:gradFill>
                  <a:gsLst>
                    <a:gs pos="0">
                      <a:srgbClr val="0099FF">
                        <a:alpha val="62000"/>
                      </a:srgbClr>
                    </a:gs>
                    <a:gs pos="99000">
                      <a:srgbClr val="00B0F0">
                        <a:alpha val="78000"/>
                      </a:srgbClr>
                    </a:gs>
                  </a:gsLst>
                  <a:lin ang="2700000" scaled="0"/>
                </a:gra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en-US" altLang="ko-KR" sz="3000" b="0" spc="0" dirty="0" smtClean="0">
                <a:solidFill>
                  <a:srgbClr val="346D94"/>
                </a:solidFill>
                <a:latin typeface="+mn-lt"/>
                <a:ea typeface="나눔손글씨 펜" pitchFamily="66" charset="-127"/>
              </a:rPr>
              <a:t>Appendix</a:t>
            </a:r>
            <a:endParaRPr lang="en-US" altLang="ko-KR" sz="3000" b="0" spc="0" dirty="0">
              <a:solidFill>
                <a:srgbClr val="346D94"/>
              </a:solidFill>
              <a:latin typeface="+mn-lt"/>
              <a:ea typeface="나눔손글씨 펜" pitchFamily="66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11777" y="609329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790347D-9BAF-4156-929D-2FADE7813BE6}" type="slidenum">
              <a:rPr lang="en-US" altLang="ko-KR" sz="1000" spc="-2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9</a:t>
            </a:fld>
            <a:r>
              <a:rPr lang="en-US" altLang="ko-KR" sz="1000" spc="-20" dirty="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/10</a:t>
            </a:r>
            <a:endParaRPr lang="ko-KR" altLang="en-US" sz="1000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r"/>
            <a:endParaRPr lang="en-US" altLang="ko-KR" sz="1000" spc="-2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1340768"/>
            <a:ext cx="6524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Constant, function,</a:t>
            </a:r>
            <a:r>
              <a:rPr lang="ko-KR" altLang="en-US" dirty="0" smtClean="0"/>
              <a:t>열역학 </a:t>
            </a:r>
            <a:r>
              <a:rPr lang="en-US" altLang="ko-KR" dirty="0" smtClean="0"/>
              <a:t>Parameter Code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14800" y="297385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4171" y="1724470"/>
            <a:ext cx="4178720" cy="4074252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956" y="3512296"/>
            <a:ext cx="4076262" cy="155686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914" y="1779716"/>
            <a:ext cx="4163172" cy="171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86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사용자 지정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3F3F3F"/>
      </a:folHlink>
    </a:clrScheme>
    <a:fontScheme name="나눔고딕">
      <a:majorFont>
        <a:latin typeface="나눔고딕"/>
        <a:ea typeface="나눔고딕"/>
        <a:cs typeface=""/>
      </a:majorFont>
      <a:minorFont>
        <a:latin typeface="나눔고딕"/>
        <a:ea typeface="나눔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9421</TotalTime>
  <Words>333</Words>
  <Application>Microsoft Office PowerPoint</Application>
  <PresentationFormat>화면 슬라이드 쇼(4:3)</PresentationFormat>
  <Paragraphs>104</Paragraphs>
  <Slides>16</Slides>
  <Notes>7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3" baseType="lpstr">
      <vt:lpstr>나눔고딕</vt:lpstr>
      <vt:lpstr>Cambria Math</vt:lpstr>
      <vt:lpstr>Arial</vt:lpstr>
      <vt:lpstr>나눔손글씨 펜</vt:lpstr>
      <vt:lpstr>맑은 고딕</vt:lpstr>
      <vt:lpstr>Times New Roman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Yoon Jae Ik</dc:creator>
  <cp:keywords>재료수치해석</cp:keywords>
  <cp:lastModifiedBy>Yoon Jae Ik</cp:lastModifiedBy>
  <cp:revision>157</cp:revision>
  <dcterms:created xsi:type="dcterms:W3CDTF">2011-09-02T09:01:33Z</dcterms:created>
  <dcterms:modified xsi:type="dcterms:W3CDTF">2013-12-17T05:17:47Z</dcterms:modified>
</cp:coreProperties>
</file>