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76" r:id="rId3"/>
    <p:sldId id="274" r:id="rId4"/>
    <p:sldId id="268" r:id="rId5"/>
    <p:sldId id="263" r:id="rId6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483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660"/>
  </p:normalViewPr>
  <p:slideViewPr>
    <p:cSldViewPr snapToGrid="0">
      <p:cViewPr>
        <p:scale>
          <a:sx n="75" d="100"/>
          <a:sy n="75" d="100"/>
        </p:scale>
        <p:origin x="45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10948416" y="2788920"/>
            <a:ext cx="1243584" cy="1005840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Rectangle 7"/>
          <p:cNvSpPr/>
          <p:nvPr/>
        </p:nvSpPr>
        <p:spPr bwMode="gray">
          <a:xfrm>
            <a:off x="0" y="2130552"/>
            <a:ext cx="11277600" cy="91440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 bwMode="gray">
          <a:xfrm>
            <a:off x="3328416" y="0"/>
            <a:ext cx="2279904" cy="235915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3718560" cy="2359152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0832" y="3118105"/>
            <a:ext cx="10375392" cy="1470025"/>
          </a:xfrm>
        </p:spPr>
        <p:txBody>
          <a:bodyPr vert="horz" lIns="91440" tIns="45720" rIns="91440" bIns="45720" rtlCol="0" anchor="t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lang="en-US" sz="48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359152"/>
            <a:ext cx="10948416" cy="685800"/>
          </a:xfrm>
        </p:spPr>
        <p:txBody>
          <a:bodyPr vert="horz" lIns="91440" tIns="45720" rIns="91440" bIns="45720" rtlCol="0" anchor="b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  <a:def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DCE66-3E79-4E8E-BB88-87B9DAF0F5DD}" type="datetimeFigureOut">
              <a:rPr lang="ko-KR" altLang="en-US" smtClean="0"/>
              <a:t>2016-04-11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17221-661B-4744-A05D-F282D9DE818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6183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257432" cy="4525963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DCE66-3E79-4E8E-BB88-87B9DAF0F5DD}" type="datetimeFigureOut">
              <a:rPr lang="ko-KR" altLang="en-US" smtClean="0"/>
              <a:t>2016-04-11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17221-661B-4744-A05D-F282D9DE818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82237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 rot="5400000">
            <a:off x="7182612" y="2048256"/>
            <a:ext cx="6519672" cy="2414016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Rectangle 7"/>
          <p:cNvSpPr/>
          <p:nvPr/>
        </p:nvSpPr>
        <p:spPr bwMode="gray">
          <a:xfrm>
            <a:off x="8737600" y="6135624"/>
            <a:ext cx="1316736" cy="722376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 bwMode="gray">
          <a:xfrm>
            <a:off x="11474908" y="1379355"/>
            <a:ext cx="719328" cy="1463040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/>
        </p:nvSpPr>
        <p:spPr bwMode="gray">
          <a:xfrm>
            <a:off x="11472672" y="0"/>
            <a:ext cx="719328" cy="1828800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41536" y="274637"/>
            <a:ext cx="2231136" cy="5852160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436864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DCE66-3E79-4E8E-BB88-87B9DAF0F5DD}" type="datetimeFigureOut">
              <a:rPr lang="ko-KR" altLang="en-US" smtClean="0"/>
              <a:t>2016-04-11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17221-661B-4744-A05D-F282D9DE818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36164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DCE66-3E79-4E8E-BB88-87B9DAF0F5DD}" type="datetimeFigureOut">
              <a:rPr lang="ko-KR" altLang="en-US" smtClean="0"/>
              <a:t>2016-04-11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17221-661B-4744-A05D-F282D9DE818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37339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1728" y="3044952"/>
            <a:ext cx="6254496" cy="740664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>
              <a:buNone/>
              <a:defRPr 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</a:pPr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DCE66-3E79-4E8E-BB88-87B9DAF0F5DD}" type="datetimeFigureOut">
              <a:rPr lang="ko-KR" altLang="en-US" smtClean="0"/>
              <a:t>2016-04-11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17221-661B-4744-A05D-F282D9DE8182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7" name="Rectangle 6"/>
          <p:cNvSpPr/>
          <p:nvPr/>
        </p:nvSpPr>
        <p:spPr bwMode="gray">
          <a:xfrm>
            <a:off x="10948416" y="2788920"/>
            <a:ext cx="1243584" cy="1005840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Rectangle 7"/>
          <p:cNvSpPr/>
          <p:nvPr/>
        </p:nvSpPr>
        <p:spPr bwMode="gray">
          <a:xfrm>
            <a:off x="0" y="2130552"/>
            <a:ext cx="11277600" cy="91440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 bwMode="gray">
          <a:xfrm>
            <a:off x="3328416" y="0"/>
            <a:ext cx="2279904" cy="235915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3718560" cy="2670048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609600" y="3813048"/>
            <a:ext cx="10363200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lang="en-US" sz="4400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960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7802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7802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DCE66-3E79-4E8E-BB88-87B9DAF0F5DD}" type="datetimeFigureOut">
              <a:rPr lang="ko-KR" altLang="en-US" smtClean="0"/>
              <a:t>2016-04-11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17221-661B-4744-A05D-F282D9DE818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58989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609600" y="1627632"/>
            <a:ext cx="5386917" cy="639762"/>
          </a:xfrm>
        </p:spPr>
        <p:txBody>
          <a:bodyPr vert="horz" lIns="91440" tIns="45720" rIns="91440" bIns="45720" rtlCol="0" anchor="b">
            <a:normAutofit/>
          </a:bodyPr>
          <a:lstStyle>
            <a:lvl1pPr marL="0" indent="0">
              <a:buNone/>
              <a:defRPr lang="en-US" sz="2400" b="1" kern="1200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</a:pPr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286000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 bwMode="gray">
          <a:xfrm>
            <a:off x="6193368" y="1627632"/>
            <a:ext cx="5389033" cy="639762"/>
          </a:xfrm>
        </p:spPr>
        <p:txBody>
          <a:bodyPr vert="horz" lIns="91440" tIns="45720" rIns="91440" bIns="45720" rtlCol="0" anchor="b">
            <a:normAutofit/>
          </a:bodyPr>
          <a:lstStyle>
            <a:lvl1pPr marL="0" indent="0">
              <a:buNone/>
              <a:defRPr lang="en-US" sz="2400" b="1" kern="1200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</a:pPr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286000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DCE66-3E79-4E8E-BB88-87B9DAF0F5DD}" type="datetimeFigureOut">
              <a:rPr lang="ko-KR" altLang="en-US" smtClean="0"/>
              <a:t>2016-04-11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17221-661B-4744-A05D-F282D9DE818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8155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501384"/>
            <a:ext cx="12192000" cy="356616"/>
          </a:xfrm>
          <a:prstGeom prst="rect">
            <a:avLst/>
          </a:prstGeom>
          <a:solidFill>
            <a:schemeClr val="accent6">
              <a:lumMod val="60000"/>
              <a:lumOff val="4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" name="Rectangle 6"/>
          <p:cNvSpPr/>
          <p:nvPr/>
        </p:nvSpPr>
        <p:spPr bwMode="gray">
          <a:xfrm>
            <a:off x="0" y="0"/>
            <a:ext cx="12192000" cy="301752"/>
          </a:xfrm>
          <a:prstGeom prst="rect">
            <a:avLst/>
          </a:prstGeom>
          <a:solidFill>
            <a:schemeClr val="accent5">
              <a:lumMod val="60000"/>
              <a:lumOff val="4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Rectangle 7"/>
          <p:cNvSpPr/>
          <p:nvPr/>
        </p:nvSpPr>
        <p:spPr bwMode="gray">
          <a:xfrm>
            <a:off x="0" y="0"/>
            <a:ext cx="3243072" cy="530352"/>
          </a:xfrm>
          <a:prstGeom prst="rect">
            <a:avLst/>
          </a:prstGeom>
          <a:solidFill>
            <a:schemeClr val="accent2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 bwMode="gray">
          <a:xfrm>
            <a:off x="1901952" y="0"/>
            <a:ext cx="2097024" cy="43891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400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DCE66-3E79-4E8E-BB88-87B9DAF0F5DD}" type="datetimeFigureOut">
              <a:rPr lang="ko-KR" altLang="en-US" smtClean="0"/>
              <a:t>2016-04-11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17221-661B-4744-A05D-F282D9DE818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65679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 bwMode="gray">
          <a:xfrm>
            <a:off x="0" y="6501384"/>
            <a:ext cx="12192000" cy="356616"/>
          </a:xfrm>
          <a:prstGeom prst="rect">
            <a:avLst/>
          </a:prstGeom>
          <a:solidFill>
            <a:schemeClr val="accent6">
              <a:lumMod val="60000"/>
              <a:lumOff val="4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Rectangle 11"/>
          <p:cNvSpPr/>
          <p:nvPr/>
        </p:nvSpPr>
        <p:spPr bwMode="gray">
          <a:xfrm>
            <a:off x="0" y="0"/>
            <a:ext cx="12192000" cy="301752"/>
          </a:xfrm>
          <a:prstGeom prst="rect">
            <a:avLst/>
          </a:prstGeom>
          <a:solidFill>
            <a:schemeClr val="accent5">
              <a:lumMod val="60000"/>
              <a:lumOff val="4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Rectangle 12"/>
          <p:cNvSpPr/>
          <p:nvPr/>
        </p:nvSpPr>
        <p:spPr bwMode="gray">
          <a:xfrm>
            <a:off x="0" y="0"/>
            <a:ext cx="402336" cy="6858000"/>
          </a:xfrm>
          <a:prstGeom prst="rect">
            <a:avLst/>
          </a:prstGeom>
          <a:solidFill>
            <a:srgbClr val="9BBB5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4" name="Rectangle 13"/>
          <p:cNvSpPr/>
          <p:nvPr/>
        </p:nvSpPr>
        <p:spPr bwMode="gray">
          <a:xfrm>
            <a:off x="0" y="0"/>
            <a:ext cx="3243072" cy="530352"/>
          </a:xfrm>
          <a:prstGeom prst="rect">
            <a:avLst/>
          </a:prstGeom>
          <a:solidFill>
            <a:schemeClr val="accent2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5" name="Rectangle 14"/>
          <p:cNvSpPr/>
          <p:nvPr/>
        </p:nvSpPr>
        <p:spPr bwMode="gray">
          <a:xfrm>
            <a:off x="1901952" y="0"/>
            <a:ext cx="2097024" cy="43891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6" name="Rectangle 15"/>
          <p:cNvSpPr/>
          <p:nvPr/>
        </p:nvSpPr>
        <p:spPr bwMode="gray">
          <a:xfrm>
            <a:off x="11789664" y="0"/>
            <a:ext cx="402336" cy="6858000"/>
          </a:xfrm>
          <a:prstGeom prst="rect">
            <a:avLst/>
          </a:prstGeom>
          <a:solidFill>
            <a:srgbClr val="9BBB5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DCE66-3E79-4E8E-BB88-87B9DAF0F5DD}" type="datetimeFigureOut">
              <a:rPr lang="ko-KR" altLang="en-US" smtClean="0"/>
              <a:t>2016-04-11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17221-661B-4744-A05D-F282D9DE818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683753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548640"/>
            <a:ext cx="10265664" cy="932688"/>
          </a:xfr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32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07936" y="1645920"/>
            <a:ext cx="3755136" cy="448056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</a:pPr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DCE66-3E79-4E8E-BB88-87B9DAF0F5DD}" type="datetimeFigureOut">
              <a:rPr lang="ko-KR" altLang="en-US" smtClean="0"/>
              <a:t>2016-04-11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17221-661B-4744-A05D-F282D9DE8182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09600" y="1645920"/>
            <a:ext cx="6400800" cy="448056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860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01824" y="658368"/>
            <a:ext cx="7315200" cy="822960"/>
          </a:xfr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28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gray">
          <a:xfrm>
            <a:off x="2389632" y="1618488"/>
            <a:ext cx="7315200" cy="3639312"/>
          </a:xfrm>
          <a:solidFill>
            <a:srgbClr val="F8F8F8"/>
          </a:solidFill>
          <a:ln w="76200" cmpd="sng">
            <a:solidFill>
              <a:srgbClr val="FFFFFF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  <a:defRPr lang="en-US" sz="3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632" y="5413248"/>
            <a:ext cx="7315200" cy="98755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DCE66-3E79-4E8E-BB88-87B9DAF0F5DD}" type="datetimeFigureOut">
              <a:rPr lang="ko-KR" altLang="en-US" smtClean="0"/>
              <a:t>2016-04-11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17221-661B-4744-A05D-F282D9DE818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21809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0" y="402336"/>
            <a:ext cx="11582400" cy="109728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Rectangle 7"/>
          <p:cNvSpPr/>
          <p:nvPr/>
        </p:nvSpPr>
        <p:spPr bwMode="gray">
          <a:xfrm>
            <a:off x="10887456" y="996696"/>
            <a:ext cx="1304544" cy="896112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 bwMode="gray">
          <a:xfrm>
            <a:off x="2377440" y="0"/>
            <a:ext cx="2596896" cy="539496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3243072" cy="539496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539496"/>
            <a:ext cx="10972800" cy="96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537960"/>
            <a:ext cx="28448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9DCE66-3E79-4E8E-BB88-87B9DAF0F5DD}" type="datetimeFigureOut">
              <a:rPr lang="ko-KR" altLang="en-US" smtClean="0"/>
              <a:t>2016-04-11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69536" y="6537960"/>
            <a:ext cx="28448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717221-661B-4744-A05D-F282D9DE818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60459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1" hangingPunct="1">
        <a:spcBef>
          <a:spcPct val="20000"/>
        </a:spcBef>
        <a:buClr>
          <a:schemeClr val="accent1"/>
        </a:buClr>
        <a:buSzPct val="90000"/>
        <a:buFont typeface="Wingdings 3" pitchFamily="18" charset="2"/>
        <a:buChar char="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Clr>
          <a:schemeClr val="accent2"/>
        </a:buClr>
        <a:buSzPct val="90000"/>
        <a:buFont typeface="Wingdings 3" pitchFamily="18" charset="2"/>
        <a:buChar char="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Clr>
          <a:schemeClr val="accent3"/>
        </a:buClr>
        <a:buSzPct val="90000"/>
        <a:buFont typeface="Wingdings 3" pitchFamily="18" charset="2"/>
        <a:buChar char="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Clr>
          <a:schemeClr val="accent4"/>
        </a:buClr>
        <a:buSzPct val="90000"/>
        <a:buFont typeface="Wingdings 3" pitchFamily="18" charset="2"/>
        <a:buChar char="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Clr>
          <a:schemeClr val="accent5"/>
        </a:buClr>
        <a:buSzPct val="90000"/>
        <a:buFont typeface="Wingdings 3" pitchFamily="18" charset="2"/>
        <a:buChar char="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emf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75308" y="1724867"/>
            <a:ext cx="8677785" cy="3566160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ko-KR" sz="6600" dirty="0" smtClean="0"/>
              <a:t>Numerical methods</a:t>
            </a:r>
            <a:br>
              <a:rPr lang="en-US" altLang="ko-KR" sz="6600" dirty="0" smtClean="0"/>
            </a:br>
            <a:r>
              <a:rPr lang="en-US" altLang="ko-KR" sz="6600" dirty="0" smtClean="0"/>
              <a:t>HW#6</a:t>
            </a:r>
            <a:br>
              <a:rPr lang="en-US" altLang="ko-KR" sz="6600" dirty="0" smtClean="0"/>
            </a:br>
            <a:r>
              <a:rPr lang="en-US" altLang="ko-KR" sz="6600" dirty="0" smtClean="0"/>
              <a:t/>
            </a:r>
            <a:br>
              <a:rPr lang="en-US" altLang="ko-KR" sz="6600" dirty="0" smtClean="0"/>
            </a:br>
            <a:r>
              <a:rPr lang="ko-KR" altLang="en-US" sz="4000" dirty="0" smtClean="0">
                <a:solidFill>
                  <a:schemeClr val="tx1"/>
                </a:solidFill>
              </a:rPr>
              <a:t>회귀분석</a:t>
            </a:r>
            <a:endParaRPr lang="ko-KR" altLang="en-US" sz="6600" b="1" dirty="0">
              <a:solidFill>
                <a:schemeClr val="tx1"/>
              </a:solidFill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6529589" y="4455620"/>
            <a:ext cx="4628862" cy="1880786"/>
          </a:xfrm>
        </p:spPr>
        <p:txBody>
          <a:bodyPr>
            <a:normAutofit/>
          </a:bodyPr>
          <a:lstStyle/>
          <a:p>
            <a:pPr algn="r"/>
            <a:r>
              <a:rPr lang="ko-KR" altLang="en-US" dirty="0" smtClean="0"/>
              <a:t>신소재공학과</a:t>
            </a:r>
            <a:endParaRPr lang="en-US" altLang="ko-KR" dirty="0" smtClean="0"/>
          </a:p>
          <a:p>
            <a:pPr algn="r"/>
            <a:r>
              <a:rPr lang="en-US" altLang="ko-KR" dirty="0" smtClean="0"/>
              <a:t>20130184</a:t>
            </a:r>
          </a:p>
          <a:p>
            <a:pPr algn="r"/>
            <a:r>
              <a:rPr lang="ko-KR" altLang="en-US" dirty="0" smtClean="0"/>
              <a:t>양운</a:t>
            </a:r>
            <a:endParaRPr lang="en-US" altLang="ko-KR" dirty="0" smtClean="0"/>
          </a:p>
          <a:p>
            <a:pPr algn="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289178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직사각형 31"/>
          <p:cNvSpPr/>
          <p:nvPr/>
        </p:nvSpPr>
        <p:spPr>
          <a:xfrm>
            <a:off x="706001" y="4004046"/>
            <a:ext cx="5263000" cy="2008090"/>
          </a:xfrm>
          <a:prstGeom prst="rect">
            <a:avLst/>
          </a:prstGeom>
          <a:ln w="38100">
            <a:solidFill>
              <a:schemeClr val="accent2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rgbClr val="002060"/>
              </a:solidFill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361407"/>
            <a:ext cx="5309100" cy="960120"/>
          </a:xfrm>
        </p:spPr>
        <p:txBody>
          <a:bodyPr/>
          <a:lstStyle/>
          <a:p>
            <a:r>
              <a:rPr lang="en-US" altLang="ko-KR" b="1" dirty="0" smtClean="0"/>
              <a:t>Problem</a:t>
            </a:r>
            <a:endParaRPr lang="ko-KR" alt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706000" y="2052025"/>
            <a:ext cx="5572103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altLang="ko-KR" sz="2800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2400" dirty="0" smtClean="0"/>
              <a:t>회귀분석을 이용하여 △</a:t>
            </a:r>
            <a:r>
              <a:rPr lang="en-US" altLang="ko-KR" sz="2400" dirty="0" err="1" smtClean="0"/>
              <a:t>H</a:t>
            </a:r>
            <a:r>
              <a:rPr lang="en-US" altLang="ko-KR" sz="2400" baseline="-25000" dirty="0" err="1" smtClean="0"/>
              <a:t>m</a:t>
            </a:r>
            <a:r>
              <a:rPr lang="ko-KR" altLang="en-US" sz="2400" dirty="0" smtClean="0"/>
              <a:t> </a:t>
            </a:r>
            <a:r>
              <a:rPr lang="en-US" altLang="ko-KR" sz="2400" dirty="0" smtClean="0"/>
              <a:t>curve</a:t>
            </a:r>
            <a:r>
              <a:rPr lang="ko-KR" altLang="en-US" sz="2400" dirty="0" smtClean="0"/>
              <a:t> </a:t>
            </a:r>
            <a:r>
              <a:rPr lang="en-US" altLang="ko-KR" sz="2400" dirty="0" smtClean="0"/>
              <a:t>fitting</a:t>
            </a:r>
            <a:endParaRPr lang="en-US" altLang="ko-KR" sz="2800" b="1" dirty="0">
              <a:solidFill>
                <a:schemeClr val="accent4">
                  <a:lumMod val="75000"/>
                </a:schemeClr>
              </a:solidFill>
              <a:sym typeface="Wingdings" panose="05000000000000000000" pitchFamily="2" charset="2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6773813" y="1963561"/>
            <a:ext cx="4597985" cy="820727"/>
          </a:xfrm>
          <a:prstGeom prst="rect">
            <a:avLst/>
          </a:prstGeom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altLang="ko-KR" dirty="0"/>
          </a:p>
        </p:txBody>
      </p:sp>
      <p:sp>
        <p:nvSpPr>
          <p:cNvPr id="9" name="직사각형 8"/>
          <p:cNvSpPr/>
          <p:nvPr/>
        </p:nvSpPr>
        <p:spPr>
          <a:xfrm>
            <a:off x="6773813" y="3720436"/>
            <a:ext cx="4597985" cy="811369"/>
          </a:xfrm>
          <a:prstGeom prst="rect">
            <a:avLst/>
          </a:prstGeom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cxnSp>
        <p:nvCxnSpPr>
          <p:cNvPr id="10" name="직선 화살표 연결선 9"/>
          <p:cNvCxnSpPr/>
          <p:nvPr/>
        </p:nvCxnSpPr>
        <p:spPr>
          <a:xfrm>
            <a:off x="8221904" y="2971274"/>
            <a:ext cx="22654" cy="61557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6954116" y="2235424"/>
                <a:ext cx="423737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ko-KR" altLang="en-US" i="1" smtClean="0">
                          <a:latin typeface="Cambria Math" panose="02040503050406030204" pitchFamily="18" charset="0"/>
                        </a:rPr>
                        <m:t>∆</m:t>
                      </m:r>
                      <m:sSub>
                        <m:sSubPr>
                          <m:ctrlPr>
                            <a:rPr lang="en-US" altLang="ko-K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𝐾𝑠</m:t>
                          </m:r>
                        </m:sub>
                      </m:sSub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(1−</m:t>
                      </m:r>
                      <m:sSub>
                        <m:sSub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𝐾𝑠</m:t>
                          </m:r>
                        </m:sub>
                      </m:sSub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)(</m:t>
                      </m:r>
                      <m:sSub>
                        <m:sSub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+(</m:t>
                      </m:r>
                      <m:sSub>
                        <m:sSub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𝐾𝑠</m:t>
                          </m:r>
                        </m:sub>
                      </m:sSub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−1)</m:t>
                      </m:r>
                      <m:sSub>
                        <m:sSub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ko-KR" altLang="en-US" dirty="0"/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4116" y="2235424"/>
                <a:ext cx="4237377" cy="276999"/>
              </a:xfrm>
              <a:prstGeom prst="rect">
                <a:avLst/>
              </a:prstGeom>
              <a:blipFill rotWithShape="0">
                <a:blip r:embed="rId2"/>
                <a:stretch>
                  <a:fillRect t="-4444" b="-35556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/>
              <p:cNvSpPr txBox="1"/>
              <p:nvPr/>
            </p:nvSpPr>
            <p:spPr>
              <a:xfrm>
                <a:off x="7260802" y="3841330"/>
                <a:ext cx="3624004" cy="56958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ko-KR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ko-KR" altLang="en-US" i="1">
                              <a:latin typeface="Cambria Math" panose="02040503050406030204" pitchFamily="18" charset="0"/>
                            </a:rPr>
                            <m:t>∆</m:t>
                          </m:r>
                          <m:sSub>
                            <m:sSubPr>
                              <m:ctrlPr>
                                <a:rPr lang="en-US" altLang="ko-K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ko-KR" i="1">
                                  <a:latin typeface="Cambria Math" panose="02040503050406030204" pitchFamily="18" charset="0"/>
                                </a:rPr>
                                <m:t>𝐻</m:t>
                              </m:r>
                            </m:e>
                            <m:sub>
                              <m:r>
                                <a:rPr lang="en-US" altLang="ko-KR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altLang="ko-K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ko-KR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ko-KR" i="1">
                                  <a:latin typeface="Cambria Math" panose="02040503050406030204" pitchFamily="18" charset="0"/>
                                </a:rPr>
                                <m:t>𝐾𝑠</m:t>
                              </m:r>
                            </m:sub>
                          </m:sSub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(1−</m:t>
                          </m:r>
                          <m:sSub>
                            <m:sSubPr>
                              <m:ctrlPr>
                                <a:rPr lang="en-US" altLang="ko-K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ko-KR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ko-KR" i="1">
                                  <a:latin typeface="Cambria Math" panose="02040503050406030204" pitchFamily="18" charset="0"/>
                                </a:rPr>
                                <m:t>𝐾𝑠</m:t>
                              </m:r>
                            </m:sub>
                          </m:sSub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+(</m:t>
                      </m:r>
                      <m:sSub>
                        <m:sSub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𝐾𝑠</m:t>
                          </m:r>
                        </m:sub>
                      </m:sSub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−1)</m:t>
                      </m:r>
                      <m:sSub>
                        <m:sSub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ko-KR" altLang="en-US" dirty="0"/>
              </a:p>
            </p:txBody>
          </p:sp>
        </mc:Choice>
        <mc:Fallback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60802" y="3841330"/>
                <a:ext cx="3624004" cy="56958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직선 화살표 연결선 17"/>
          <p:cNvCxnSpPr/>
          <p:nvPr/>
        </p:nvCxnSpPr>
        <p:spPr>
          <a:xfrm>
            <a:off x="8244558" y="4713575"/>
            <a:ext cx="22654" cy="61557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직사각형 18"/>
          <p:cNvSpPr/>
          <p:nvPr/>
        </p:nvSpPr>
        <p:spPr>
          <a:xfrm>
            <a:off x="6773813" y="5467953"/>
            <a:ext cx="4597985" cy="811369"/>
          </a:xfrm>
          <a:prstGeom prst="rect">
            <a:avLst/>
          </a:prstGeom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Box 25"/>
              <p:cNvSpPr txBox="1"/>
              <p:nvPr/>
            </p:nvSpPr>
            <p:spPr>
              <a:xfrm>
                <a:off x="7604966" y="5616018"/>
                <a:ext cx="2935675" cy="5234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𝑌</m:t>
                      </m:r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(1−</m:t>
                          </m:r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𝑒</m:t>
                      </m:r>
                    </m:oMath>
                  </m:oMathPara>
                </a14:m>
                <a:endParaRPr lang="ko-KR" altLang="en-US" dirty="0"/>
              </a:p>
            </p:txBody>
          </p:sp>
        </mc:Choice>
        <mc:Fallback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04966" y="5616018"/>
                <a:ext cx="2935675" cy="52347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extBox 26"/>
          <p:cNvSpPr txBox="1"/>
          <p:nvPr/>
        </p:nvSpPr>
        <p:spPr>
          <a:xfrm>
            <a:off x="8407400" y="3059824"/>
            <a:ext cx="2082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 smtClean="0">
                <a:solidFill>
                  <a:srgbClr val="002060"/>
                </a:solidFill>
              </a:rPr>
              <a:t>Linearization</a:t>
            </a:r>
            <a:endParaRPr lang="ko-KR" altLang="en-US" sz="2000" b="1" dirty="0">
              <a:solidFill>
                <a:srgbClr val="00206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8407400" y="4792307"/>
            <a:ext cx="29643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 smtClean="0">
                <a:solidFill>
                  <a:srgbClr val="002060"/>
                </a:solidFill>
              </a:rPr>
              <a:t>Regression analysis</a:t>
            </a:r>
            <a:endParaRPr lang="ko-KR" altLang="en-US" sz="2000" b="1" dirty="0">
              <a:solidFill>
                <a:srgbClr val="00206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9" name="TextBox 28"/>
              <p:cNvSpPr txBox="1"/>
              <p:nvPr/>
            </p:nvSpPr>
            <p:spPr>
              <a:xfrm>
                <a:off x="1350853" y="5042271"/>
                <a:ext cx="3195555" cy="57374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ko-KR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ko-KR" altLang="en-US" i="1" smtClean="0">
                              <a:latin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en-US" altLang="ko-KR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sub>
                          </m:sSub>
                        </m:num>
                        <m:den>
                          <m:r>
                            <a:rPr lang="ko-KR" altLang="en-US" i="1" smtClean="0">
                              <a:latin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en-US" altLang="ko-KR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=0,  </m:t>
                      </m:r>
                      <m:f>
                        <m:fPr>
                          <m:ctrlPr>
                            <a:rPr lang="en-US" altLang="ko-K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ko-KR" altLang="en-US" i="1">
                              <a:latin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en-US" altLang="ko-K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ko-KR" i="1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altLang="ko-KR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sub>
                          </m:sSub>
                        </m:num>
                        <m:den>
                          <m:r>
                            <a:rPr lang="ko-KR" altLang="en-US" i="1">
                              <a:latin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en-US" altLang="ko-K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ko-KR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en-US" altLang="ko-KR" i="1">
                          <a:latin typeface="Cambria Math" panose="02040503050406030204" pitchFamily="18" charset="0"/>
                        </a:rPr>
                        <m:t>=0</m:t>
                      </m:r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  → </m:t>
                      </m:r>
                      <m:sSub>
                        <m:sSub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sSub>
                        <m:sSub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ko-KR" altLang="en-US" dirty="0"/>
              </a:p>
            </p:txBody>
          </p:sp>
        </mc:Choice>
        <mc:Fallback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0853" y="5042271"/>
                <a:ext cx="3195555" cy="573747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0" name="그림 2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81645" y="4106254"/>
            <a:ext cx="3756170" cy="837796"/>
          </a:xfrm>
          <a:prstGeom prst="rect">
            <a:avLst/>
          </a:prstGeom>
        </p:spPr>
      </p:pic>
      <p:sp>
        <p:nvSpPr>
          <p:cNvPr id="31" name="TextBox 30"/>
          <p:cNvSpPr txBox="1"/>
          <p:nvPr/>
        </p:nvSpPr>
        <p:spPr>
          <a:xfrm>
            <a:off x="4546408" y="5144478"/>
            <a:ext cx="1223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을 구한다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64214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그림 12"/>
          <p:cNvPicPr>
            <a:picLocks noChangeAspect="1"/>
          </p:cNvPicPr>
          <p:nvPr/>
        </p:nvPicPr>
        <p:blipFill rotWithShape="1">
          <a:blip r:embed="rId2"/>
          <a:srcRect l="5589" t="17014" r="19259" b="11806"/>
          <a:stretch/>
        </p:blipFill>
        <p:spPr>
          <a:xfrm>
            <a:off x="0" y="1321527"/>
            <a:ext cx="10325100" cy="5498373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361407"/>
            <a:ext cx="5309100" cy="960120"/>
          </a:xfrm>
        </p:spPr>
        <p:txBody>
          <a:bodyPr/>
          <a:lstStyle/>
          <a:p>
            <a:r>
              <a:rPr lang="en-US" altLang="ko-KR" b="1" dirty="0" smtClean="0"/>
              <a:t>Code</a:t>
            </a:r>
            <a:endParaRPr lang="ko-KR" altLang="en-US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4396025" y="1396005"/>
                <a:ext cx="2717154" cy="54425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limLoc m:val="subSup"/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5"/>
                            </m:rP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US" altLang="ko-KR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US" altLang="ko-K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b="0" i="1" smtClean="0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n-US" altLang="ko-KR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altLang="ko-KR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altLang="ko-K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altLang="ko-KR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altLang="ko-K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altLang="ko-KR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altLang="ko-K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ko-KR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ko-KR" altLang="en-US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6025" y="1396005"/>
                <a:ext cx="2717154" cy="54425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3964785" y="2129336"/>
                <a:ext cx="3579634" cy="78233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sz="1600" b="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altLang="ko-KR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ko-KR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ko-KR" sz="1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altLang="ko-KR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sSub>
                                <m:sSubPr>
                                  <m:ctrlPr>
                                    <a:rPr lang="en-US" altLang="ko-KR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sz="16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ko-KR" sz="1600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altLang="ko-KR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sz="1600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altLang="ko-KR" sz="1600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altLang="ko-KR" sz="16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</m:e>
                          </m:nary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altLang="ko-KR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sSub>
                                <m:sSubPr>
                                  <m:ctrlPr>
                                    <a:rPr lang="en-US" altLang="ko-KR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sz="16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ko-KR" sz="1600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en-US" altLang="ko-KR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sSub>
                                    <m:sSubPr>
                                      <m:ctrlPr>
                                        <a:rPr lang="en-US" altLang="ko-KR" sz="16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ko-KR" sz="1600" b="0" i="1" smtClean="0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  <m:sub>
                                      <m:r>
                                        <a:rPr lang="en-US" altLang="ko-KR" sz="1600" b="0" i="1" smtClean="0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</m:e>
                              </m:nary>
                            </m:e>
                          </m:nary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altLang="ko-KR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altLang="ko-KR" sz="16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en-US" altLang="ko-KR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sSubSup>
                                    <m:sSubSupPr>
                                      <m:ctrlPr>
                                        <a:rPr lang="en-US" altLang="ko-KR" sz="16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altLang="ko-KR" sz="16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altLang="ko-KR" sz="1600" b="0" i="1" smtClean="0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  <m:sup>
                                      <m:r>
                                        <a:rPr lang="en-US" altLang="ko-KR" sz="16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  <m:r>
                                    <a:rPr lang="en-US" altLang="ko-KR" sz="1600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</m:e>
                              </m:nary>
                              <m:r>
                                <a:rPr lang="en-US" altLang="ko-KR" sz="1600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p>
                                <m:sSupPr>
                                  <m:ctrlPr>
                                    <a:rPr lang="en-US" altLang="ko-KR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nary>
                                    <m:naryPr>
                                      <m:chr m:val="∑"/>
                                      <m:subHide m:val="on"/>
                                      <m:supHide m:val="on"/>
                                      <m:ctrlPr>
                                        <a:rPr lang="en-US" altLang="ko-KR" sz="1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naryPr>
                                    <m:sub/>
                                    <m:sup/>
                                    <m:e>
                                      <m:sSub>
                                        <m:sSubPr>
                                          <m:ctrlPr>
                                            <a:rPr lang="en-US" altLang="ko-KR" sz="160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ko-KR" sz="1600" b="0" i="1" smtClean="0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altLang="ko-KR" sz="1600" b="0" i="1" smtClean="0"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</m:e>
                                  </m:nary>
                                  <m:r>
                                    <a:rPr lang="en-US" altLang="ko-KR" sz="1600" i="1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en-US" altLang="ko-KR" sz="16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  <m:rad>
                            <m:radPr>
                              <m:degHide m:val="on"/>
                              <m:ctrlPr>
                                <a:rPr lang="en-US" altLang="ko-KR" sz="16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altLang="ko-KR" sz="16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en-US" altLang="ko-KR" sz="1600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sSubSup>
                                    <m:sSubSupPr>
                                      <m:ctrlPr>
                                        <a:rPr lang="en-US" altLang="ko-KR" sz="1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altLang="ko-KR" sz="1600" b="0" i="1" smtClean="0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  <m:sub>
                                      <m:r>
                                        <a:rPr lang="en-US" altLang="ko-KR" sz="1600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  <m:sup>
                                      <m:r>
                                        <a:rPr lang="en-US" altLang="ko-KR" sz="16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  <m:r>
                                    <a:rPr lang="en-US" altLang="ko-KR" sz="1600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</m:e>
                              </m:nary>
                              <m:r>
                                <a:rPr lang="en-US" altLang="ko-KR" sz="1600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p>
                                <m:sSupPr>
                                  <m:ctrlPr>
                                    <a:rPr lang="en-US" altLang="ko-KR" sz="16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nary>
                                    <m:naryPr>
                                      <m:chr m:val="∑"/>
                                      <m:subHide m:val="on"/>
                                      <m:supHide m:val="on"/>
                                      <m:ctrlPr>
                                        <a:rPr lang="en-US" altLang="ko-KR" sz="1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naryPr>
                                    <m:sub/>
                                    <m:sup/>
                                    <m:e>
                                      <m:sSub>
                                        <m:sSubPr>
                                          <m:ctrlPr>
                                            <a:rPr lang="en-US" altLang="ko-KR" sz="16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ko-KR" sz="1600" b="0" i="1" smtClean="0">
                                              <a:latin typeface="Cambria Math" panose="02040503050406030204" pitchFamily="18" charset="0"/>
                                            </a:rPr>
                                            <m:t>𝑦</m:t>
                                          </m:r>
                                        </m:e>
                                        <m:sub>
                                          <m:r>
                                            <a:rPr lang="en-US" altLang="ko-KR" sz="1600" i="1"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</m:e>
                                  </m:nary>
                                  <m:r>
                                    <a:rPr lang="en-US" altLang="ko-KR" sz="1600" i="1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en-US" altLang="ko-KR" sz="16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</m:den>
                      </m:f>
                    </m:oMath>
                  </m:oMathPara>
                </a14:m>
                <a:endParaRPr lang="ko-KR" altLang="en-US" sz="1600" dirty="0"/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4785" y="2129336"/>
                <a:ext cx="3579634" cy="78233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왼쪽 중괄호 5"/>
          <p:cNvSpPr/>
          <p:nvPr/>
        </p:nvSpPr>
        <p:spPr>
          <a:xfrm>
            <a:off x="3447547" y="1400019"/>
            <a:ext cx="502210" cy="1511647"/>
          </a:xfrm>
          <a:custGeom>
            <a:avLst/>
            <a:gdLst>
              <a:gd name="connsiteX0" fmla="*/ 229160 w 229160"/>
              <a:gd name="connsiteY0" fmla="*/ 1473894 h 1473894"/>
              <a:gd name="connsiteX1" fmla="*/ 114580 w 229160"/>
              <a:gd name="connsiteY1" fmla="*/ 1454798 h 1473894"/>
              <a:gd name="connsiteX2" fmla="*/ 114580 w 229160"/>
              <a:gd name="connsiteY2" fmla="*/ 756043 h 1473894"/>
              <a:gd name="connsiteX3" fmla="*/ 0 w 229160"/>
              <a:gd name="connsiteY3" fmla="*/ 736947 h 1473894"/>
              <a:gd name="connsiteX4" fmla="*/ 114580 w 229160"/>
              <a:gd name="connsiteY4" fmla="*/ 717851 h 1473894"/>
              <a:gd name="connsiteX5" fmla="*/ 114580 w 229160"/>
              <a:gd name="connsiteY5" fmla="*/ 19096 h 1473894"/>
              <a:gd name="connsiteX6" fmla="*/ 229160 w 229160"/>
              <a:gd name="connsiteY6" fmla="*/ 0 h 1473894"/>
              <a:gd name="connsiteX7" fmla="*/ 229160 w 229160"/>
              <a:gd name="connsiteY7" fmla="*/ 1473894 h 1473894"/>
              <a:gd name="connsiteX0" fmla="*/ 229160 w 229160"/>
              <a:gd name="connsiteY0" fmla="*/ 1473894 h 1473894"/>
              <a:gd name="connsiteX1" fmla="*/ 114580 w 229160"/>
              <a:gd name="connsiteY1" fmla="*/ 1454798 h 1473894"/>
              <a:gd name="connsiteX2" fmla="*/ 114580 w 229160"/>
              <a:gd name="connsiteY2" fmla="*/ 756043 h 1473894"/>
              <a:gd name="connsiteX3" fmla="*/ 0 w 229160"/>
              <a:gd name="connsiteY3" fmla="*/ 736947 h 1473894"/>
              <a:gd name="connsiteX4" fmla="*/ 114580 w 229160"/>
              <a:gd name="connsiteY4" fmla="*/ 717851 h 1473894"/>
              <a:gd name="connsiteX5" fmla="*/ 114580 w 229160"/>
              <a:gd name="connsiteY5" fmla="*/ 19096 h 1473894"/>
              <a:gd name="connsiteX6" fmla="*/ 229160 w 229160"/>
              <a:gd name="connsiteY6" fmla="*/ 0 h 1473894"/>
              <a:gd name="connsiteX0" fmla="*/ 502210 w 502210"/>
              <a:gd name="connsiteY0" fmla="*/ 1473894 h 1511647"/>
              <a:gd name="connsiteX1" fmla="*/ 387630 w 502210"/>
              <a:gd name="connsiteY1" fmla="*/ 1454798 h 1511647"/>
              <a:gd name="connsiteX2" fmla="*/ 387630 w 502210"/>
              <a:gd name="connsiteY2" fmla="*/ 756043 h 1511647"/>
              <a:gd name="connsiteX3" fmla="*/ 273050 w 502210"/>
              <a:gd name="connsiteY3" fmla="*/ 736947 h 1511647"/>
              <a:gd name="connsiteX4" fmla="*/ 387630 w 502210"/>
              <a:gd name="connsiteY4" fmla="*/ 717851 h 1511647"/>
              <a:gd name="connsiteX5" fmla="*/ 387630 w 502210"/>
              <a:gd name="connsiteY5" fmla="*/ 19096 h 1511647"/>
              <a:gd name="connsiteX6" fmla="*/ 502210 w 502210"/>
              <a:gd name="connsiteY6" fmla="*/ 0 h 1511647"/>
              <a:gd name="connsiteX7" fmla="*/ 502210 w 502210"/>
              <a:gd name="connsiteY7" fmla="*/ 1473894 h 1511647"/>
              <a:gd name="connsiteX0" fmla="*/ 502210 w 502210"/>
              <a:gd name="connsiteY0" fmla="*/ 1473894 h 1511647"/>
              <a:gd name="connsiteX1" fmla="*/ 387630 w 502210"/>
              <a:gd name="connsiteY1" fmla="*/ 1454798 h 1511647"/>
              <a:gd name="connsiteX2" fmla="*/ 387630 w 502210"/>
              <a:gd name="connsiteY2" fmla="*/ 756043 h 1511647"/>
              <a:gd name="connsiteX3" fmla="*/ 0 w 502210"/>
              <a:gd name="connsiteY3" fmla="*/ 1511647 h 1511647"/>
              <a:gd name="connsiteX4" fmla="*/ 387630 w 502210"/>
              <a:gd name="connsiteY4" fmla="*/ 717851 h 1511647"/>
              <a:gd name="connsiteX5" fmla="*/ 387630 w 502210"/>
              <a:gd name="connsiteY5" fmla="*/ 19096 h 1511647"/>
              <a:gd name="connsiteX6" fmla="*/ 502210 w 502210"/>
              <a:gd name="connsiteY6" fmla="*/ 0 h 15116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2210" h="1511647" stroke="0" extrusionOk="0">
                <a:moveTo>
                  <a:pt x="502210" y="1473894"/>
                </a:moveTo>
                <a:cubicBezTo>
                  <a:pt x="438929" y="1473894"/>
                  <a:pt x="387630" y="1465344"/>
                  <a:pt x="387630" y="1454798"/>
                </a:cubicBezTo>
                <a:lnTo>
                  <a:pt x="387630" y="756043"/>
                </a:lnTo>
                <a:cubicBezTo>
                  <a:pt x="387630" y="745497"/>
                  <a:pt x="336331" y="736947"/>
                  <a:pt x="273050" y="736947"/>
                </a:cubicBezTo>
                <a:cubicBezTo>
                  <a:pt x="336331" y="736947"/>
                  <a:pt x="387630" y="728397"/>
                  <a:pt x="387630" y="717851"/>
                </a:cubicBezTo>
                <a:lnTo>
                  <a:pt x="387630" y="19096"/>
                </a:lnTo>
                <a:cubicBezTo>
                  <a:pt x="387630" y="8550"/>
                  <a:pt x="438929" y="0"/>
                  <a:pt x="502210" y="0"/>
                </a:cubicBezTo>
                <a:lnTo>
                  <a:pt x="502210" y="1473894"/>
                </a:lnTo>
                <a:close/>
              </a:path>
              <a:path w="502210" h="1511647" fill="none">
                <a:moveTo>
                  <a:pt x="502210" y="1473894"/>
                </a:moveTo>
                <a:cubicBezTo>
                  <a:pt x="438929" y="1473894"/>
                  <a:pt x="387630" y="1465344"/>
                  <a:pt x="387630" y="1454798"/>
                </a:cubicBezTo>
                <a:lnTo>
                  <a:pt x="387630" y="756043"/>
                </a:lnTo>
                <a:cubicBezTo>
                  <a:pt x="387630" y="745497"/>
                  <a:pt x="63281" y="1511647"/>
                  <a:pt x="0" y="1511647"/>
                </a:cubicBezTo>
                <a:cubicBezTo>
                  <a:pt x="63281" y="1511647"/>
                  <a:pt x="387630" y="728397"/>
                  <a:pt x="387630" y="717851"/>
                </a:cubicBezTo>
                <a:lnTo>
                  <a:pt x="387630" y="19096"/>
                </a:lnTo>
                <a:cubicBezTo>
                  <a:pt x="387630" y="8550"/>
                  <a:pt x="438929" y="0"/>
                  <a:pt x="502210" y="0"/>
                </a:cubicBezTo>
              </a:path>
            </a:pathLst>
          </a:cu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2991769" y="5638800"/>
            <a:ext cx="29033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>
                <a:solidFill>
                  <a:srgbClr val="C00000"/>
                </a:solidFill>
              </a:rPr>
              <a:t>0.001</a:t>
            </a:r>
            <a:r>
              <a:rPr lang="ko-KR" altLang="en-US" b="1" dirty="0" smtClean="0">
                <a:solidFill>
                  <a:srgbClr val="C00000"/>
                </a:solidFill>
              </a:rPr>
              <a:t>간격으로 계산하여 </a:t>
            </a:r>
            <a:endParaRPr lang="en-US" altLang="ko-KR" b="1" dirty="0" smtClean="0">
              <a:solidFill>
                <a:srgbClr val="C00000"/>
              </a:solidFill>
            </a:endParaRPr>
          </a:p>
          <a:p>
            <a:r>
              <a:rPr lang="ko-KR" altLang="en-US" b="1" dirty="0" smtClean="0">
                <a:solidFill>
                  <a:srgbClr val="C00000"/>
                </a:solidFill>
              </a:rPr>
              <a:t>그 결과를</a:t>
            </a:r>
            <a:r>
              <a:rPr lang="en-US" altLang="ko-KR" b="1" dirty="0" smtClean="0">
                <a:solidFill>
                  <a:srgbClr val="C00000"/>
                </a:solidFill>
              </a:rPr>
              <a:t> *.txt </a:t>
            </a:r>
            <a:r>
              <a:rPr lang="ko-KR" altLang="en-US" b="1" dirty="0" smtClean="0">
                <a:solidFill>
                  <a:srgbClr val="C00000"/>
                </a:solidFill>
              </a:rPr>
              <a:t>형태로 출력</a:t>
            </a:r>
            <a:endParaRPr lang="en-US" altLang="ko-KR" b="1" dirty="0" smtClean="0">
              <a:solidFill>
                <a:srgbClr val="C00000"/>
              </a:solidFill>
            </a:endParaRPr>
          </a:p>
        </p:txBody>
      </p:sp>
      <p:pic>
        <p:nvPicPr>
          <p:cNvPr id="12" name="그림 11"/>
          <p:cNvPicPr>
            <a:picLocks noChangeAspect="1"/>
          </p:cNvPicPr>
          <p:nvPr/>
        </p:nvPicPr>
        <p:blipFill rotWithShape="1">
          <a:blip r:embed="rId5"/>
          <a:srcRect l="31552" t="16840" r="42777" b="15452"/>
          <a:stretch/>
        </p:blipFill>
        <p:spPr>
          <a:xfrm>
            <a:off x="7847840" y="434487"/>
            <a:ext cx="4306060" cy="6385413"/>
          </a:xfrm>
          <a:prstGeom prst="rect">
            <a:avLst/>
          </a:prstGeom>
          <a:ln w="12700">
            <a:solidFill>
              <a:srgbClr val="002060"/>
            </a:solidFill>
          </a:ln>
        </p:spPr>
      </p:pic>
    </p:spTree>
    <p:extLst>
      <p:ext uri="{BB962C8B-B14F-4D97-AF65-F5344CB8AC3E}">
        <p14:creationId xmlns:p14="http://schemas.microsoft.com/office/powerpoint/2010/main" val="4094595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361407"/>
            <a:ext cx="5309100" cy="960120"/>
          </a:xfrm>
        </p:spPr>
        <p:txBody>
          <a:bodyPr/>
          <a:lstStyle/>
          <a:p>
            <a:r>
              <a:rPr lang="en-US" altLang="ko-KR" b="1" dirty="0" smtClean="0"/>
              <a:t>Result</a:t>
            </a:r>
            <a:endParaRPr lang="ko-KR" altLang="en-US" b="1" dirty="0"/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 rotWithShape="1">
          <a:blip r:embed="rId2"/>
          <a:srcRect l="30270" t="36399" r="31127" b="20291"/>
          <a:stretch/>
        </p:blipFill>
        <p:spPr>
          <a:xfrm>
            <a:off x="429116" y="1798362"/>
            <a:ext cx="5022761" cy="3168203"/>
          </a:xfrm>
          <a:prstGeom prst="rect">
            <a:avLst/>
          </a:prstGeom>
        </p:spPr>
      </p:pic>
      <p:pic>
        <p:nvPicPr>
          <p:cNvPr id="4" name="그림 3"/>
          <p:cNvPicPr>
            <a:picLocks noChangeAspect="1"/>
          </p:cNvPicPr>
          <p:nvPr/>
        </p:nvPicPr>
        <p:blipFill rotWithShape="1">
          <a:blip r:embed="rId3"/>
          <a:srcRect l="29081" t="33935" r="29147" b="16417"/>
          <a:stretch/>
        </p:blipFill>
        <p:spPr>
          <a:xfrm>
            <a:off x="5852599" y="1566542"/>
            <a:ext cx="5434884" cy="3631842"/>
          </a:xfrm>
          <a:prstGeom prst="rect">
            <a:avLst/>
          </a:prstGeom>
        </p:spPr>
      </p:pic>
      <p:sp>
        <p:nvSpPr>
          <p:cNvPr id="24" name="직사각형 23"/>
          <p:cNvSpPr/>
          <p:nvPr/>
        </p:nvSpPr>
        <p:spPr>
          <a:xfrm>
            <a:off x="7382591" y="6302763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dirty="0" smtClean="0"/>
              <a:t> </a:t>
            </a:r>
            <a:endParaRPr lang="ko-KR" altLang="en-US" dirty="0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8969673"/>
              </p:ext>
            </p:extLst>
          </p:nvPr>
        </p:nvGraphicFramePr>
        <p:xfrm>
          <a:off x="957478" y="5198384"/>
          <a:ext cx="42291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2910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b="1" dirty="0" smtClean="0"/>
                        <a:t>y = (14894.230619) + (-4794.925467)x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b="1" dirty="0" smtClean="0"/>
                        <a:t>E = 203.587186</a:t>
                      </a:r>
                      <a:endParaRPr lang="ko-KR" alt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b="1" dirty="0" smtClean="0"/>
                        <a:t>R = -0.999999</a:t>
                      </a:r>
                      <a:endParaRPr lang="ko-KR" altLang="en-US" b="1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b="1" dirty="0" smtClean="0">
                          <a:solidFill>
                            <a:srgbClr val="000000"/>
                          </a:solidFill>
                          <a:latin typeface="맑은 고딕" panose="020B0503020000020004" pitchFamily="50" charset="-127"/>
                        </a:rPr>
                        <a:t>표준편차 </a:t>
                      </a:r>
                      <a:r>
                        <a:rPr lang="en-US" altLang="ko-KR" b="1" dirty="0" smtClean="0">
                          <a:solidFill>
                            <a:srgbClr val="000000"/>
                          </a:solidFill>
                          <a:latin typeface="맑은 고딕" panose="020B0503020000020004" pitchFamily="50" charset="-127"/>
                        </a:rPr>
                        <a:t>= 2.34571</a:t>
                      </a:r>
                      <a:endParaRPr lang="ko-KR" altLang="en-US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표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0149268"/>
              </p:ext>
            </p:extLst>
          </p:nvPr>
        </p:nvGraphicFramePr>
        <p:xfrm>
          <a:off x="6605074" y="5209055"/>
          <a:ext cx="4682409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2409"/>
              </a:tblGrid>
              <a:tr h="185357">
                <a:tc>
                  <a:txBody>
                    <a:bodyPr/>
                    <a:lstStyle/>
                    <a:p>
                      <a:r>
                        <a:rPr lang="ko-KR" altLang="en-US" b="1" dirty="0" smtClean="0"/>
                        <a:t>y = x(1-x)((14894.230619) + (-4794.925467)x)</a:t>
                      </a:r>
                      <a:endParaRPr lang="ko-KR" altLang="en-US" b="1" dirty="0"/>
                    </a:p>
                  </a:txBody>
                  <a:tcPr/>
                </a:tc>
              </a:tr>
              <a:tr h="182880">
                <a:tc>
                  <a:txBody>
                    <a:bodyPr/>
                    <a:lstStyle/>
                    <a:p>
                      <a:r>
                        <a:rPr lang="ko-KR" altLang="en-US" b="1" dirty="0" smtClean="0"/>
                        <a:t>E = 5.648705</a:t>
                      </a:r>
                      <a:endParaRPr lang="ko-KR" altLang="en-US" b="1" dirty="0"/>
                    </a:p>
                  </a:txBody>
                  <a:tcPr/>
                </a:tc>
              </a:tr>
              <a:tr h="1828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b="1" dirty="0" smtClean="0"/>
                        <a:t>R = 1.00000</a:t>
                      </a:r>
                      <a:endParaRPr lang="ko-KR" altLang="en-US" b="1" dirty="0" smtClean="0"/>
                    </a:p>
                  </a:txBody>
                  <a:tcPr/>
                </a:tc>
              </a:tr>
              <a:tr h="233848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b="1" dirty="0" smtClean="0">
                          <a:solidFill>
                            <a:srgbClr val="000000"/>
                          </a:solidFill>
                          <a:latin typeface="맑은 고딕" panose="020B0503020000020004" pitchFamily="50" charset="-127"/>
                        </a:rPr>
                        <a:t>표준편차 </a:t>
                      </a:r>
                      <a:r>
                        <a:rPr lang="en-US" altLang="ko-KR" b="1" dirty="0" smtClean="0">
                          <a:solidFill>
                            <a:srgbClr val="000000"/>
                          </a:solidFill>
                          <a:latin typeface="맑은 고딕" panose="020B0503020000020004" pitchFamily="50" charset="-127"/>
                        </a:rPr>
                        <a:t>= 0.390727</a:t>
                      </a:r>
                      <a:endParaRPr lang="ko-KR" altLang="en-US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2836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361407"/>
            <a:ext cx="5309100" cy="960120"/>
          </a:xfrm>
        </p:spPr>
        <p:txBody>
          <a:bodyPr/>
          <a:lstStyle/>
          <a:p>
            <a:r>
              <a:rPr lang="en-US" altLang="ko-KR" b="1" dirty="0" smtClean="0"/>
              <a:t>Conclusion</a:t>
            </a:r>
            <a:endParaRPr lang="ko-KR" alt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706000" y="1481373"/>
            <a:ext cx="9860400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ko-KR" sz="2800" b="1" dirty="0">
              <a:solidFill>
                <a:schemeClr val="accent4">
                  <a:lumMod val="75000"/>
                </a:schemeClr>
              </a:solidFill>
              <a:sym typeface="Wingdings" panose="05000000000000000000" pitchFamily="2" charset="2"/>
            </a:endParaRPr>
          </a:p>
          <a:p>
            <a:r>
              <a:rPr lang="ko-KR" altLang="en-US" sz="2800" b="1" dirty="0" smtClean="0">
                <a:solidFill>
                  <a:schemeClr val="accent4">
                    <a:lumMod val="75000"/>
                  </a:schemeClr>
                </a:solidFill>
                <a:sym typeface="Wingdings" panose="05000000000000000000" pitchFamily="2" charset="2"/>
              </a:rPr>
              <a:t> </a:t>
            </a:r>
            <a:endParaRPr lang="ko-KR" altLang="en-US" sz="2800" b="1" dirty="0" smtClean="0">
              <a:solidFill>
                <a:schemeClr val="accent4">
                  <a:lumMod val="75000"/>
                </a:schemeClr>
              </a:solidFill>
              <a:sym typeface="Wingdings" panose="05000000000000000000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2400" dirty="0" smtClean="0"/>
              <a:t>Sub regular model</a:t>
            </a:r>
            <a:r>
              <a:rPr lang="ko-KR" altLang="en-US" sz="2400" dirty="0" smtClean="0"/>
              <a:t>을 사용하여 액상에서의 </a:t>
            </a:r>
            <a:r>
              <a:rPr lang="en-US" altLang="ko-KR" sz="2400" dirty="0" smtClean="0"/>
              <a:t>enthalpy of mixing</a:t>
            </a:r>
            <a:r>
              <a:rPr lang="ko-KR" altLang="en-US" sz="2400" dirty="0" smtClean="0"/>
              <a:t>을 구할 때</a:t>
            </a:r>
            <a:r>
              <a:rPr lang="en-US" altLang="ko-KR" sz="2400" dirty="0" smtClean="0"/>
              <a:t>, </a:t>
            </a:r>
            <a:r>
              <a:rPr lang="en-US" altLang="ko-KR" sz="2400" dirty="0" smtClean="0"/>
              <a:t>data points</a:t>
            </a:r>
            <a:r>
              <a:rPr lang="ko-KR" altLang="en-US" sz="2400" dirty="0" smtClean="0"/>
              <a:t>를 </a:t>
            </a:r>
            <a:r>
              <a:rPr lang="en-US" altLang="ko-KR" sz="2400" dirty="0" smtClean="0"/>
              <a:t>linearization</a:t>
            </a:r>
            <a:r>
              <a:rPr lang="ko-KR" altLang="en-US" sz="2400" dirty="0" smtClean="0"/>
              <a:t>해줌으로써 오차가 거의 없도록 </a:t>
            </a:r>
            <a:r>
              <a:rPr lang="en-US" altLang="ko-KR" sz="2400" dirty="0" smtClean="0"/>
              <a:t>curve</a:t>
            </a:r>
            <a:r>
              <a:rPr lang="ko-KR" altLang="en-US" sz="2400" dirty="0" smtClean="0"/>
              <a:t>를 </a:t>
            </a:r>
            <a:r>
              <a:rPr lang="en-US" altLang="ko-KR" sz="2400" dirty="0" smtClean="0"/>
              <a:t>fitting </a:t>
            </a:r>
            <a:r>
              <a:rPr lang="ko-KR" altLang="en-US" sz="2400" dirty="0" smtClean="0"/>
              <a:t>할 수 있었다</a:t>
            </a:r>
            <a:r>
              <a:rPr lang="en-US" altLang="ko-KR" sz="2400" dirty="0" smtClean="0"/>
              <a:t>.	(R~1)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ko-KR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ko-KR" sz="2400" dirty="0" smtClean="0"/>
          </a:p>
          <a:p>
            <a:r>
              <a:rPr lang="en-US" altLang="ko-KR" sz="2400" b="1" dirty="0" smtClean="0"/>
              <a:t>	      </a:t>
            </a:r>
            <a:r>
              <a:rPr lang="ko-KR" altLang="en-US" sz="2400" b="1" dirty="0" smtClean="0"/>
              <a:t>y </a:t>
            </a:r>
            <a:r>
              <a:rPr lang="ko-KR" altLang="en-US" sz="2400" b="1" dirty="0"/>
              <a:t>= x(1-x)((14894.230619) + (-4794.925467)x</a:t>
            </a:r>
            <a:r>
              <a:rPr lang="ko-KR" altLang="en-US" sz="2400" b="1" dirty="0" smtClean="0"/>
              <a:t>)</a:t>
            </a:r>
            <a:endParaRPr lang="en-US" altLang="ko-KR" sz="2400" b="1" dirty="0"/>
          </a:p>
          <a:p>
            <a:r>
              <a:rPr lang="en-US" altLang="ko-KR" sz="2400" b="1" dirty="0" smtClean="0">
                <a:sym typeface="Wingdings" panose="05000000000000000000" pitchFamily="2" charset="2"/>
              </a:rPr>
              <a:t>	  y = x(1-x)(12496.767886 – 2397.462734(2x-1))</a:t>
            </a:r>
            <a:endParaRPr lang="en-US" altLang="ko-KR" sz="2400" dirty="0" smtClean="0"/>
          </a:p>
          <a:p>
            <a:endParaRPr lang="ko-KR" altLang="en-US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직사각형 2"/>
              <p:cNvSpPr/>
              <p:nvPr/>
            </p:nvSpPr>
            <p:spPr>
              <a:xfrm>
                <a:off x="2654550" y="5549981"/>
                <a:ext cx="5201296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ko-KR" altLang="en-US" sz="2000" b="0" i="1" smtClean="0">
                          <a:latin typeface="Cambria Math" panose="02040503050406030204" pitchFamily="18" charset="0"/>
                        </a:rPr>
                        <m:t>∴</m:t>
                      </m:r>
                      <m:r>
                        <a:rPr lang="en-US" altLang="ko-KR" sz="2000" b="0" i="1" smtClean="0"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ko-KR" altLang="en-US" sz="2000" b="0" i="1">
                          <a:latin typeface="Cambria Math" panose="02040503050406030204" pitchFamily="18" charset="0"/>
                        </a:rPr>
                        <m:t>∆</m:t>
                      </m:r>
                      <m:sSub>
                        <m:sSubPr>
                          <m:ctrlPr>
                            <a:rPr lang="en-US" altLang="ko-KR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2000" b="0" i="1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US" altLang="ko-KR" sz="2000" b="0" i="1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  <m:r>
                        <a:rPr lang="en-US" altLang="ko-KR" sz="2000" b="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ko-KR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2000" b="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ko-KR" sz="2000" b="0" i="1">
                              <a:latin typeface="Cambria Math" panose="02040503050406030204" pitchFamily="18" charset="0"/>
                            </a:rPr>
                            <m:t>𝐾𝑠</m:t>
                          </m:r>
                        </m:sub>
                      </m:sSub>
                      <m:r>
                        <a:rPr lang="en-US" altLang="ko-KR" sz="2000" b="0" i="1">
                          <a:latin typeface="Cambria Math" panose="02040503050406030204" pitchFamily="18" charset="0"/>
                        </a:rPr>
                        <m:t>(1−</m:t>
                      </m:r>
                      <m:sSub>
                        <m:sSubPr>
                          <m:ctrlPr>
                            <a:rPr lang="en-US" altLang="ko-KR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2000" b="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ko-KR" sz="2000" b="0" i="1">
                              <a:latin typeface="Cambria Math" panose="02040503050406030204" pitchFamily="18" charset="0"/>
                            </a:rPr>
                            <m:t>𝐾𝑠</m:t>
                          </m:r>
                        </m:sub>
                      </m:sSub>
                      <m:r>
                        <a:rPr lang="en-US" altLang="ko-KR" sz="2000" b="0" i="1">
                          <a:latin typeface="Cambria Math" panose="02040503050406030204" pitchFamily="18" charset="0"/>
                        </a:rPr>
                        <m:t>)(</m:t>
                      </m:r>
                      <m:sSub>
                        <m:sSubPr>
                          <m:ctrlPr>
                            <a:rPr lang="en-US" altLang="ko-KR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2000" b="0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altLang="ko-KR" sz="2000" b="0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altLang="ko-KR" sz="2000" b="0" i="1">
                          <a:latin typeface="Cambria Math" panose="02040503050406030204" pitchFamily="18" charset="0"/>
                        </a:rPr>
                        <m:t>+(</m:t>
                      </m:r>
                      <m:sSub>
                        <m:sSubPr>
                          <m:ctrlPr>
                            <a:rPr lang="en-US" altLang="ko-KR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2000" b="0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altLang="ko-KR" sz="2000" b="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ko-KR" sz="2000" b="0" i="1">
                              <a:latin typeface="Cambria Math" panose="02040503050406030204" pitchFamily="18" charset="0"/>
                            </a:rPr>
                            <m:t>𝐾𝑠</m:t>
                          </m:r>
                        </m:sub>
                      </m:sSub>
                      <m:r>
                        <a:rPr lang="en-US" altLang="ko-KR" sz="2000" b="0" i="1">
                          <a:latin typeface="Cambria Math" panose="02040503050406030204" pitchFamily="18" charset="0"/>
                        </a:rPr>
                        <m:t>−1)</m:t>
                      </m:r>
                      <m:sSub>
                        <m:sSubPr>
                          <m:ctrlPr>
                            <a:rPr lang="en-US" altLang="ko-KR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2000" b="0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altLang="ko-KR" sz="2000" b="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ko-KR" sz="2000" b="0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ko-KR" altLang="en-US" sz="2000" dirty="0"/>
              </a:p>
            </p:txBody>
          </p:sp>
        </mc:Choice>
        <mc:Fallback>
          <p:sp>
            <p:nvSpPr>
              <p:cNvPr id="3" name="직사각형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4550" y="5549981"/>
                <a:ext cx="5201296" cy="400110"/>
              </a:xfrm>
              <a:prstGeom prst="rect">
                <a:avLst/>
              </a:prstGeom>
              <a:blipFill rotWithShape="0">
                <a:blip r:embed="rId2"/>
                <a:stretch>
                  <a:fillRect b="-15152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직선 연결선 5"/>
          <p:cNvCxnSpPr/>
          <p:nvPr/>
        </p:nvCxnSpPr>
        <p:spPr>
          <a:xfrm>
            <a:off x="3594100" y="4902200"/>
            <a:ext cx="1905000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직선 연결선 8"/>
          <p:cNvCxnSpPr/>
          <p:nvPr/>
        </p:nvCxnSpPr>
        <p:spPr>
          <a:xfrm>
            <a:off x="5709046" y="4902200"/>
            <a:ext cx="1715000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188810" y="4935586"/>
            <a:ext cx="35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C00000"/>
                </a:solidFill>
              </a:rPr>
              <a:t>L</a:t>
            </a:r>
            <a:r>
              <a:rPr lang="en-US" altLang="ko-KR" baseline="-25000" dirty="0" smtClean="0">
                <a:solidFill>
                  <a:srgbClr val="C00000"/>
                </a:solidFill>
              </a:rPr>
              <a:t>0</a:t>
            </a:r>
            <a:endParaRPr lang="ko-KR" altLang="en-US" dirty="0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387651" y="4935586"/>
            <a:ext cx="35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C00000"/>
                </a:solidFill>
              </a:rPr>
              <a:t>L</a:t>
            </a:r>
            <a:r>
              <a:rPr lang="en-US" altLang="ko-KR" baseline="-25000" dirty="0" smtClean="0">
                <a:solidFill>
                  <a:srgbClr val="C00000"/>
                </a:solidFill>
              </a:rPr>
              <a:t>1</a:t>
            </a:r>
            <a:endParaRPr lang="ko-KR" alt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1327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ew_Simple01">
  <a:themeElements>
    <a:clrScheme name="New_Simple01">
      <a:dk1>
        <a:sysClr val="windowText" lastClr="000000"/>
      </a:dk1>
      <a:lt1>
        <a:sysClr val="window" lastClr="FFFFFF"/>
      </a:lt1>
      <a:dk2>
        <a:srgbClr val="562B71"/>
      </a:dk2>
      <a:lt2>
        <a:srgbClr val="DFF0F7"/>
      </a:lt2>
      <a:accent1>
        <a:srgbClr val="6BA2DF"/>
      </a:accent1>
      <a:accent2>
        <a:srgbClr val="C0504D"/>
      </a:accent2>
      <a:accent3>
        <a:srgbClr val="9BBB59"/>
      </a:accent3>
      <a:accent4>
        <a:srgbClr val="8064A2"/>
      </a:accent4>
      <a:accent5>
        <a:srgbClr val="AA5E74"/>
      </a:accent5>
      <a:accent6>
        <a:srgbClr val="EF9031"/>
      </a:accent6>
      <a:hlink>
        <a:srgbClr val="FF0000"/>
      </a:hlink>
      <a:folHlink>
        <a:srgbClr val="92D050"/>
      </a:folHlink>
    </a:clrScheme>
    <a:fontScheme name="New_Simple01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맑은 고딕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맑은 고딕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New_Simple01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hade val="100000"/>
                <a:satMod val="165000"/>
              </a:schemeClr>
            </a:gs>
            <a:gs pos="55000">
              <a:schemeClr val="phClr">
                <a:tint val="83000"/>
                <a:shade val="100000"/>
                <a:satMod val="155000"/>
              </a:schemeClr>
            </a:gs>
            <a:gs pos="100000">
              <a:schemeClr val="phClr">
                <a:shade val="85000"/>
                <a:satMod val="100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20040000"/>
            </a:lightRig>
          </a:scene3d>
          <a:sp3d contourW="12700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hueMod val="105000"/>
                <a:satMod val="250000"/>
              </a:schemeClr>
            </a:gs>
            <a:gs pos="100000">
              <a:schemeClr val="phClr">
                <a:tint val="95000"/>
                <a:shade val="100000"/>
                <a:satMod val="200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4000"/>
                <a:satMod val="200000"/>
              </a:schemeClr>
            </a:gs>
            <a:gs pos="100000">
              <a:schemeClr val="phClr">
                <a:shade val="70000"/>
                <a:satMod val="200000"/>
              </a:schemeClr>
            </a:gs>
          </a:gsLst>
          <a:path path="circle">
            <a:fillToRect l="40000" r="40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TM10237555[[fn=심플 테마]]</Template>
  <TotalTime>1340</TotalTime>
  <Words>116</Words>
  <Application>Microsoft Office PowerPoint</Application>
  <PresentationFormat>와이드스크린</PresentationFormat>
  <Paragraphs>40</Paragraphs>
  <Slides>5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12" baseType="lpstr">
      <vt:lpstr>맑은 고딕</vt:lpstr>
      <vt:lpstr>Arial</vt:lpstr>
      <vt:lpstr>Cambria Math</vt:lpstr>
      <vt:lpstr>Tw Cen MT</vt:lpstr>
      <vt:lpstr>Wingdings</vt:lpstr>
      <vt:lpstr>Wingdings 3</vt:lpstr>
      <vt:lpstr>New_Simple01</vt:lpstr>
      <vt:lpstr>Numerical methods HW#6  회귀분석</vt:lpstr>
      <vt:lpstr>Problem</vt:lpstr>
      <vt:lpstr>Code</vt:lpstr>
      <vt:lpstr>Result</vt:lpstr>
      <vt:lpstr>Conclusion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un</dc:creator>
  <cp:lastModifiedBy>un</cp:lastModifiedBy>
  <cp:revision>128</cp:revision>
  <dcterms:created xsi:type="dcterms:W3CDTF">2016-03-07T09:56:22Z</dcterms:created>
  <dcterms:modified xsi:type="dcterms:W3CDTF">2016-04-11T13:46:54Z</dcterms:modified>
</cp:coreProperties>
</file>