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77" r:id="rId6"/>
    <p:sldId id="259" r:id="rId7"/>
    <p:sldId id="261" r:id="rId8"/>
    <p:sldId id="263" r:id="rId9"/>
    <p:sldId id="269" r:id="rId10"/>
    <p:sldId id="266" r:id="rId11"/>
    <p:sldId id="267" r:id="rId12"/>
    <p:sldId id="264" r:id="rId13"/>
    <p:sldId id="275" r:id="rId14"/>
    <p:sldId id="268" r:id="rId15"/>
    <p:sldId id="273" r:id="rId16"/>
    <p:sldId id="274" r:id="rId17"/>
    <p:sldId id="265" r:id="rId18"/>
    <p:sldId id="270" r:id="rId19"/>
    <p:sldId id="276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51116;&#45909;\2015-1%20&#47928;&#49436;\&#49548;&#51116;&#49688;&#52824;midterm&#44536;&#47000;&#5453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Ps-Tk phase diagram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Sheet1!$B$3:$B$8</c:f>
              <c:numCache>
                <c:formatCode>0.00E+00</c:formatCode>
                <c:ptCount val="6"/>
                <c:pt idx="0">
                  <c:v>0.83991187811000001</c:v>
                </c:pt>
                <c:pt idx="1">
                  <c:v>0.63314086198999997</c:v>
                </c:pt>
                <c:pt idx="2">
                  <c:v>0.83991187811000001</c:v>
                </c:pt>
                <c:pt idx="3">
                  <c:v>5.8059353381000003E-2</c:v>
                </c:pt>
                <c:pt idx="4">
                  <c:v>0.63314086198999997</c:v>
                </c:pt>
                <c:pt idx="5">
                  <c:v>5.8059353381000003E-2</c:v>
                </c:pt>
              </c:numCache>
            </c:numRef>
          </c:xVal>
          <c:yVal>
            <c:numRef>
              <c:f>Sheet1!$C$3:$C$8</c:f>
              <c:numCache>
                <c:formatCode>0.00E+00</c:formatCode>
                <c:ptCount val="6"/>
                <c:pt idx="0">
                  <c:v>442.05282592999998</c:v>
                </c:pt>
                <c:pt idx="1">
                  <c:v>442.05282592999998</c:v>
                </c:pt>
                <c:pt idx="2">
                  <c:v>442.05282592999998</c:v>
                </c:pt>
                <c:pt idx="3">
                  <c:v>442.05282592999998</c:v>
                </c:pt>
                <c:pt idx="4">
                  <c:v>442.05282592999998</c:v>
                </c:pt>
                <c:pt idx="5">
                  <c:v>442.05282592999998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Sheet1!$B$13:$B$33</c:f>
              <c:numCache>
                <c:formatCode>0.00E+00</c:formatCode>
                <c:ptCount val="21"/>
                <c:pt idx="0">
                  <c:v>0.63314086198999997</c:v>
                </c:pt>
                <c:pt idx="1">
                  <c:v>0.65280574560000004</c:v>
                </c:pt>
                <c:pt idx="2">
                  <c:v>0.68929409981</c:v>
                </c:pt>
                <c:pt idx="3">
                  <c:v>0.72988027334000005</c:v>
                </c:pt>
                <c:pt idx="4">
                  <c:v>0.72988075017999998</c:v>
                </c:pt>
                <c:pt idx="5">
                  <c:v>0.74988073110999998</c:v>
                </c:pt>
                <c:pt idx="6">
                  <c:v>0.76988077164000002</c:v>
                </c:pt>
                <c:pt idx="7">
                  <c:v>0.78988075256000001</c:v>
                </c:pt>
                <c:pt idx="8">
                  <c:v>0.80988073349</c:v>
                </c:pt>
                <c:pt idx="9">
                  <c:v>0.82988077402000004</c:v>
                </c:pt>
                <c:pt idx="10">
                  <c:v>0.84988075495000004</c:v>
                </c:pt>
                <c:pt idx="11">
                  <c:v>0.86988073587000003</c:v>
                </c:pt>
                <c:pt idx="12">
                  <c:v>0.88988077640999996</c:v>
                </c:pt>
                <c:pt idx="13">
                  <c:v>0.90988075732999996</c:v>
                </c:pt>
                <c:pt idx="14">
                  <c:v>0.92988073825999995</c:v>
                </c:pt>
                <c:pt idx="15">
                  <c:v>0.92988115549000006</c:v>
                </c:pt>
                <c:pt idx="16">
                  <c:v>0.94540393352999996</c:v>
                </c:pt>
                <c:pt idx="17">
                  <c:v>0.95874232053999997</c:v>
                </c:pt>
                <c:pt idx="18">
                  <c:v>0.96991819143000002</c:v>
                </c:pt>
                <c:pt idx="19">
                  <c:v>0.97900885343999999</c:v>
                </c:pt>
                <c:pt idx="20">
                  <c:v>0.98636001348000002</c:v>
                </c:pt>
              </c:numCache>
            </c:numRef>
          </c:xVal>
          <c:yVal>
            <c:numRef>
              <c:f>Sheet1!$C$13:$C$33</c:f>
              <c:numCache>
                <c:formatCode>0.00E+00</c:formatCode>
                <c:ptCount val="21"/>
                <c:pt idx="0">
                  <c:v>442.05282592999998</c:v>
                </c:pt>
                <c:pt idx="1">
                  <c:v>416.93423461999998</c:v>
                </c:pt>
                <c:pt idx="2">
                  <c:v>374.65429688</c:v>
                </c:pt>
                <c:pt idx="3">
                  <c:v>332.14877318999999</c:v>
                </c:pt>
                <c:pt idx="4">
                  <c:v>332.14828490999997</c:v>
                </c:pt>
                <c:pt idx="5">
                  <c:v>312.30236816000001</c:v>
                </c:pt>
                <c:pt idx="6">
                  <c:v>292.87457275000003</c:v>
                </c:pt>
                <c:pt idx="7">
                  <c:v>273.64755249000001</c:v>
                </c:pt>
                <c:pt idx="8">
                  <c:v>254.40039063</c:v>
                </c:pt>
                <c:pt idx="9">
                  <c:v>234.89575195</c:v>
                </c:pt>
                <c:pt idx="10">
                  <c:v>214.86267090000001</c:v>
                </c:pt>
                <c:pt idx="11">
                  <c:v>193.9705658</c:v>
                </c:pt>
                <c:pt idx="12">
                  <c:v>171.78585815</c:v>
                </c:pt>
                <c:pt idx="13">
                  <c:v>147.69076537999999</c:v>
                </c:pt>
                <c:pt idx="14">
                  <c:v>120.71105957</c:v>
                </c:pt>
                <c:pt idx="15">
                  <c:v>120.71045685</c:v>
                </c:pt>
                <c:pt idx="16">
                  <c:v>96.710456848000007</c:v>
                </c:pt>
                <c:pt idx="17">
                  <c:v>72.710456848000007</c:v>
                </c:pt>
                <c:pt idx="18">
                  <c:v>48.710456848</c:v>
                </c:pt>
                <c:pt idx="19">
                  <c:v>24.710458755000001</c:v>
                </c:pt>
                <c:pt idx="20">
                  <c:v>-0.14939390122999999</c:v>
                </c:pt>
              </c:numCache>
            </c:numRef>
          </c:yVal>
          <c:smooth val="0"/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Sheet1!$B$35:$B$56</c:f>
              <c:numCache>
                <c:formatCode>0.00E+00</c:formatCode>
                <c:ptCount val="22"/>
                <c:pt idx="0">
                  <c:v>5.8059353381000003E-2</c:v>
                </c:pt>
                <c:pt idx="1">
                  <c:v>5.1729291677000001E-2</c:v>
                </c:pt>
                <c:pt idx="2">
                  <c:v>4.1595574468000003E-2</c:v>
                </c:pt>
                <c:pt idx="3">
                  <c:v>3.2266486435999997E-2</c:v>
                </c:pt>
                <c:pt idx="4">
                  <c:v>3.2266382128000003E-2</c:v>
                </c:pt>
                <c:pt idx="5">
                  <c:v>2.8264828026E-2</c:v>
                </c:pt>
                <c:pt idx="6">
                  <c:v>2.4590648711000002E-2</c:v>
                </c:pt>
                <c:pt idx="7">
                  <c:v>2.1205481142E-2</c:v>
                </c:pt>
                <c:pt idx="8">
                  <c:v>1.8078330904E-2</c:v>
                </c:pt>
                <c:pt idx="9">
                  <c:v>1.5184955671E-2</c:v>
                </c:pt>
                <c:pt idx="10">
                  <c:v>1.2507596053E-2</c:v>
                </c:pt>
                <c:pt idx="11">
                  <c:v>1.0035051963999999E-2</c:v>
                </c:pt>
                <c:pt idx="12">
                  <c:v>7.7632879837999996E-3</c:v>
                </c:pt>
                <c:pt idx="13">
                  <c:v>5.6968280114E-3</c:v>
                </c:pt>
                <c:pt idx="14">
                  <c:v>3.8515350316000001E-3</c:v>
                </c:pt>
                <c:pt idx="15">
                  <c:v>3.8514991757000001E-3</c:v>
                </c:pt>
                <c:pt idx="16">
                  <c:v>2.5917952880000002E-3</c:v>
                </c:pt>
                <c:pt idx="17">
                  <c:v>1.6508939443E-3</c:v>
                </c:pt>
                <c:pt idx="18">
                  <c:v>9.831003844700001E-4</c:v>
                </c:pt>
                <c:pt idx="19">
                  <c:v>5.3837744053E-4</c:v>
                </c:pt>
                <c:pt idx="20">
                  <c:v>2.5792277302000001E-4</c:v>
                </c:pt>
              </c:numCache>
            </c:numRef>
          </c:xVal>
          <c:yVal>
            <c:numRef>
              <c:f>Sheet1!$C$35:$C$55</c:f>
              <c:numCache>
                <c:formatCode>0.00E+00</c:formatCode>
                <c:ptCount val="21"/>
                <c:pt idx="0">
                  <c:v>442.05282592999998</c:v>
                </c:pt>
                <c:pt idx="1">
                  <c:v>416.93423461999998</c:v>
                </c:pt>
                <c:pt idx="2">
                  <c:v>374.65429688</c:v>
                </c:pt>
                <c:pt idx="3">
                  <c:v>332.14877318999999</c:v>
                </c:pt>
                <c:pt idx="4">
                  <c:v>332.14828490999997</c:v>
                </c:pt>
                <c:pt idx="5">
                  <c:v>312.30236816000001</c:v>
                </c:pt>
                <c:pt idx="6">
                  <c:v>292.87457275000003</c:v>
                </c:pt>
                <c:pt idx="7">
                  <c:v>273.64755249000001</c:v>
                </c:pt>
                <c:pt idx="8">
                  <c:v>254.40039063</c:v>
                </c:pt>
                <c:pt idx="9">
                  <c:v>234.89575195</c:v>
                </c:pt>
                <c:pt idx="10">
                  <c:v>214.86267090000001</c:v>
                </c:pt>
                <c:pt idx="11">
                  <c:v>193.9705658</c:v>
                </c:pt>
                <c:pt idx="12">
                  <c:v>171.78585815</c:v>
                </c:pt>
                <c:pt idx="13">
                  <c:v>147.69076537999999</c:v>
                </c:pt>
                <c:pt idx="14">
                  <c:v>120.71105957</c:v>
                </c:pt>
                <c:pt idx="15">
                  <c:v>120.71045685</c:v>
                </c:pt>
                <c:pt idx="16">
                  <c:v>96.710456848000007</c:v>
                </c:pt>
                <c:pt idx="17">
                  <c:v>72.710456848000007</c:v>
                </c:pt>
                <c:pt idx="18">
                  <c:v>48.710456848</c:v>
                </c:pt>
                <c:pt idx="19">
                  <c:v>24.710458755000001</c:v>
                </c:pt>
                <c:pt idx="20">
                  <c:v>-0.14939390122999999</c:v>
                </c:pt>
              </c:numCache>
            </c:numRef>
          </c:yVal>
          <c:smooth val="0"/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Sheet1!$B$60:$B$72</c:f>
              <c:numCache>
                <c:formatCode>0.00E+00</c:formatCode>
                <c:ptCount val="13"/>
                <c:pt idx="0">
                  <c:v>0.83991187811000001</c:v>
                </c:pt>
                <c:pt idx="1">
                  <c:v>0.86184477806000004</c:v>
                </c:pt>
                <c:pt idx="2">
                  <c:v>0.86184501648</c:v>
                </c:pt>
                <c:pt idx="3">
                  <c:v>0.87945210933999995</c:v>
                </c:pt>
                <c:pt idx="4">
                  <c:v>0.89590603113</c:v>
                </c:pt>
                <c:pt idx="5">
                  <c:v>0.91146236658000002</c:v>
                </c:pt>
                <c:pt idx="6">
                  <c:v>0.92634332180000001</c:v>
                </c:pt>
                <c:pt idx="7">
                  <c:v>0.94074505568</c:v>
                </c:pt>
                <c:pt idx="8">
                  <c:v>0.95484453439999994</c:v>
                </c:pt>
                <c:pt idx="9">
                  <c:v>0.96880573033999995</c:v>
                </c:pt>
                <c:pt idx="10">
                  <c:v>0.98278570175000002</c:v>
                </c:pt>
                <c:pt idx="11">
                  <c:v>0.99694091082000003</c:v>
                </c:pt>
                <c:pt idx="12">
                  <c:v>0.99999982118999997</c:v>
                </c:pt>
              </c:numCache>
            </c:numRef>
          </c:xVal>
          <c:yVal>
            <c:numRef>
              <c:f>Sheet1!$C$60:$C$72</c:f>
              <c:numCache>
                <c:formatCode>0.00E+00</c:formatCode>
                <c:ptCount val="13"/>
                <c:pt idx="0">
                  <c:v>442.05282592999998</c:v>
                </c:pt>
                <c:pt idx="1">
                  <c:v>427.65222168000003</c:v>
                </c:pt>
                <c:pt idx="2">
                  <c:v>427.65203857</c:v>
                </c:pt>
                <c:pt idx="3">
                  <c:v>415.62057494999999</c:v>
                </c:pt>
                <c:pt idx="4">
                  <c:v>404.02804565000002</c:v>
                </c:pt>
                <c:pt idx="5">
                  <c:v>392.79510498000002</c:v>
                </c:pt>
                <c:pt idx="6">
                  <c:v>381.84588623000002</c:v>
                </c:pt>
                <c:pt idx="7">
                  <c:v>371.10968018</c:v>
                </c:pt>
                <c:pt idx="8">
                  <c:v>360.52157592999998</c:v>
                </c:pt>
                <c:pt idx="9">
                  <c:v>350.02285767000001</c:v>
                </c:pt>
                <c:pt idx="10">
                  <c:v>339.56100464000002</c:v>
                </c:pt>
                <c:pt idx="11">
                  <c:v>329.08990478999999</c:v>
                </c:pt>
                <c:pt idx="12">
                  <c:v>326.85015869</c:v>
                </c:pt>
              </c:numCache>
            </c:numRef>
          </c:yVal>
          <c:smooth val="0"/>
        </c:ser>
        <c:ser>
          <c:idx val="4"/>
          <c:order val="4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Sheet1!$B$74:$B$86</c:f>
              <c:numCache>
                <c:formatCode>0.00E+00</c:formatCode>
                <c:ptCount val="13"/>
                <c:pt idx="0">
                  <c:v>0.63314086198999997</c:v>
                </c:pt>
                <c:pt idx="1">
                  <c:v>0.67364847660000005</c:v>
                </c:pt>
                <c:pt idx="2">
                  <c:v>0.67364895343999998</c:v>
                </c:pt>
                <c:pt idx="3">
                  <c:v>0.70907020569000001</c:v>
                </c:pt>
                <c:pt idx="4">
                  <c:v>0.74449145794000005</c:v>
                </c:pt>
                <c:pt idx="5">
                  <c:v>0.77991271018999997</c:v>
                </c:pt>
                <c:pt idx="6">
                  <c:v>0.81533396244</c:v>
                </c:pt>
                <c:pt idx="7">
                  <c:v>0.85075527429999998</c:v>
                </c:pt>
                <c:pt idx="8">
                  <c:v>0.88617652655000001</c:v>
                </c:pt>
                <c:pt idx="9">
                  <c:v>0.92159777880000004</c:v>
                </c:pt>
                <c:pt idx="10">
                  <c:v>0.95701903104999997</c:v>
                </c:pt>
                <c:pt idx="11">
                  <c:v>0.9924402833</c:v>
                </c:pt>
                <c:pt idx="12">
                  <c:v>0.99999952315999996</c:v>
                </c:pt>
              </c:numCache>
            </c:numRef>
          </c:xVal>
          <c:yVal>
            <c:numRef>
              <c:f>Sheet1!$C$74:$C$86</c:f>
              <c:numCache>
                <c:formatCode>0.00E+00</c:formatCode>
                <c:ptCount val="13"/>
                <c:pt idx="0">
                  <c:v>442.05282592999998</c:v>
                </c:pt>
                <c:pt idx="1">
                  <c:v>427.65222168000003</c:v>
                </c:pt>
                <c:pt idx="2">
                  <c:v>427.65203857</c:v>
                </c:pt>
                <c:pt idx="3">
                  <c:v>415.62057494999999</c:v>
                </c:pt>
                <c:pt idx="4">
                  <c:v>404.02804565000002</c:v>
                </c:pt>
                <c:pt idx="5">
                  <c:v>392.79510498000002</c:v>
                </c:pt>
                <c:pt idx="6">
                  <c:v>381.84588623000002</c:v>
                </c:pt>
                <c:pt idx="7">
                  <c:v>371.10968018</c:v>
                </c:pt>
                <c:pt idx="8">
                  <c:v>360.52157592999998</c:v>
                </c:pt>
                <c:pt idx="9">
                  <c:v>350.02285767000001</c:v>
                </c:pt>
                <c:pt idx="10">
                  <c:v>339.56100464000002</c:v>
                </c:pt>
                <c:pt idx="11">
                  <c:v>329.08990478999999</c:v>
                </c:pt>
                <c:pt idx="12">
                  <c:v>326.85015869</c:v>
                </c:pt>
              </c:numCache>
            </c:numRef>
          </c:yVal>
          <c:smooth val="0"/>
        </c:ser>
        <c:ser>
          <c:idx val="5"/>
          <c:order val="5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Sheet1!$B$91:$B$132</c:f>
              <c:numCache>
                <c:formatCode>0.00E+00</c:formatCode>
                <c:ptCount val="42"/>
                <c:pt idx="0">
                  <c:v>0.83991187811000001</c:v>
                </c:pt>
                <c:pt idx="1">
                  <c:v>0.82695287466</c:v>
                </c:pt>
                <c:pt idx="2">
                  <c:v>0.80695289373000001</c:v>
                </c:pt>
                <c:pt idx="3">
                  <c:v>0.78695291281000002</c:v>
                </c:pt>
                <c:pt idx="4">
                  <c:v>0.76695287227999998</c:v>
                </c:pt>
                <c:pt idx="5">
                  <c:v>0.75022101401999997</c:v>
                </c:pt>
                <c:pt idx="6">
                  <c:v>0.73286235332000005</c:v>
                </c:pt>
                <c:pt idx="7">
                  <c:v>0.73286187649000001</c:v>
                </c:pt>
                <c:pt idx="8">
                  <c:v>0.71286189556000001</c:v>
                </c:pt>
                <c:pt idx="9">
                  <c:v>0.69286185502999997</c:v>
                </c:pt>
                <c:pt idx="10">
                  <c:v>0.67286187409999998</c:v>
                </c:pt>
                <c:pt idx="11">
                  <c:v>0.65286189317999999</c:v>
                </c:pt>
                <c:pt idx="12">
                  <c:v>0.63286185264999995</c:v>
                </c:pt>
                <c:pt idx="13">
                  <c:v>0.61286187171999995</c:v>
                </c:pt>
                <c:pt idx="14">
                  <c:v>0.59286189078999996</c:v>
                </c:pt>
                <c:pt idx="15">
                  <c:v>0.57286185026000003</c:v>
                </c:pt>
                <c:pt idx="16">
                  <c:v>0.55286186934000003</c:v>
                </c:pt>
                <c:pt idx="17">
                  <c:v>0.53286188841000004</c:v>
                </c:pt>
                <c:pt idx="18">
                  <c:v>0.51252907515000001</c:v>
                </c:pt>
                <c:pt idx="19">
                  <c:v>0.49141967297</c:v>
                </c:pt>
                <c:pt idx="20">
                  <c:v>0.46956974268000001</c:v>
                </c:pt>
                <c:pt idx="21">
                  <c:v>0.44701769947999997</c:v>
                </c:pt>
                <c:pt idx="22">
                  <c:v>0.42381465434999999</c:v>
                </c:pt>
                <c:pt idx="23">
                  <c:v>0.40002492070000001</c:v>
                </c:pt>
                <c:pt idx="24">
                  <c:v>0.37572640181</c:v>
                </c:pt>
                <c:pt idx="25">
                  <c:v>0.35101050138000001</c:v>
                </c:pt>
                <c:pt idx="26">
                  <c:v>0.32598111032999999</c:v>
                </c:pt>
                <c:pt idx="27">
                  <c:v>0.30075308681000001</c:v>
                </c:pt>
                <c:pt idx="28">
                  <c:v>0.27544975281</c:v>
                </c:pt>
                <c:pt idx="29">
                  <c:v>0.25019973515999999</c:v>
                </c:pt>
                <c:pt idx="30">
                  <c:v>0.22513313591</c:v>
                </c:pt>
                <c:pt idx="31">
                  <c:v>0.20037725568</c:v>
                </c:pt>
                <c:pt idx="32">
                  <c:v>0.17605218290999999</c:v>
                </c:pt>
                <c:pt idx="33">
                  <c:v>0.15226668119</c:v>
                </c:pt>
                <c:pt idx="34">
                  <c:v>0.12911474705000001</c:v>
                </c:pt>
                <c:pt idx="35">
                  <c:v>0.10667304695</c:v>
                </c:pt>
                <c:pt idx="36">
                  <c:v>8.4999717771999994E-2</c:v>
                </c:pt>
                <c:pt idx="37">
                  <c:v>6.4134173094999997E-2</c:v>
                </c:pt>
                <c:pt idx="38">
                  <c:v>4.4098217039999998E-2</c:v>
                </c:pt>
                <c:pt idx="39">
                  <c:v>2.4098217487000001E-2</c:v>
                </c:pt>
                <c:pt idx="40">
                  <c:v>4.0982165374000004E-3</c:v>
                </c:pt>
                <c:pt idx="41">
                  <c:v>4.9999999874000003E-7</c:v>
                </c:pt>
              </c:numCache>
            </c:numRef>
          </c:xVal>
          <c:yVal>
            <c:numRef>
              <c:f>Sheet1!$C$91:$C$132</c:f>
              <c:numCache>
                <c:formatCode>0.00E+00</c:formatCode>
                <c:ptCount val="42"/>
                <c:pt idx="0">
                  <c:v>442.05282592999998</c:v>
                </c:pt>
                <c:pt idx="1">
                  <c:v>455.64712523999998</c:v>
                </c:pt>
                <c:pt idx="2">
                  <c:v>475.60357665999999</c:v>
                </c:pt>
                <c:pt idx="3">
                  <c:v>494.48788452000002</c:v>
                </c:pt>
                <c:pt idx="4">
                  <c:v>512.44897461000005</c:v>
                </c:pt>
                <c:pt idx="5">
                  <c:v>526.84997558999999</c:v>
                </c:pt>
                <c:pt idx="6">
                  <c:v>541.25061034999999</c:v>
                </c:pt>
                <c:pt idx="7">
                  <c:v>541.25103760000002</c:v>
                </c:pt>
                <c:pt idx="8">
                  <c:v>557.22540283000001</c:v>
                </c:pt>
                <c:pt idx="9">
                  <c:v>572.59960937999995</c:v>
                </c:pt>
                <c:pt idx="10">
                  <c:v>587.42761229999996</c:v>
                </c:pt>
                <c:pt idx="11">
                  <c:v>601.75567626999998</c:v>
                </c:pt>
                <c:pt idx="12">
                  <c:v>615.62408446999996</c:v>
                </c:pt>
                <c:pt idx="13">
                  <c:v>629.06890868999994</c:v>
                </c:pt>
                <c:pt idx="14">
                  <c:v>642.12268066000001</c:v>
                </c:pt>
                <c:pt idx="15">
                  <c:v>654.81549071999996</c:v>
                </c:pt>
                <c:pt idx="16">
                  <c:v>667.17553711000005</c:v>
                </c:pt>
                <c:pt idx="17">
                  <c:v>679.22955321999996</c:v>
                </c:pt>
                <c:pt idx="18">
                  <c:v>691.19708251999998</c:v>
                </c:pt>
                <c:pt idx="19">
                  <c:v>703.34368896000001</c:v>
                </c:pt>
                <c:pt idx="20">
                  <c:v>715.64868163999995</c:v>
                </c:pt>
                <c:pt idx="21">
                  <c:v>728.09716796999999</c:v>
                </c:pt>
                <c:pt idx="22">
                  <c:v>740.67468262</c:v>
                </c:pt>
                <c:pt idx="23">
                  <c:v>753.36798095999995</c:v>
                </c:pt>
                <c:pt idx="24">
                  <c:v>766.16473388999998</c:v>
                </c:pt>
                <c:pt idx="25">
                  <c:v>779.05389404000005</c:v>
                </c:pt>
                <c:pt idx="26">
                  <c:v>792.02520751999998</c:v>
                </c:pt>
                <c:pt idx="27">
                  <c:v>805.06842041000004</c:v>
                </c:pt>
                <c:pt idx="28">
                  <c:v>818.17260741999996</c:v>
                </c:pt>
                <c:pt idx="29">
                  <c:v>831.32495116999996</c:v>
                </c:pt>
                <c:pt idx="30">
                  <c:v>844.50970458999996</c:v>
                </c:pt>
                <c:pt idx="31">
                  <c:v>857.70745850000003</c:v>
                </c:pt>
                <c:pt idx="32">
                  <c:v>870.89495850000003</c:v>
                </c:pt>
                <c:pt idx="33">
                  <c:v>884.04504395000004</c:v>
                </c:pt>
                <c:pt idx="34">
                  <c:v>897.12750243999994</c:v>
                </c:pt>
                <c:pt idx="35">
                  <c:v>910.11065673999997</c:v>
                </c:pt>
                <c:pt idx="36">
                  <c:v>922.96252441000001</c:v>
                </c:pt>
                <c:pt idx="37">
                  <c:v>935.65270996000004</c:v>
                </c:pt>
                <c:pt idx="38">
                  <c:v>948.15344238</c:v>
                </c:pt>
                <c:pt idx="39">
                  <c:v>960.95941161999997</c:v>
                </c:pt>
                <c:pt idx="40">
                  <c:v>974.11090088000003</c:v>
                </c:pt>
                <c:pt idx="41">
                  <c:v>976.84967041000004</c:v>
                </c:pt>
              </c:numCache>
            </c:numRef>
          </c:yVal>
          <c:smooth val="0"/>
        </c:ser>
        <c:ser>
          <c:idx val="6"/>
          <c:order val="6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Sheet1!$B$134:$B$175</c:f>
              <c:numCache>
                <c:formatCode>0.00E+00</c:formatCode>
                <c:ptCount val="42"/>
                <c:pt idx="0">
                  <c:v>5.8059353381000003E-2</c:v>
                </c:pt>
                <c:pt idx="1">
                  <c:v>5.9897996485E-2</c:v>
                </c:pt>
                <c:pt idx="2">
                  <c:v>6.2340967357000003E-2</c:v>
                </c:pt>
                <c:pt idx="3">
                  <c:v>6.4347684382999995E-2</c:v>
                </c:pt>
                <c:pt idx="4">
                  <c:v>6.5961487590999998E-2</c:v>
                </c:pt>
                <c:pt idx="5">
                  <c:v>6.7037820816000002E-2</c:v>
                </c:pt>
                <c:pt idx="6">
                  <c:v>6.7914411425999993E-2</c:v>
                </c:pt>
                <c:pt idx="7">
                  <c:v>6.7914433777000002E-2</c:v>
                </c:pt>
                <c:pt idx="8">
                  <c:v>6.8648017943000003E-2</c:v>
                </c:pt>
                <c:pt idx="9">
                  <c:v>6.9113269448000003E-2</c:v>
                </c:pt>
                <c:pt idx="10">
                  <c:v>6.9336190820000004E-2</c:v>
                </c:pt>
                <c:pt idx="11">
                  <c:v>6.9340080023000003E-2</c:v>
                </c:pt>
                <c:pt idx="12">
                  <c:v>6.9145761429999994E-2</c:v>
                </c:pt>
                <c:pt idx="13">
                  <c:v>6.8771764636000002E-2</c:v>
                </c:pt>
                <c:pt idx="14">
                  <c:v>6.8234495818999999E-2</c:v>
                </c:pt>
                <c:pt idx="15">
                  <c:v>6.7548394203000003E-2</c:v>
                </c:pt>
                <c:pt idx="16">
                  <c:v>6.6726073622999996E-2</c:v>
                </c:pt>
                <c:pt idx="17">
                  <c:v>6.5778434277000003E-2</c:v>
                </c:pt>
                <c:pt idx="18">
                  <c:v>6.4696155488000007E-2</c:v>
                </c:pt>
                <c:pt idx="19">
                  <c:v>6.3454411924000004E-2</c:v>
                </c:pt>
                <c:pt idx="20">
                  <c:v>6.2050156294999999E-2</c:v>
                </c:pt>
                <c:pt idx="21">
                  <c:v>6.0480508953000001E-2</c:v>
                </c:pt>
                <c:pt idx="22">
                  <c:v>5.8743182569999997E-2</c:v>
                </c:pt>
                <c:pt idx="23">
                  <c:v>5.6836385279999999E-2</c:v>
                </c:pt>
                <c:pt idx="24">
                  <c:v>5.4758809507000003E-2</c:v>
                </c:pt>
                <c:pt idx="25">
                  <c:v>5.2509594708999997E-2</c:v>
                </c:pt>
                <c:pt idx="26">
                  <c:v>5.0088439137E-2</c:v>
                </c:pt>
                <c:pt idx="27">
                  <c:v>4.7495752572999997E-2</c:v>
                </c:pt>
                <c:pt idx="28">
                  <c:v>4.4732958077999999E-2</c:v>
                </c:pt>
                <c:pt idx="29">
                  <c:v>4.1802883148E-2</c:v>
                </c:pt>
                <c:pt idx="30">
                  <c:v>3.8710165769E-2</c:v>
                </c:pt>
                <c:pt idx="31">
                  <c:v>3.5461686552E-2</c:v>
                </c:pt>
                <c:pt idx="32">
                  <c:v>3.2066851854000003E-2</c:v>
                </c:pt>
                <c:pt idx="33">
                  <c:v>2.8537673876000001E-2</c:v>
                </c:pt>
                <c:pt idx="34">
                  <c:v>2.4888634682000001E-2</c:v>
                </c:pt>
                <c:pt idx="35">
                  <c:v>2.1136276424000001E-2</c:v>
                </c:pt>
                <c:pt idx="36">
                  <c:v>1.7298582941E-2</c:v>
                </c:pt>
                <c:pt idx="37">
                  <c:v>1.3394252396999999E-2</c:v>
                </c:pt>
                <c:pt idx="38">
                  <c:v>9.4419475644999997E-3</c:v>
                </c:pt>
                <c:pt idx="39">
                  <c:v>5.2895159461000003E-3</c:v>
                </c:pt>
                <c:pt idx="40">
                  <c:v>9.2212681193000001E-4</c:v>
                </c:pt>
                <c:pt idx="41">
                  <c:v>1.1307481174E-7</c:v>
                </c:pt>
              </c:numCache>
            </c:numRef>
          </c:xVal>
          <c:yVal>
            <c:numRef>
              <c:f>Sheet1!$C$134:$C$175</c:f>
              <c:numCache>
                <c:formatCode>0.00E+00</c:formatCode>
                <c:ptCount val="42"/>
                <c:pt idx="0">
                  <c:v>442.05282592999998</c:v>
                </c:pt>
                <c:pt idx="1">
                  <c:v>455.64712523999998</c:v>
                </c:pt>
                <c:pt idx="2">
                  <c:v>475.60357665999999</c:v>
                </c:pt>
                <c:pt idx="3">
                  <c:v>494.48788452000002</c:v>
                </c:pt>
                <c:pt idx="4">
                  <c:v>512.44940185999997</c:v>
                </c:pt>
                <c:pt idx="5">
                  <c:v>526.84997558999999</c:v>
                </c:pt>
                <c:pt idx="6">
                  <c:v>541.25061034999999</c:v>
                </c:pt>
                <c:pt idx="7">
                  <c:v>541.25103760000002</c:v>
                </c:pt>
                <c:pt idx="8">
                  <c:v>557.22540283000001</c:v>
                </c:pt>
                <c:pt idx="9">
                  <c:v>572.59960937999995</c:v>
                </c:pt>
                <c:pt idx="10">
                  <c:v>587.42761229999996</c:v>
                </c:pt>
                <c:pt idx="11">
                  <c:v>601.75567626999998</c:v>
                </c:pt>
                <c:pt idx="12">
                  <c:v>615.62408446999996</c:v>
                </c:pt>
                <c:pt idx="13">
                  <c:v>629.06890868999994</c:v>
                </c:pt>
                <c:pt idx="14">
                  <c:v>642.12268066000001</c:v>
                </c:pt>
                <c:pt idx="15">
                  <c:v>654.81549071999996</c:v>
                </c:pt>
                <c:pt idx="16">
                  <c:v>667.17553711000005</c:v>
                </c:pt>
                <c:pt idx="17">
                  <c:v>679.22955321999996</c:v>
                </c:pt>
                <c:pt idx="18">
                  <c:v>691.19708251999998</c:v>
                </c:pt>
                <c:pt idx="19">
                  <c:v>703.34368896000001</c:v>
                </c:pt>
                <c:pt idx="20">
                  <c:v>715.64868163999995</c:v>
                </c:pt>
                <c:pt idx="21">
                  <c:v>728.09716796999999</c:v>
                </c:pt>
                <c:pt idx="22">
                  <c:v>740.67468262</c:v>
                </c:pt>
                <c:pt idx="23">
                  <c:v>753.36798095999995</c:v>
                </c:pt>
                <c:pt idx="24">
                  <c:v>766.16473388999998</c:v>
                </c:pt>
                <c:pt idx="25">
                  <c:v>779.05389404000005</c:v>
                </c:pt>
                <c:pt idx="26">
                  <c:v>792.02520751999998</c:v>
                </c:pt>
                <c:pt idx="27">
                  <c:v>805.06842041000004</c:v>
                </c:pt>
                <c:pt idx="28">
                  <c:v>818.17260741999996</c:v>
                </c:pt>
                <c:pt idx="29">
                  <c:v>831.32495116999996</c:v>
                </c:pt>
                <c:pt idx="30">
                  <c:v>844.50970458999996</c:v>
                </c:pt>
                <c:pt idx="31">
                  <c:v>857.70745850000003</c:v>
                </c:pt>
                <c:pt idx="32">
                  <c:v>870.89495850000003</c:v>
                </c:pt>
                <c:pt idx="33">
                  <c:v>884.04504395000004</c:v>
                </c:pt>
                <c:pt idx="34">
                  <c:v>897.12750243999994</c:v>
                </c:pt>
                <c:pt idx="35">
                  <c:v>910.11065673999997</c:v>
                </c:pt>
                <c:pt idx="36">
                  <c:v>922.96252441000001</c:v>
                </c:pt>
                <c:pt idx="37">
                  <c:v>935.65270996000004</c:v>
                </c:pt>
                <c:pt idx="38">
                  <c:v>948.15344238</c:v>
                </c:pt>
                <c:pt idx="39">
                  <c:v>960.95941161999997</c:v>
                </c:pt>
                <c:pt idx="40">
                  <c:v>974.11090088000003</c:v>
                </c:pt>
                <c:pt idx="41">
                  <c:v>976.84967041000004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586928"/>
        <c:axId val="193590736"/>
      </c:scatterChart>
      <c:valAx>
        <c:axId val="193586928"/>
        <c:scaling>
          <c:orientation val="minMax"/>
        </c:scaling>
        <c:delete val="0"/>
        <c:axPos val="b"/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590736"/>
        <c:crosses val="autoZero"/>
        <c:crossBetween val="midCat"/>
      </c:valAx>
      <c:valAx>
        <c:axId val="19359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586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6AC4F-77D5-4644-80B0-8C14E00AAFD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CD16E2B-DF5A-4677-916C-8FC4F2B214AA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+mn-ea"/>
              <a:ea typeface="+mn-ea"/>
            </a:rPr>
            <a:t>각 상에 대한 </a:t>
          </a:r>
          <a:r>
            <a:rPr lang="el-GR" altLang="ko-KR" sz="2000" dirty="0" smtClean="0">
              <a:latin typeface="+mn-ea"/>
              <a:ea typeface="+mn-ea"/>
            </a:rPr>
            <a:t>Ω</a:t>
          </a:r>
          <a:r>
            <a:rPr lang="ko-KR" altLang="en-US" sz="2000" dirty="0" smtClean="0">
              <a:latin typeface="+mn-ea"/>
              <a:ea typeface="+mn-ea"/>
            </a:rPr>
            <a:t>계산</a:t>
          </a:r>
          <a:r>
            <a:rPr lang="en-US" altLang="ko-KR" sz="2000" dirty="0" smtClean="0">
              <a:latin typeface="+mn-ea"/>
              <a:ea typeface="+mn-ea"/>
            </a:rPr>
            <a:t>(Excess Gibbs Energy </a:t>
          </a:r>
          <a:r>
            <a:rPr lang="ko-KR" altLang="en-US" sz="2000" dirty="0" smtClean="0">
              <a:latin typeface="+mn-ea"/>
              <a:ea typeface="+mn-ea"/>
            </a:rPr>
            <a:t>완성</a:t>
          </a:r>
          <a:r>
            <a:rPr lang="en-US" altLang="ko-KR" sz="2000" dirty="0" smtClean="0">
              <a:latin typeface="+mn-ea"/>
              <a:ea typeface="+mn-ea"/>
            </a:rPr>
            <a:t>)</a:t>
          </a:r>
        </a:p>
        <a:p>
          <a:pPr latinLnBrk="1"/>
          <a:r>
            <a:rPr lang="en-US" altLang="ko-KR" sz="2000" dirty="0" smtClean="0">
              <a:latin typeface="+mn-ea"/>
              <a:ea typeface="+mn-ea"/>
            </a:rPr>
            <a:t>- </a:t>
          </a:r>
          <a:r>
            <a:rPr lang="ko-KR" altLang="en-US" sz="2000" dirty="0" smtClean="0">
              <a:latin typeface="+mn-ea"/>
              <a:ea typeface="+mn-ea"/>
            </a:rPr>
            <a:t>선형 회귀 분석</a:t>
          </a:r>
          <a:r>
            <a:rPr lang="en-US" altLang="ko-KR" sz="2000" dirty="0" smtClean="0">
              <a:latin typeface="+mn-ea"/>
              <a:ea typeface="+mn-ea"/>
            </a:rPr>
            <a:t>(HW#6)</a:t>
          </a:r>
          <a:endParaRPr lang="ko-KR" altLang="en-US" sz="2000" dirty="0">
            <a:latin typeface="+mn-ea"/>
            <a:ea typeface="+mn-ea"/>
          </a:endParaRPr>
        </a:p>
      </dgm:t>
    </dgm:pt>
    <dgm:pt modelId="{4C569E2B-1835-457C-A6CD-2D7B1FFD3E8F}" type="parTrans" cxnId="{F2006100-8724-4A2D-B60D-12A4DE7EA8E4}">
      <dgm:prSet/>
      <dgm:spPr/>
      <dgm:t>
        <a:bodyPr/>
        <a:lstStyle/>
        <a:p>
          <a:pPr latinLnBrk="1"/>
          <a:endParaRPr lang="ko-KR" altLang="en-US"/>
        </a:p>
      </dgm:t>
    </dgm:pt>
    <dgm:pt modelId="{44CB6EAF-9709-45C9-9504-081E935862B9}" type="sibTrans" cxnId="{F2006100-8724-4A2D-B60D-12A4DE7EA8E4}">
      <dgm:prSet/>
      <dgm:spPr/>
      <dgm:t>
        <a:bodyPr/>
        <a:lstStyle/>
        <a:p>
          <a:pPr latinLnBrk="1"/>
          <a:endParaRPr lang="ko-KR" altLang="en-US"/>
        </a:p>
      </dgm:t>
    </dgm:pt>
    <dgm:pt modelId="{6BC3FAD0-320D-40FF-A975-871A04158D0D}">
      <dgm:prSet phldrT="[텍스트]"/>
      <dgm:spPr/>
      <dgm:t>
        <a:bodyPr/>
        <a:lstStyle/>
        <a:p>
          <a:pPr latinLnBrk="1"/>
          <a:r>
            <a:rPr lang="ko-KR" altLang="en-US" dirty="0" smtClean="0"/>
            <a:t>각 상에서의 </a:t>
          </a:r>
          <a:r>
            <a:rPr lang="en-US" altLang="ko-KR" dirty="0" smtClean="0"/>
            <a:t>Gibbs Free Energy of Mixing </a:t>
          </a:r>
          <a:r>
            <a:rPr lang="ko-KR" altLang="en-US" dirty="0" smtClean="0"/>
            <a:t>완성 및 </a:t>
          </a:r>
          <a:r>
            <a:rPr lang="en-US" altLang="ko-KR" dirty="0" smtClean="0"/>
            <a:t>Chemical Potential </a:t>
          </a:r>
          <a:r>
            <a:rPr lang="ko-KR" altLang="en-US" dirty="0" smtClean="0"/>
            <a:t>식 계산</a:t>
          </a:r>
          <a:r>
            <a:rPr lang="en-US" altLang="ko-KR" dirty="0" smtClean="0"/>
            <a:t> </a:t>
          </a:r>
          <a:endParaRPr lang="ko-KR" altLang="en-US" dirty="0"/>
        </a:p>
      </dgm:t>
    </dgm:pt>
    <dgm:pt modelId="{486F8614-C8B2-4836-AD57-8BACF3C1DD48}" type="parTrans" cxnId="{B42F4947-43AC-4C67-B675-9190A696EA27}">
      <dgm:prSet/>
      <dgm:spPr/>
      <dgm:t>
        <a:bodyPr/>
        <a:lstStyle/>
        <a:p>
          <a:pPr latinLnBrk="1"/>
          <a:endParaRPr lang="ko-KR" altLang="en-US"/>
        </a:p>
      </dgm:t>
    </dgm:pt>
    <dgm:pt modelId="{215463C4-D523-427C-8828-D528CE285E54}" type="sibTrans" cxnId="{B42F4947-43AC-4C67-B675-9190A696EA27}">
      <dgm:prSet/>
      <dgm:spPr/>
      <dgm:t>
        <a:bodyPr/>
        <a:lstStyle/>
        <a:p>
          <a:pPr latinLnBrk="1"/>
          <a:endParaRPr lang="ko-KR" altLang="en-US"/>
        </a:p>
      </dgm:t>
    </dgm:pt>
    <dgm:pt modelId="{E6DB291C-3A27-4D61-8115-0E6CFF6EC759}">
      <dgm:prSet phldrT="[텍스트]"/>
      <dgm:spPr/>
      <dgm:t>
        <a:bodyPr/>
        <a:lstStyle/>
        <a:p>
          <a:pPr latinLnBrk="1"/>
          <a:r>
            <a:rPr lang="en-US" altLang="ko-KR" dirty="0" smtClean="0"/>
            <a:t>Equilibrium Condition</a:t>
          </a:r>
          <a:r>
            <a:rPr lang="ko-KR" altLang="en-US" dirty="0" smtClean="0"/>
            <a:t>을 활용하여 </a:t>
          </a:r>
          <a:r>
            <a:rPr lang="en-US" altLang="ko-KR" dirty="0" smtClean="0"/>
            <a:t>phase diagram </a:t>
          </a:r>
          <a:r>
            <a:rPr lang="ko-KR" altLang="en-US" dirty="0" smtClean="0"/>
            <a:t>완성</a:t>
          </a:r>
          <a:endParaRPr lang="en-US" altLang="ko-KR" dirty="0" smtClean="0"/>
        </a:p>
        <a:p>
          <a:pPr latinLnBrk="1"/>
          <a:r>
            <a:rPr lang="en-US" altLang="ko-KR" dirty="0" smtClean="0"/>
            <a:t>- </a:t>
          </a:r>
          <a:r>
            <a:rPr lang="ko-KR" altLang="en-US" dirty="0" smtClean="0"/>
            <a:t>비선형 연립 방정식</a:t>
          </a:r>
          <a:r>
            <a:rPr lang="en-US" altLang="ko-KR" dirty="0" smtClean="0"/>
            <a:t>(HW#4)</a:t>
          </a:r>
          <a:endParaRPr lang="ko-KR" altLang="en-US" dirty="0"/>
        </a:p>
      </dgm:t>
    </dgm:pt>
    <dgm:pt modelId="{94BD21EC-745A-452F-A8D6-F9223AC5C399}" type="parTrans" cxnId="{72CC382F-EF3E-4EBD-A321-D54545EEA160}">
      <dgm:prSet/>
      <dgm:spPr/>
      <dgm:t>
        <a:bodyPr/>
        <a:lstStyle/>
        <a:p>
          <a:pPr latinLnBrk="1"/>
          <a:endParaRPr lang="ko-KR" altLang="en-US"/>
        </a:p>
      </dgm:t>
    </dgm:pt>
    <dgm:pt modelId="{E75CC4BF-3AD9-4239-8A40-814A12EB7BA7}" type="sibTrans" cxnId="{72CC382F-EF3E-4EBD-A321-D54545EEA160}">
      <dgm:prSet/>
      <dgm:spPr/>
      <dgm:t>
        <a:bodyPr/>
        <a:lstStyle/>
        <a:p>
          <a:pPr latinLnBrk="1"/>
          <a:endParaRPr lang="ko-KR" altLang="en-US"/>
        </a:p>
      </dgm:t>
    </dgm:pt>
    <dgm:pt modelId="{404C05CF-8FBD-4833-8F22-A97524008510}" type="pres">
      <dgm:prSet presAssocID="{CF96AC4F-77D5-4644-80B0-8C14E00AAFD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3DC5DB-8A02-4C14-A7B6-781164780C15}" type="pres">
      <dgm:prSet presAssocID="{CF96AC4F-77D5-4644-80B0-8C14E00AAFDF}" presName="dummyMaxCanvas" presStyleCnt="0">
        <dgm:presLayoutVars/>
      </dgm:prSet>
      <dgm:spPr/>
    </dgm:pt>
    <dgm:pt modelId="{2C5F4D50-8467-4C78-B365-8C8ECCA73254}" type="pres">
      <dgm:prSet presAssocID="{CF96AC4F-77D5-4644-80B0-8C14E00AAFDF}" presName="ThreeNodes_1" presStyleLbl="node1" presStyleIdx="0" presStyleCnt="3" custLinFactNeighborX="-426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1D7D8E4-EAF6-46CD-A21E-86C418DEA95E}" type="pres">
      <dgm:prSet presAssocID="{CF96AC4F-77D5-4644-80B0-8C14E00AAFD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CDB499-CAFD-4C81-9D35-9AE41942D8F3}" type="pres">
      <dgm:prSet presAssocID="{CF96AC4F-77D5-4644-80B0-8C14E00AAFD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A86577F-3349-41D7-845B-AE1EF4448EEB}" type="pres">
      <dgm:prSet presAssocID="{CF96AC4F-77D5-4644-80B0-8C14E00AAFD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F5F5280-4068-479B-B664-F77EB9E58327}" type="pres">
      <dgm:prSet presAssocID="{CF96AC4F-77D5-4644-80B0-8C14E00AAFD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AF9AA1C-83FB-4FC2-92AF-55A0F13D2A4E}" type="pres">
      <dgm:prSet presAssocID="{CF96AC4F-77D5-4644-80B0-8C14E00AAFD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8F6AE3-BB8F-4602-9F59-D355DB68AD06}" type="pres">
      <dgm:prSet presAssocID="{CF96AC4F-77D5-4644-80B0-8C14E00AAFD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4D0C67-30F6-4E1B-BA80-095E0565CB0F}" type="pres">
      <dgm:prSet presAssocID="{CF96AC4F-77D5-4644-80B0-8C14E00AAFD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7DD9DFA-2A2D-4729-B86A-69979C4B2E99}" type="presOf" srcId="{E6DB291C-3A27-4D61-8115-0E6CFF6EC759}" destId="{EB4D0C67-30F6-4E1B-BA80-095E0565CB0F}" srcOrd="1" destOrd="0" presId="urn:microsoft.com/office/officeart/2005/8/layout/vProcess5"/>
    <dgm:cxn modelId="{8307B5B4-1404-4655-95FC-6173C2E46FFF}" type="presOf" srcId="{CF96AC4F-77D5-4644-80B0-8C14E00AAFDF}" destId="{404C05CF-8FBD-4833-8F22-A97524008510}" srcOrd="0" destOrd="0" presId="urn:microsoft.com/office/officeart/2005/8/layout/vProcess5"/>
    <dgm:cxn modelId="{8A0EB24A-9CC6-417B-9658-F5E0AA46F51A}" type="presOf" srcId="{E6DB291C-3A27-4D61-8115-0E6CFF6EC759}" destId="{1ACDB499-CAFD-4C81-9D35-9AE41942D8F3}" srcOrd="0" destOrd="0" presId="urn:microsoft.com/office/officeart/2005/8/layout/vProcess5"/>
    <dgm:cxn modelId="{B42F4947-43AC-4C67-B675-9190A696EA27}" srcId="{CF96AC4F-77D5-4644-80B0-8C14E00AAFDF}" destId="{6BC3FAD0-320D-40FF-A975-871A04158D0D}" srcOrd="1" destOrd="0" parTransId="{486F8614-C8B2-4836-AD57-8BACF3C1DD48}" sibTransId="{215463C4-D523-427C-8828-D528CE285E54}"/>
    <dgm:cxn modelId="{7C56BEDB-847E-4B1C-BF40-19CD579DC999}" type="presOf" srcId="{44CB6EAF-9709-45C9-9504-081E935862B9}" destId="{4A86577F-3349-41D7-845B-AE1EF4448EEB}" srcOrd="0" destOrd="0" presId="urn:microsoft.com/office/officeart/2005/8/layout/vProcess5"/>
    <dgm:cxn modelId="{72CC382F-EF3E-4EBD-A321-D54545EEA160}" srcId="{CF96AC4F-77D5-4644-80B0-8C14E00AAFDF}" destId="{E6DB291C-3A27-4D61-8115-0E6CFF6EC759}" srcOrd="2" destOrd="0" parTransId="{94BD21EC-745A-452F-A8D6-F9223AC5C399}" sibTransId="{E75CC4BF-3AD9-4239-8A40-814A12EB7BA7}"/>
    <dgm:cxn modelId="{EC9E0AD5-A10F-4DAF-8596-AFD6FC27026A}" type="presOf" srcId="{215463C4-D523-427C-8828-D528CE285E54}" destId="{0F5F5280-4068-479B-B664-F77EB9E58327}" srcOrd="0" destOrd="0" presId="urn:microsoft.com/office/officeart/2005/8/layout/vProcess5"/>
    <dgm:cxn modelId="{1C9CD703-72E1-48FF-8C2F-C3B877DBBF25}" type="presOf" srcId="{ECD16E2B-DF5A-4677-916C-8FC4F2B214AA}" destId="{FAF9AA1C-83FB-4FC2-92AF-55A0F13D2A4E}" srcOrd="1" destOrd="0" presId="urn:microsoft.com/office/officeart/2005/8/layout/vProcess5"/>
    <dgm:cxn modelId="{F2006100-8724-4A2D-B60D-12A4DE7EA8E4}" srcId="{CF96AC4F-77D5-4644-80B0-8C14E00AAFDF}" destId="{ECD16E2B-DF5A-4677-916C-8FC4F2B214AA}" srcOrd="0" destOrd="0" parTransId="{4C569E2B-1835-457C-A6CD-2D7B1FFD3E8F}" sibTransId="{44CB6EAF-9709-45C9-9504-081E935862B9}"/>
    <dgm:cxn modelId="{3606840C-4096-4AC2-A0EE-B490303A054C}" type="presOf" srcId="{ECD16E2B-DF5A-4677-916C-8FC4F2B214AA}" destId="{2C5F4D50-8467-4C78-B365-8C8ECCA73254}" srcOrd="0" destOrd="0" presId="urn:microsoft.com/office/officeart/2005/8/layout/vProcess5"/>
    <dgm:cxn modelId="{B693DA84-1B61-46D4-B07C-7B82797DE1C2}" type="presOf" srcId="{6BC3FAD0-320D-40FF-A975-871A04158D0D}" destId="{21D7D8E4-EAF6-46CD-A21E-86C418DEA95E}" srcOrd="0" destOrd="0" presId="urn:microsoft.com/office/officeart/2005/8/layout/vProcess5"/>
    <dgm:cxn modelId="{B52B9E29-2BA9-45D0-916A-89E1B2B204F8}" type="presOf" srcId="{6BC3FAD0-320D-40FF-A975-871A04158D0D}" destId="{CC8F6AE3-BB8F-4602-9F59-D355DB68AD06}" srcOrd="1" destOrd="0" presId="urn:microsoft.com/office/officeart/2005/8/layout/vProcess5"/>
    <dgm:cxn modelId="{98145DAE-F6E8-4571-8A48-096FD9455A56}" type="presParOf" srcId="{404C05CF-8FBD-4833-8F22-A97524008510}" destId="{443DC5DB-8A02-4C14-A7B6-781164780C15}" srcOrd="0" destOrd="0" presId="urn:microsoft.com/office/officeart/2005/8/layout/vProcess5"/>
    <dgm:cxn modelId="{71CE193D-A046-4FCD-B455-A64F83D110F5}" type="presParOf" srcId="{404C05CF-8FBD-4833-8F22-A97524008510}" destId="{2C5F4D50-8467-4C78-B365-8C8ECCA73254}" srcOrd="1" destOrd="0" presId="urn:microsoft.com/office/officeart/2005/8/layout/vProcess5"/>
    <dgm:cxn modelId="{4076C499-0E3E-4835-9A75-E895221FB0E8}" type="presParOf" srcId="{404C05CF-8FBD-4833-8F22-A97524008510}" destId="{21D7D8E4-EAF6-46CD-A21E-86C418DEA95E}" srcOrd="2" destOrd="0" presId="urn:microsoft.com/office/officeart/2005/8/layout/vProcess5"/>
    <dgm:cxn modelId="{F9D486BE-39D4-4885-823B-5F6AE42C2641}" type="presParOf" srcId="{404C05CF-8FBD-4833-8F22-A97524008510}" destId="{1ACDB499-CAFD-4C81-9D35-9AE41942D8F3}" srcOrd="3" destOrd="0" presId="urn:microsoft.com/office/officeart/2005/8/layout/vProcess5"/>
    <dgm:cxn modelId="{F3F9AC7B-C742-4F55-80D1-C021CB8F4FF4}" type="presParOf" srcId="{404C05CF-8FBD-4833-8F22-A97524008510}" destId="{4A86577F-3349-41D7-845B-AE1EF4448EEB}" srcOrd="4" destOrd="0" presId="urn:microsoft.com/office/officeart/2005/8/layout/vProcess5"/>
    <dgm:cxn modelId="{55E841E5-A41D-45AD-934B-B6DF86B5824C}" type="presParOf" srcId="{404C05CF-8FBD-4833-8F22-A97524008510}" destId="{0F5F5280-4068-479B-B664-F77EB9E58327}" srcOrd="5" destOrd="0" presId="urn:microsoft.com/office/officeart/2005/8/layout/vProcess5"/>
    <dgm:cxn modelId="{F6E25901-D0FD-4319-A127-80CF1FB977C5}" type="presParOf" srcId="{404C05CF-8FBD-4833-8F22-A97524008510}" destId="{FAF9AA1C-83FB-4FC2-92AF-55A0F13D2A4E}" srcOrd="6" destOrd="0" presId="urn:microsoft.com/office/officeart/2005/8/layout/vProcess5"/>
    <dgm:cxn modelId="{CB45EBAE-EF14-4D9D-BC66-48359C03CE32}" type="presParOf" srcId="{404C05CF-8FBD-4833-8F22-A97524008510}" destId="{CC8F6AE3-BB8F-4602-9F59-D355DB68AD06}" srcOrd="7" destOrd="0" presId="urn:microsoft.com/office/officeart/2005/8/layout/vProcess5"/>
    <dgm:cxn modelId="{DF4A3B9B-ECDB-4C1A-8CB0-AE3912F78E69}" type="presParOf" srcId="{404C05CF-8FBD-4833-8F22-A97524008510}" destId="{EB4D0C67-30F6-4E1B-BA80-095E0565CB0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5920B7-16F7-450A-888C-670AB950FA4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9E97AC0-C322-4BF0-B559-508F6A1CF82F}">
      <dgm:prSet phldrT="[텍스트]"/>
      <dgm:spPr/>
      <dgm:t>
        <a:bodyPr/>
        <a:lstStyle/>
        <a:p>
          <a:pPr latinLnBrk="1"/>
          <a:r>
            <a:rPr lang="en-US" altLang="ko-KR" dirty="0" smtClean="0"/>
            <a:t>Solution Model</a:t>
          </a:r>
          <a:endParaRPr lang="ko-KR" altLang="en-US" dirty="0"/>
        </a:p>
      </dgm:t>
    </dgm:pt>
    <dgm:pt modelId="{B4D82439-A5A7-4E8F-9A54-521A012CB27A}" type="parTrans" cxnId="{D58006BB-E8AF-47AD-879F-F4FF67F213D4}">
      <dgm:prSet/>
      <dgm:spPr/>
      <dgm:t>
        <a:bodyPr/>
        <a:lstStyle/>
        <a:p>
          <a:pPr latinLnBrk="1"/>
          <a:endParaRPr lang="ko-KR" altLang="en-US"/>
        </a:p>
      </dgm:t>
    </dgm:pt>
    <dgm:pt modelId="{8B745B1F-2BFD-4A62-8014-9682735B0A08}" type="sibTrans" cxnId="{D58006BB-E8AF-47AD-879F-F4FF67F213D4}">
      <dgm:prSet/>
      <dgm:spPr/>
      <dgm:t>
        <a:bodyPr/>
        <a:lstStyle/>
        <a:p>
          <a:pPr latinLnBrk="1"/>
          <a:endParaRPr lang="ko-KR" altLang="en-US"/>
        </a:p>
      </dgm:t>
    </dgm:pt>
    <dgm:pt modelId="{C695CA7D-FC88-4911-9177-BF3D31FE3830}">
      <dgm:prSet phldrT="[텍스트]" custT="1"/>
      <dgm:spPr/>
      <dgm:t>
        <a:bodyPr/>
        <a:lstStyle/>
        <a:p>
          <a:pPr latinLnBrk="1"/>
          <a:r>
            <a:rPr lang="en-US" altLang="ko-KR" sz="2400" dirty="0" smtClean="0"/>
            <a:t>Non-ideal Solution</a:t>
          </a:r>
          <a:endParaRPr lang="ko-KR" altLang="en-US" sz="2400" dirty="0"/>
        </a:p>
      </dgm:t>
    </dgm:pt>
    <dgm:pt modelId="{D6EDE38C-5006-42DF-851B-E0CE295E9198}" type="parTrans" cxnId="{2F43831A-A384-439C-9093-C1CCE8915A85}">
      <dgm:prSet/>
      <dgm:spPr/>
      <dgm:t>
        <a:bodyPr/>
        <a:lstStyle/>
        <a:p>
          <a:pPr latinLnBrk="1"/>
          <a:endParaRPr lang="ko-KR" altLang="en-US"/>
        </a:p>
      </dgm:t>
    </dgm:pt>
    <dgm:pt modelId="{422236A3-6E9E-4B58-81D0-A3D124D8913C}" type="sibTrans" cxnId="{2F43831A-A384-439C-9093-C1CCE8915A85}">
      <dgm:prSet/>
      <dgm:spPr/>
      <dgm:t>
        <a:bodyPr/>
        <a:lstStyle/>
        <a:p>
          <a:pPr latinLnBrk="1"/>
          <a:endParaRPr lang="ko-KR" altLang="en-US"/>
        </a:p>
      </dgm:t>
    </dgm:pt>
    <dgm:pt modelId="{EEAFE14A-C275-456B-BF6B-D038A5623624}">
      <dgm:prSet phldrT="[텍스트]"/>
      <dgm:spPr/>
      <dgm:t>
        <a:bodyPr/>
        <a:lstStyle/>
        <a:p>
          <a:pPr latinLnBrk="1"/>
          <a:r>
            <a:rPr lang="en-US" altLang="ko-KR" dirty="0" smtClean="0"/>
            <a:t>Regular Solution</a:t>
          </a:r>
          <a:endParaRPr lang="ko-KR" altLang="en-US" dirty="0"/>
        </a:p>
      </dgm:t>
    </dgm:pt>
    <dgm:pt modelId="{62C3102C-CED1-4EC2-B9C3-6AB752736B12}" type="parTrans" cxnId="{04DA4025-9EE9-4881-8740-87A7634AC323}">
      <dgm:prSet/>
      <dgm:spPr/>
      <dgm:t>
        <a:bodyPr/>
        <a:lstStyle/>
        <a:p>
          <a:pPr latinLnBrk="1"/>
          <a:endParaRPr lang="ko-KR" altLang="en-US"/>
        </a:p>
      </dgm:t>
    </dgm:pt>
    <dgm:pt modelId="{AB6B47BD-0483-44B8-B6AD-58AB899A8793}" type="sibTrans" cxnId="{04DA4025-9EE9-4881-8740-87A7634AC323}">
      <dgm:prSet/>
      <dgm:spPr/>
      <dgm:t>
        <a:bodyPr/>
        <a:lstStyle/>
        <a:p>
          <a:pPr latinLnBrk="1"/>
          <a:endParaRPr lang="ko-KR" altLang="en-US"/>
        </a:p>
      </dgm:t>
    </dgm:pt>
    <dgm:pt modelId="{50C07A0C-34A9-4BB4-8D95-CBB008F87476}">
      <dgm:prSet phldrT="[텍스트]"/>
      <dgm:spPr/>
      <dgm:t>
        <a:bodyPr/>
        <a:lstStyle/>
        <a:p>
          <a:pPr latinLnBrk="1"/>
          <a:r>
            <a:rPr lang="en-US" altLang="ko-KR" dirty="0" smtClean="0"/>
            <a:t>Sub-regular Solution</a:t>
          </a:r>
        </a:p>
      </dgm:t>
    </dgm:pt>
    <dgm:pt modelId="{D1F45807-D694-4463-90E2-0A0F05590B2F}" type="parTrans" cxnId="{9E66BD1C-8494-41F0-B1B2-EC4DB009E493}">
      <dgm:prSet/>
      <dgm:spPr/>
      <dgm:t>
        <a:bodyPr/>
        <a:lstStyle/>
        <a:p>
          <a:pPr latinLnBrk="1"/>
          <a:endParaRPr lang="ko-KR" altLang="en-US"/>
        </a:p>
      </dgm:t>
    </dgm:pt>
    <dgm:pt modelId="{07D08FC7-9ED9-4833-9723-DDD5D57BC4F2}" type="sibTrans" cxnId="{9E66BD1C-8494-41F0-B1B2-EC4DB009E493}">
      <dgm:prSet/>
      <dgm:spPr/>
      <dgm:t>
        <a:bodyPr/>
        <a:lstStyle/>
        <a:p>
          <a:pPr latinLnBrk="1"/>
          <a:endParaRPr lang="ko-KR" altLang="en-US"/>
        </a:p>
      </dgm:t>
    </dgm:pt>
    <dgm:pt modelId="{CBB530D4-241F-4CD7-AFE1-B47CCA59342F}">
      <dgm:prSet phldrT="[텍스트]"/>
      <dgm:spPr/>
      <dgm:t>
        <a:bodyPr/>
        <a:lstStyle/>
        <a:p>
          <a:pPr latinLnBrk="1"/>
          <a:r>
            <a:rPr lang="en-US" altLang="ko-KR" dirty="0" smtClean="0"/>
            <a:t>Ideal Solution</a:t>
          </a:r>
          <a:endParaRPr lang="ko-KR" altLang="en-US" dirty="0"/>
        </a:p>
      </dgm:t>
    </dgm:pt>
    <dgm:pt modelId="{09C1AB24-ADE8-4D35-B309-086102894F6B}" type="parTrans" cxnId="{74D0CE4F-91A9-447E-9277-3C61D97C98AD}">
      <dgm:prSet/>
      <dgm:spPr/>
      <dgm:t>
        <a:bodyPr/>
        <a:lstStyle/>
        <a:p>
          <a:pPr latinLnBrk="1"/>
          <a:endParaRPr lang="ko-KR" altLang="en-US"/>
        </a:p>
      </dgm:t>
    </dgm:pt>
    <dgm:pt modelId="{6081D0F8-EA29-42B7-9560-D8D1B6262E77}" type="sibTrans" cxnId="{74D0CE4F-91A9-447E-9277-3C61D97C98AD}">
      <dgm:prSet/>
      <dgm:spPr/>
      <dgm:t>
        <a:bodyPr/>
        <a:lstStyle/>
        <a:p>
          <a:pPr latinLnBrk="1"/>
          <a:endParaRPr lang="ko-KR" altLang="en-US"/>
        </a:p>
      </dgm:t>
    </dgm:pt>
    <dgm:pt modelId="{BDD64B8C-9174-48C4-9746-4FB216D48426}" type="pres">
      <dgm:prSet presAssocID="{A35920B7-16F7-450A-888C-670AB950FA4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670F5B-B77E-479E-BE42-27368403A62D}" type="pres">
      <dgm:prSet presAssocID="{A9E97AC0-C322-4BF0-B559-508F6A1CF82F}" presName="root1" presStyleCnt="0"/>
      <dgm:spPr/>
    </dgm:pt>
    <dgm:pt modelId="{60233EF6-3712-49A0-8E3F-938F4B28BB78}" type="pres">
      <dgm:prSet presAssocID="{A9E97AC0-C322-4BF0-B559-508F6A1CF82F}" presName="LevelOneTextNode" presStyleLbl="node0" presStyleIdx="0" presStyleCnt="1" custScaleX="60258" custScaleY="94947" custLinFactNeighborX="-99" custLinFactNeighborY="-8279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CF6BA2-9A68-4619-B584-7B507FC8D3EC}" type="pres">
      <dgm:prSet presAssocID="{A9E97AC0-C322-4BF0-B559-508F6A1CF82F}" presName="level2hierChild" presStyleCnt="0"/>
      <dgm:spPr/>
    </dgm:pt>
    <dgm:pt modelId="{ED59B4B2-37F5-4E67-AD9C-F6ABC76FAA2A}" type="pres">
      <dgm:prSet presAssocID="{D6EDE38C-5006-42DF-851B-E0CE295E9198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DA980CA-00F7-4FB4-9E5A-CBAB6B3B9342}" type="pres">
      <dgm:prSet presAssocID="{D6EDE38C-5006-42DF-851B-E0CE295E9198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448FB62-0832-4B68-8193-4472E7D3D9E1}" type="pres">
      <dgm:prSet presAssocID="{C695CA7D-FC88-4911-9177-BF3D31FE3830}" presName="root2" presStyleCnt="0"/>
      <dgm:spPr/>
    </dgm:pt>
    <dgm:pt modelId="{25E46311-7F7D-416A-B8F7-A8977C0D09E9}" type="pres">
      <dgm:prSet presAssocID="{C695CA7D-FC88-4911-9177-BF3D31FE3830}" presName="LevelTwoTextNode" presStyleLbl="node2" presStyleIdx="0" presStyleCnt="2" custScaleX="93598" custScaleY="59857" custLinFactNeighborX="1901" custLinFactNeighborY="3504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54DC99-63F9-43C1-9225-F7E325A282BF}" type="pres">
      <dgm:prSet presAssocID="{C695CA7D-FC88-4911-9177-BF3D31FE3830}" presName="level3hierChild" presStyleCnt="0"/>
      <dgm:spPr/>
    </dgm:pt>
    <dgm:pt modelId="{6D51C042-B061-440B-8B4A-350A6A1D1AAD}" type="pres">
      <dgm:prSet presAssocID="{62C3102C-CED1-4EC2-B9C3-6AB752736B12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E35F7F6-71B2-4C4C-99EC-F78E0BF3BC6B}" type="pres">
      <dgm:prSet presAssocID="{62C3102C-CED1-4EC2-B9C3-6AB752736B12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032F235-12B1-4357-8E3C-B0C8B80BFDDC}" type="pres">
      <dgm:prSet presAssocID="{EEAFE14A-C275-456B-BF6B-D038A5623624}" presName="root2" presStyleCnt="0"/>
      <dgm:spPr/>
    </dgm:pt>
    <dgm:pt modelId="{832E17AB-C485-452E-AF0C-B3EF1EEFD12F}" type="pres">
      <dgm:prSet presAssocID="{EEAFE14A-C275-456B-BF6B-D038A5623624}" presName="LevelTwoTextNode" presStyleLbl="node3" presStyleIdx="0" presStyleCnt="2" custScaleX="96620" custScaleY="52554" custLinFactNeighborX="-2439" custLinFactNeighborY="7177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6C0D54-B4B7-4940-BCD4-FEC6B7B43FDA}" type="pres">
      <dgm:prSet presAssocID="{EEAFE14A-C275-456B-BF6B-D038A5623624}" presName="level3hierChild" presStyleCnt="0"/>
      <dgm:spPr/>
    </dgm:pt>
    <dgm:pt modelId="{208F9596-E5B3-4089-9F01-5705B66C62DF}" type="pres">
      <dgm:prSet presAssocID="{D1F45807-D694-4463-90E2-0A0F05590B2F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7D3754D-8234-432F-8692-5D3049707BC1}" type="pres">
      <dgm:prSet presAssocID="{D1F45807-D694-4463-90E2-0A0F05590B2F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F6A36BB-6A06-4478-A43F-935A9ACF208D}" type="pres">
      <dgm:prSet presAssocID="{50C07A0C-34A9-4BB4-8D95-CBB008F87476}" presName="root2" presStyleCnt="0"/>
      <dgm:spPr/>
    </dgm:pt>
    <dgm:pt modelId="{255E94B6-C567-40BB-AD60-871FDF82629B}" type="pres">
      <dgm:prSet presAssocID="{50C07A0C-34A9-4BB4-8D95-CBB008F87476}" presName="LevelTwoTextNode" presStyleLbl="node3" presStyleIdx="1" presStyleCnt="2" custScaleX="94497" custScaleY="61388" custLinFactY="19797" custLinFactNeighborX="-412" custLinFactNeighborY="1000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A9F0685-975B-4458-876E-120377CB6249}" type="pres">
      <dgm:prSet presAssocID="{50C07A0C-34A9-4BB4-8D95-CBB008F87476}" presName="level3hierChild" presStyleCnt="0"/>
      <dgm:spPr/>
    </dgm:pt>
    <dgm:pt modelId="{99CC2AC4-C881-47BB-A03F-51D5A9A58419}" type="pres">
      <dgm:prSet presAssocID="{09C1AB24-ADE8-4D35-B309-086102894F6B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EEEFB4E-0459-4577-B6E0-79FC4A21B015}" type="pres">
      <dgm:prSet presAssocID="{09C1AB24-ADE8-4D35-B309-086102894F6B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9CB454B4-2647-4288-B15A-FA41F974B2C5}" type="pres">
      <dgm:prSet presAssocID="{CBB530D4-241F-4CD7-AFE1-B47CCA59342F}" presName="root2" presStyleCnt="0"/>
      <dgm:spPr/>
    </dgm:pt>
    <dgm:pt modelId="{850B18FA-C5F0-4FDD-9BFE-52A17C9B05AD}" type="pres">
      <dgm:prSet presAssocID="{CBB530D4-241F-4CD7-AFE1-B47CCA59342F}" presName="LevelTwoTextNode" presStyleLbl="node2" presStyleIdx="1" presStyleCnt="2" custScaleX="95073" custScaleY="56687" custLinFactY="-100000" custLinFactNeighborX="950" custLinFactNeighborY="-10966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3EBC3C5-6CAE-4484-B96E-EF2ABF74B9F6}" type="pres">
      <dgm:prSet presAssocID="{CBB530D4-241F-4CD7-AFE1-B47CCA59342F}" presName="level3hierChild" presStyleCnt="0"/>
      <dgm:spPr/>
    </dgm:pt>
  </dgm:ptLst>
  <dgm:cxnLst>
    <dgm:cxn modelId="{2F43831A-A384-439C-9093-C1CCE8915A85}" srcId="{A9E97AC0-C322-4BF0-B559-508F6A1CF82F}" destId="{C695CA7D-FC88-4911-9177-BF3D31FE3830}" srcOrd="0" destOrd="0" parTransId="{D6EDE38C-5006-42DF-851B-E0CE295E9198}" sibTransId="{422236A3-6E9E-4B58-81D0-A3D124D8913C}"/>
    <dgm:cxn modelId="{74D0CE4F-91A9-447E-9277-3C61D97C98AD}" srcId="{A9E97AC0-C322-4BF0-B559-508F6A1CF82F}" destId="{CBB530D4-241F-4CD7-AFE1-B47CCA59342F}" srcOrd="1" destOrd="0" parTransId="{09C1AB24-ADE8-4D35-B309-086102894F6B}" sibTransId="{6081D0F8-EA29-42B7-9560-D8D1B6262E77}"/>
    <dgm:cxn modelId="{5C7607CB-6042-4AAA-ABB7-FD73EBD3094C}" type="presOf" srcId="{A35920B7-16F7-450A-888C-670AB950FA43}" destId="{BDD64B8C-9174-48C4-9746-4FB216D48426}" srcOrd="0" destOrd="0" presId="urn:microsoft.com/office/officeart/2005/8/layout/hierarchy2"/>
    <dgm:cxn modelId="{275CC735-8D67-4BC9-9C4B-8416A549743F}" type="presOf" srcId="{D1F45807-D694-4463-90E2-0A0F05590B2F}" destId="{47D3754D-8234-432F-8692-5D3049707BC1}" srcOrd="1" destOrd="0" presId="urn:microsoft.com/office/officeart/2005/8/layout/hierarchy2"/>
    <dgm:cxn modelId="{94C5E68B-B644-40F6-B647-FDAEFCF44634}" type="presOf" srcId="{09C1AB24-ADE8-4D35-B309-086102894F6B}" destId="{3EEEFB4E-0459-4577-B6E0-79FC4A21B015}" srcOrd="1" destOrd="0" presId="urn:microsoft.com/office/officeart/2005/8/layout/hierarchy2"/>
    <dgm:cxn modelId="{D58006BB-E8AF-47AD-879F-F4FF67F213D4}" srcId="{A35920B7-16F7-450A-888C-670AB950FA43}" destId="{A9E97AC0-C322-4BF0-B559-508F6A1CF82F}" srcOrd="0" destOrd="0" parTransId="{B4D82439-A5A7-4E8F-9A54-521A012CB27A}" sibTransId="{8B745B1F-2BFD-4A62-8014-9682735B0A08}"/>
    <dgm:cxn modelId="{A1C3619E-F4CB-488E-811E-6A2FE503F49C}" type="presOf" srcId="{A9E97AC0-C322-4BF0-B559-508F6A1CF82F}" destId="{60233EF6-3712-49A0-8E3F-938F4B28BB78}" srcOrd="0" destOrd="0" presId="urn:microsoft.com/office/officeart/2005/8/layout/hierarchy2"/>
    <dgm:cxn modelId="{2C36A056-E089-4A78-BE8A-9362803E0953}" type="presOf" srcId="{D6EDE38C-5006-42DF-851B-E0CE295E9198}" destId="{3DA980CA-00F7-4FB4-9E5A-CBAB6B3B9342}" srcOrd="1" destOrd="0" presId="urn:microsoft.com/office/officeart/2005/8/layout/hierarchy2"/>
    <dgm:cxn modelId="{30A9FEE9-44B6-47B1-BD41-F034C33AD24F}" type="presOf" srcId="{EEAFE14A-C275-456B-BF6B-D038A5623624}" destId="{832E17AB-C485-452E-AF0C-B3EF1EEFD12F}" srcOrd="0" destOrd="0" presId="urn:microsoft.com/office/officeart/2005/8/layout/hierarchy2"/>
    <dgm:cxn modelId="{029FF999-AA73-43E8-AAC3-709942E92CCC}" type="presOf" srcId="{D6EDE38C-5006-42DF-851B-E0CE295E9198}" destId="{ED59B4B2-37F5-4E67-AD9C-F6ABC76FAA2A}" srcOrd="0" destOrd="0" presId="urn:microsoft.com/office/officeart/2005/8/layout/hierarchy2"/>
    <dgm:cxn modelId="{04DA4025-9EE9-4881-8740-87A7634AC323}" srcId="{C695CA7D-FC88-4911-9177-BF3D31FE3830}" destId="{EEAFE14A-C275-456B-BF6B-D038A5623624}" srcOrd="0" destOrd="0" parTransId="{62C3102C-CED1-4EC2-B9C3-6AB752736B12}" sibTransId="{AB6B47BD-0483-44B8-B6AD-58AB899A8793}"/>
    <dgm:cxn modelId="{7E81E00D-8D08-4500-A701-7FB15A0D7CBF}" type="presOf" srcId="{C695CA7D-FC88-4911-9177-BF3D31FE3830}" destId="{25E46311-7F7D-416A-B8F7-A8977C0D09E9}" srcOrd="0" destOrd="0" presId="urn:microsoft.com/office/officeart/2005/8/layout/hierarchy2"/>
    <dgm:cxn modelId="{7D55A91F-E3D9-4F5C-8713-EF8351FBBC62}" type="presOf" srcId="{62C3102C-CED1-4EC2-B9C3-6AB752736B12}" destId="{0E35F7F6-71B2-4C4C-99EC-F78E0BF3BC6B}" srcOrd="1" destOrd="0" presId="urn:microsoft.com/office/officeart/2005/8/layout/hierarchy2"/>
    <dgm:cxn modelId="{E9FCB323-2DE6-45C2-B00F-E7FF3696547F}" type="presOf" srcId="{62C3102C-CED1-4EC2-B9C3-6AB752736B12}" destId="{6D51C042-B061-440B-8B4A-350A6A1D1AAD}" srcOrd="0" destOrd="0" presId="urn:microsoft.com/office/officeart/2005/8/layout/hierarchy2"/>
    <dgm:cxn modelId="{27FC1C1E-3185-4A4A-B3D4-0A2416D0A435}" type="presOf" srcId="{09C1AB24-ADE8-4D35-B309-086102894F6B}" destId="{99CC2AC4-C881-47BB-A03F-51D5A9A58419}" srcOrd="0" destOrd="0" presId="urn:microsoft.com/office/officeart/2005/8/layout/hierarchy2"/>
    <dgm:cxn modelId="{20BA13E3-0895-4524-B62B-6212CFB7880D}" type="presOf" srcId="{D1F45807-D694-4463-90E2-0A0F05590B2F}" destId="{208F9596-E5B3-4089-9F01-5705B66C62DF}" srcOrd="0" destOrd="0" presId="urn:microsoft.com/office/officeart/2005/8/layout/hierarchy2"/>
    <dgm:cxn modelId="{0E6E7CD4-282B-4C97-AA3A-A36078C4CC9B}" type="presOf" srcId="{CBB530D4-241F-4CD7-AFE1-B47CCA59342F}" destId="{850B18FA-C5F0-4FDD-9BFE-52A17C9B05AD}" srcOrd="0" destOrd="0" presId="urn:microsoft.com/office/officeart/2005/8/layout/hierarchy2"/>
    <dgm:cxn modelId="{5A1E6B4D-F1EC-4E65-A226-D272637CC9C9}" type="presOf" srcId="{50C07A0C-34A9-4BB4-8D95-CBB008F87476}" destId="{255E94B6-C567-40BB-AD60-871FDF82629B}" srcOrd="0" destOrd="0" presId="urn:microsoft.com/office/officeart/2005/8/layout/hierarchy2"/>
    <dgm:cxn modelId="{9E66BD1C-8494-41F0-B1B2-EC4DB009E493}" srcId="{C695CA7D-FC88-4911-9177-BF3D31FE3830}" destId="{50C07A0C-34A9-4BB4-8D95-CBB008F87476}" srcOrd="1" destOrd="0" parTransId="{D1F45807-D694-4463-90E2-0A0F05590B2F}" sibTransId="{07D08FC7-9ED9-4833-9723-DDD5D57BC4F2}"/>
    <dgm:cxn modelId="{008F1ACD-3654-4DD4-B6E2-73DE6B798C39}" type="presParOf" srcId="{BDD64B8C-9174-48C4-9746-4FB216D48426}" destId="{A2670F5B-B77E-479E-BE42-27368403A62D}" srcOrd="0" destOrd="0" presId="urn:microsoft.com/office/officeart/2005/8/layout/hierarchy2"/>
    <dgm:cxn modelId="{13DA06E3-478A-4A88-AEFF-1DE4B0DF133C}" type="presParOf" srcId="{A2670F5B-B77E-479E-BE42-27368403A62D}" destId="{60233EF6-3712-49A0-8E3F-938F4B28BB78}" srcOrd="0" destOrd="0" presId="urn:microsoft.com/office/officeart/2005/8/layout/hierarchy2"/>
    <dgm:cxn modelId="{6E0E1A90-F476-44A2-AF07-A0DA2E2CDF22}" type="presParOf" srcId="{A2670F5B-B77E-479E-BE42-27368403A62D}" destId="{77CF6BA2-9A68-4619-B584-7B507FC8D3EC}" srcOrd="1" destOrd="0" presId="urn:microsoft.com/office/officeart/2005/8/layout/hierarchy2"/>
    <dgm:cxn modelId="{C3A950F0-4BE2-4301-A8B4-E1AD3114D411}" type="presParOf" srcId="{77CF6BA2-9A68-4619-B584-7B507FC8D3EC}" destId="{ED59B4B2-37F5-4E67-AD9C-F6ABC76FAA2A}" srcOrd="0" destOrd="0" presId="urn:microsoft.com/office/officeart/2005/8/layout/hierarchy2"/>
    <dgm:cxn modelId="{005DC361-F73D-4009-8C25-C9C564FF1B64}" type="presParOf" srcId="{ED59B4B2-37F5-4E67-AD9C-F6ABC76FAA2A}" destId="{3DA980CA-00F7-4FB4-9E5A-CBAB6B3B9342}" srcOrd="0" destOrd="0" presId="urn:microsoft.com/office/officeart/2005/8/layout/hierarchy2"/>
    <dgm:cxn modelId="{B9051294-82B6-4F69-8F90-B1C18D923844}" type="presParOf" srcId="{77CF6BA2-9A68-4619-B584-7B507FC8D3EC}" destId="{1448FB62-0832-4B68-8193-4472E7D3D9E1}" srcOrd="1" destOrd="0" presId="urn:microsoft.com/office/officeart/2005/8/layout/hierarchy2"/>
    <dgm:cxn modelId="{47421869-910C-48DF-9FD9-6FB5472919E4}" type="presParOf" srcId="{1448FB62-0832-4B68-8193-4472E7D3D9E1}" destId="{25E46311-7F7D-416A-B8F7-A8977C0D09E9}" srcOrd="0" destOrd="0" presId="urn:microsoft.com/office/officeart/2005/8/layout/hierarchy2"/>
    <dgm:cxn modelId="{037D859C-F835-4A7E-A8DA-61A88E8C0A9A}" type="presParOf" srcId="{1448FB62-0832-4B68-8193-4472E7D3D9E1}" destId="{5054DC99-63F9-43C1-9225-F7E325A282BF}" srcOrd="1" destOrd="0" presId="urn:microsoft.com/office/officeart/2005/8/layout/hierarchy2"/>
    <dgm:cxn modelId="{A1BC48DA-8956-4EF5-B705-DA0AA457E474}" type="presParOf" srcId="{5054DC99-63F9-43C1-9225-F7E325A282BF}" destId="{6D51C042-B061-440B-8B4A-350A6A1D1AAD}" srcOrd="0" destOrd="0" presId="urn:microsoft.com/office/officeart/2005/8/layout/hierarchy2"/>
    <dgm:cxn modelId="{9C238F05-6ABE-4002-B0D4-F563BB21B736}" type="presParOf" srcId="{6D51C042-B061-440B-8B4A-350A6A1D1AAD}" destId="{0E35F7F6-71B2-4C4C-99EC-F78E0BF3BC6B}" srcOrd="0" destOrd="0" presId="urn:microsoft.com/office/officeart/2005/8/layout/hierarchy2"/>
    <dgm:cxn modelId="{2463C636-902B-40FF-95D3-C7718217E5FE}" type="presParOf" srcId="{5054DC99-63F9-43C1-9225-F7E325A282BF}" destId="{0032F235-12B1-4357-8E3C-B0C8B80BFDDC}" srcOrd="1" destOrd="0" presId="urn:microsoft.com/office/officeart/2005/8/layout/hierarchy2"/>
    <dgm:cxn modelId="{EFEBC999-4ADC-4068-B33B-FD4D10C18AD2}" type="presParOf" srcId="{0032F235-12B1-4357-8E3C-B0C8B80BFDDC}" destId="{832E17AB-C485-452E-AF0C-B3EF1EEFD12F}" srcOrd="0" destOrd="0" presId="urn:microsoft.com/office/officeart/2005/8/layout/hierarchy2"/>
    <dgm:cxn modelId="{B948F7DC-BB4E-4671-A36F-F2FF29A01E1B}" type="presParOf" srcId="{0032F235-12B1-4357-8E3C-B0C8B80BFDDC}" destId="{536C0D54-B4B7-4940-BCD4-FEC6B7B43FDA}" srcOrd="1" destOrd="0" presId="urn:microsoft.com/office/officeart/2005/8/layout/hierarchy2"/>
    <dgm:cxn modelId="{72571E77-DF7E-4DDB-A415-7FBDD6506385}" type="presParOf" srcId="{5054DC99-63F9-43C1-9225-F7E325A282BF}" destId="{208F9596-E5B3-4089-9F01-5705B66C62DF}" srcOrd="2" destOrd="0" presId="urn:microsoft.com/office/officeart/2005/8/layout/hierarchy2"/>
    <dgm:cxn modelId="{25A4F576-83ED-452A-9B8E-9B651CDC793E}" type="presParOf" srcId="{208F9596-E5B3-4089-9F01-5705B66C62DF}" destId="{47D3754D-8234-432F-8692-5D3049707BC1}" srcOrd="0" destOrd="0" presId="urn:microsoft.com/office/officeart/2005/8/layout/hierarchy2"/>
    <dgm:cxn modelId="{1BE5070C-AD5C-4257-8D7F-16FDD1552DAF}" type="presParOf" srcId="{5054DC99-63F9-43C1-9225-F7E325A282BF}" destId="{6F6A36BB-6A06-4478-A43F-935A9ACF208D}" srcOrd="3" destOrd="0" presId="urn:microsoft.com/office/officeart/2005/8/layout/hierarchy2"/>
    <dgm:cxn modelId="{5F7F2CDC-4454-4CCA-8A3B-6DDA07CB730B}" type="presParOf" srcId="{6F6A36BB-6A06-4478-A43F-935A9ACF208D}" destId="{255E94B6-C567-40BB-AD60-871FDF82629B}" srcOrd="0" destOrd="0" presId="urn:microsoft.com/office/officeart/2005/8/layout/hierarchy2"/>
    <dgm:cxn modelId="{B301CCBD-B6D1-485F-94CC-6CE298B18929}" type="presParOf" srcId="{6F6A36BB-6A06-4478-A43F-935A9ACF208D}" destId="{5A9F0685-975B-4458-876E-120377CB6249}" srcOrd="1" destOrd="0" presId="urn:microsoft.com/office/officeart/2005/8/layout/hierarchy2"/>
    <dgm:cxn modelId="{67150CE5-8D5B-443B-9311-EFFF4A2220AF}" type="presParOf" srcId="{77CF6BA2-9A68-4619-B584-7B507FC8D3EC}" destId="{99CC2AC4-C881-47BB-A03F-51D5A9A58419}" srcOrd="2" destOrd="0" presId="urn:microsoft.com/office/officeart/2005/8/layout/hierarchy2"/>
    <dgm:cxn modelId="{7831B182-C692-4CE2-BBF9-8F92CF792E89}" type="presParOf" srcId="{99CC2AC4-C881-47BB-A03F-51D5A9A58419}" destId="{3EEEFB4E-0459-4577-B6E0-79FC4A21B015}" srcOrd="0" destOrd="0" presId="urn:microsoft.com/office/officeart/2005/8/layout/hierarchy2"/>
    <dgm:cxn modelId="{D90AE470-877E-4C24-9F9B-AF7B2242CECD}" type="presParOf" srcId="{77CF6BA2-9A68-4619-B584-7B507FC8D3EC}" destId="{9CB454B4-2647-4288-B15A-FA41F974B2C5}" srcOrd="3" destOrd="0" presId="urn:microsoft.com/office/officeart/2005/8/layout/hierarchy2"/>
    <dgm:cxn modelId="{DE2B14EE-99E5-4435-A301-1E087340D83D}" type="presParOf" srcId="{9CB454B4-2647-4288-B15A-FA41F974B2C5}" destId="{850B18FA-C5F0-4FDD-9BFE-52A17C9B05AD}" srcOrd="0" destOrd="0" presId="urn:microsoft.com/office/officeart/2005/8/layout/hierarchy2"/>
    <dgm:cxn modelId="{1361C1E7-761B-4865-A925-AD5D3E8CAE48}" type="presParOf" srcId="{9CB454B4-2647-4288-B15A-FA41F974B2C5}" destId="{63EBC3C5-6CAE-4484-B96E-EF2ABF74B9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F4D50-8467-4C78-B365-8C8ECCA73254}">
      <dsp:nvSpPr>
        <dsp:cNvPr id="0" name=""/>
        <dsp:cNvSpPr/>
      </dsp:nvSpPr>
      <dsp:spPr>
        <a:xfrm>
          <a:off x="0" y="0"/>
          <a:ext cx="6952832" cy="1236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latin typeface="+mn-ea"/>
              <a:ea typeface="+mn-ea"/>
            </a:rPr>
            <a:t>각 상에 대한 </a:t>
          </a:r>
          <a:r>
            <a:rPr lang="el-GR" altLang="ko-KR" sz="2000" kern="1200" dirty="0" smtClean="0">
              <a:latin typeface="+mn-ea"/>
              <a:ea typeface="+mn-ea"/>
            </a:rPr>
            <a:t>Ω</a:t>
          </a:r>
          <a:r>
            <a:rPr lang="ko-KR" altLang="en-US" sz="2000" kern="1200" dirty="0" smtClean="0">
              <a:latin typeface="+mn-ea"/>
              <a:ea typeface="+mn-ea"/>
            </a:rPr>
            <a:t>계산</a:t>
          </a:r>
          <a:r>
            <a:rPr lang="en-US" altLang="ko-KR" sz="2000" kern="1200" dirty="0" smtClean="0">
              <a:latin typeface="+mn-ea"/>
              <a:ea typeface="+mn-ea"/>
            </a:rPr>
            <a:t>(Excess Gibbs Energy </a:t>
          </a:r>
          <a:r>
            <a:rPr lang="ko-KR" altLang="en-US" sz="2000" kern="1200" dirty="0" smtClean="0">
              <a:latin typeface="+mn-ea"/>
              <a:ea typeface="+mn-ea"/>
            </a:rPr>
            <a:t>완성</a:t>
          </a:r>
          <a:r>
            <a:rPr lang="en-US" altLang="ko-KR" sz="2000" kern="1200" dirty="0" smtClean="0">
              <a:latin typeface="+mn-ea"/>
              <a:ea typeface="+mn-ea"/>
            </a:rPr>
            <a:t>)</a:t>
          </a: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n-ea"/>
              <a:ea typeface="+mn-ea"/>
            </a:rPr>
            <a:t>- </a:t>
          </a:r>
          <a:r>
            <a:rPr lang="ko-KR" altLang="en-US" sz="2000" kern="1200" dirty="0" smtClean="0">
              <a:latin typeface="+mn-ea"/>
              <a:ea typeface="+mn-ea"/>
            </a:rPr>
            <a:t>선형 회귀 분석</a:t>
          </a:r>
          <a:r>
            <a:rPr lang="en-US" altLang="ko-KR" sz="2000" kern="1200" dirty="0" smtClean="0">
              <a:latin typeface="+mn-ea"/>
              <a:ea typeface="+mn-ea"/>
            </a:rPr>
            <a:t>(HW#6)</a:t>
          </a:r>
          <a:endParaRPr lang="ko-KR" altLang="en-US" sz="2000" kern="1200" dirty="0">
            <a:latin typeface="+mn-ea"/>
            <a:ea typeface="+mn-ea"/>
          </a:endParaRPr>
        </a:p>
      </dsp:txBody>
      <dsp:txXfrm>
        <a:off x="36225" y="36225"/>
        <a:ext cx="5618229" cy="1164348"/>
      </dsp:txXfrm>
    </dsp:sp>
    <dsp:sp modelId="{21D7D8E4-EAF6-46CD-A21E-86C418DEA95E}">
      <dsp:nvSpPr>
        <dsp:cNvPr id="0" name=""/>
        <dsp:cNvSpPr/>
      </dsp:nvSpPr>
      <dsp:spPr>
        <a:xfrm>
          <a:off x="613485" y="1442931"/>
          <a:ext cx="6952832" cy="1236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각 상에서의 </a:t>
          </a:r>
          <a:r>
            <a:rPr lang="en-US" altLang="ko-KR" sz="2000" kern="1200" dirty="0" smtClean="0"/>
            <a:t>Gibbs Free Energy of Mixing </a:t>
          </a:r>
          <a:r>
            <a:rPr lang="ko-KR" altLang="en-US" sz="2000" kern="1200" dirty="0" smtClean="0"/>
            <a:t>완성 및 </a:t>
          </a:r>
          <a:r>
            <a:rPr lang="en-US" altLang="ko-KR" sz="2000" kern="1200" dirty="0" smtClean="0"/>
            <a:t>Chemical Potential </a:t>
          </a:r>
          <a:r>
            <a:rPr lang="ko-KR" altLang="en-US" sz="2000" kern="1200" dirty="0" smtClean="0"/>
            <a:t>식 계산</a:t>
          </a:r>
          <a:r>
            <a:rPr lang="en-US" altLang="ko-KR" sz="2000" kern="1200" dirty="0" smtClean="0"/>
            <a:t> </a:t>
          </a:r>
          <a:endParaRPr lang="ko-KR" altLang="en-US" sz="2000" kern="1200" dirty="0"/>
        </a:p>
      </dsp:txBody>
      <dsp:txXfrm>
        <a:off x="649710" y="1479156"/>
        <a:ext cx="5462978" cy="1164348"/>
      </dsp:txXfrm>
    </dsp:sp>
    <dsp:sp modelId="{1ACDB499-CAFD-4C81-9D35-9AE41942D8F3}">
      <dsp:nvSpPr>
        <dsp:cNvPr id="0" name=""/>
        <dsp:cNvSpPr/>
      </dsp:nvSpPr>
      <dsp:spPr>
        <a:xfrm>
          <a:off x="1226970" y="2885862"/>
          <a:ext cx="6952832" cy="1236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Equilibrium Condition</a:t>
          </a:r>
          <a:r>
            <a:rPr lang="ko-KR" altLang="en-US" sz="2000" kern="1200" dirty="0" smtClean="0"/>
            <a:t>을 활용하여 </a:t>
          </a:r>
          <a:r>
            <a:rPr lang="en-US" altLang="ko-KR" sz="2000" kern="1200" dirty="0" smtClean="0"/>
            <a:t>phase diagram </a:t>
          </a:r>
          <a:r>
            <a:rPr lang="ko-KR" altLang="en-US" sz="2000" kern="1200" dirty="0" smtClean="0"/>
            <a:t>완성</a:t>
          </a:r>
          <a:endParaRPr lang="en-US" altLang="ko-KR" sz="2000" kern="1200" dirty="0" smtClean="0"/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비선형 연립 방정식</a:t>
          </a:r>
          <a:r>
            <a:rPr lang="en-US" altLang="ko-KR" sz="2000" kern="1200" dirty="0" smtClean="0"/>
            <a:t>(HW#4)</a:t>
          </a:r>
          <a:endParaRPr lang="ko-KR" altLang="en-US" sz="2000" kern="1200" dirty="0"/>
        </a:p>
      </dsp:txBody>
      <dsp:txXfrm>
        <a:off x="1263195" y="2922087"/>
        <a:ext cx="5462978" cy="1164348"/>
      </dsp:txXfrm>
    </dsp:sp>
    <dsp:sp modelId="{4A86577F-3349-41D7-845B-AE1EF4448EEB}">
      <dsp:nvSpPr>
        <dsp:cNvPr id="0" name=""/>
        <dsp:cNvSpPr/>
      </dsp:nvSpPr>
      <dsp:spPr>
        <a:xfrm>
          <a:off x="6148913" y="937905"/>
          <a:ext cx="803918" cy="8039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329795" y="937905"/>
        <a:ext cx="442154" cy="604948"/>
      </dsp:txXfrm>
    </dsp:sp>
    <dsp:sp modelId="{0F5F5280-4068-479B-B664-F77EB9E58327}">
      <dsp:nvSpPr>
        <dsp:cNvPr id="0" name=""/>
        <dsp:cNvSpPr/>
      </dsp:nvSpPr>
      <dsp:spPr>
        <a:xfrm>
          <a:off x="6762398" y="2372591"/>
          <a:ext cx="803918" cy="8039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943280" y="2372591"/>
        <a:ext cx="442154" cy="60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33EF6-3712-49A0-8E3F-938F4B28BB78}">
      <dsp:nvSpPr>
        <dsp:cNvPr id="0" name=""/>
        <dsp:cNvSpPr/>
      </dsp:nvSpPr>
      <dsp:spPr>
        <a:xfrm>
          <a:off x="0" y="630687"/>
          <a:ext cx="1442425" cy="113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Solution Model</a:t>
          </a:r>
          <a:endParaRPr lang="ko-KR" altLang="en-US" sz="2400" kern="1200" dirty="0"/>
        </a:p>
      </dsp:txBody>
      <dsp:txXfrm>
        <a:off x="33284" y="663971"/>
        <a:ext cx="1375857" cy="1069828"/>
      </dsp:txXfrm>
    </dsp:sp>
    <dsp:sp modelId="{ED59B4B2-37F5-4E67-AD9C-F6ABC76FAA2A}">
      <dsp:nvSpPr>
        <dsp:cNvPr id="0" name=""/>
        <dsp:cNvSpPr/>
      </dsp:nvSpPr>
      <dsp:spPr>
        <a:xfrm rot="2658885">
          <a:off x="1242593" y="1662443"/>
          <a:ext cx="1404855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404855" y="271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909900" y="1654480"/>
        <a:ext cx="70242" cy="70242"/>
      </dsp:txXfrm>
    </dsp:sp>
    <dsp:sp modelId="{25E46311-7F7D-416A-B8F7-A8977C0D09E9}">
      <dsp:nvSpPr>
        <dsp:cNvPr id="0" name=""/>
        <dsp:cNvSpPr/>
      </dsp:nvSpPr>
      <dsp:spPr>
        <a:xfrm>
          <a:off x="2447617" y="1822110"/>
          <a:ext cx="2240501" cy="716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Non-ideal Solution</a:t>
          </a:r>
          <a:endParaRPr lang="ko-KR" altLang="en-US" sz="2400" kern="1200" dirty="0"/>
        </a:p>
      </dsp:txBody>
      <dsp:txXfrm>
        <a:off x="2468600" y="1843093"/>
        <a:ext cx="2198535" cy="674447"/>
      </dsp:txXfrm>
    </dsp:sp>
    <dsp:sp modelId="{6D51C042-B061-440B-8B4A-350A6A1D1AAD}">
      <dsp:nvSpPr>
        <dsp:cNvPr id="0" name=""/>
        <dsp:cNvSpPr/>
      </dsp:nvSpPr>
      <dsp:spPr>
        <a:xfrm rot="21529394">
          <a:off x="4688029" y="2144391"/>
          <a:ext cx="853791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853791" y="2715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093580" y="2150205"/>
        <a:ext cx="42689" cy="42689"/>
      </dsp:txXfrm>
    </dsp:sp>
    <dsp:sp modelId="{832E17AB-C485-452E-AF0C-B3EF1EEFD12F}">
      <dsp:nvSpPr>
        <dsp:cNvPr id="0" name=""/>
        <dsp:cNvSpPr/>
      </dsp:nvSpPr>
      <dsp:spPr>
        <a:xfrm>
          <a:off x="5541730" y="1848280"/>
          <a:ext cx="2312840" cy="629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Regular Solution</a:t>
          </a:r>
          <a:endParaRPr lang="ko-KR" altLang="en-US" sz="2400" kern="1200" dirty="0"/>
        </a:p>
      </dsp:txBody>
      <dsp:txXfrm>
        <a:off x="5560153" y="1866703"/>
        <a:ext cx="2275994" cy="592159"/>
      </dsp:txXfrm>
    </dsp:sp>
    <dsp:sp modelId="{208F9596-E5B3-4089-9F01-5705B66C62DF}">
      <dsp:nvSpPr>
        <dsp:cNvPr id="0" name=""/>
        <dsp:cNvSpPr/>
      </dsp:nvSpPr>
      <dsp:spPr>
        <a:xfrm rot="3452847">
          <a:off x="4298586" y="2862486"/>
          <a:ext cx="1681197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681197" y="2715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600" kern="1200"/>
        </a:p>
      </dsp:txBody>
      <dsp:txXfrm>
        <a:off x="5097155" y="2847615"/>
        <a:ext cx="84059" cy="84059"/>
      </dsp:txXfrm>
    </dsp:sp>
    <dsp:sp modelId="{255E94B6-C567-40BB-AD60-871FDF82629B}">
      <dsp:nvSpPr>
        <dsp:cNvPr id="0" name=""/>
        <dsp:cNvSpPr/>
      </dsp:nvSpPr>
      <dsp:spPr>
        <a:xfrm>
          <a:off x="5590251" y="3231604"/>
          <a:ext cx="2262021" cy="734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Sub-regular Solution</a:t>
          </a:r>
        </a:p>
      </dsp:txBody>
      <dsp:txXfrm>
        <a:off x="5611771" y="3253124"/>
        <a:ext cx="2218981" cy="691697"/>
      </dsp:txXfrm>
    </dsp:sp>
    <dsp:sp modelId="{99CC2AC4-C881-47BB-A03F-51D5A9A58419}">
      <dsp:nvSpPr>
        <dsp:cNvPr id="0" name=""/>
        <dsp:cNvSpPr/>
      </dsp:nvSpPr>
      <dsp:spPr>
        <a:xfrm rot="19128794">
          <a:off x="1280921" y="741902"/>
          <a:ext cx="1305435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305435" y="271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901003" y="736425"/>
        <a:ext cx="65271" cy="65271"/>
      </dsp:txXfrm>
    </dsp:sp>
    <dsp:sp modelId="{850B18FA-C5F0-4FDD-9BFE-52A17C9B05AD}">
      <dsp:nvSpPr>
        <dsp:cNvPr id="0" name=""/>
        <dsp:cNvSpPr/>
      </dsp:nvSpPr>
      <dsp:spPr>
        <a:xfrm>
          <a:off x="2424853" y="0"/>
          <a:ext cx="2275809" cy="678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Ideal Solution</a:t>
          </a:r>
          <a:endParaRPr lang="ko-KR" altLang="en-US" sz="2400" kern="1200" dirty="0"/>
        </a:p>
      </dsp:txBody>
      <dsp:txXfrm>
        <a:off x="2444725" y="19872"/>
        <a:ext cx="2236065" cy="638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36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04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8081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371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0018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784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408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67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099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04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701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003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838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814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78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91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6F38-3DC5-44B6-9D67-7859CD6AD1A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58DE48-A79B-4211-B65E-B43D1034CA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44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23.png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9.png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Midterm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ko-KR" dirty="0" smtClean="0"/>
              <a:t>20100507 </a:t>
            </a:r>
            <a:r>
              <a:rPr lang="ko-KR" altLang="en-US" dirty="0" smtClean="0"/>
              <a:t>장재덕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85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Gibbs free energy</a:t>
            </a:r>
            <a:endParaRPr lang="ko-KR" altLang="en-US" sz="4400" dirty="0"/>
          </a:p>
        </p:txBody>
      </p:sp>
      <p:graphicFrame>
        <p:nvGraphicFramePr>
          <p:cNvPr id="44" name="개체 43"/>
          <p:cNvGraphicFramePr>
            <a:graphicFrameLocks noChangeAspect="1"/>
          </p:cNvGraphicFramePr>
          <p:nvPr>
            <p:extLst/>
          </p:nvPr>
        </p:nvGraphicFramePr>
        <p:xfrm>
          <a:off x="1096760" y="2289354"/>
          <a:ext cx="8381067" cy="2166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수식" r:id="rId3" imgW="4597200" imgH="1193760" progId="Equation.3">
                  <p:embed/>
                </p:oleObj>
              </mc:Choice>
              <mc:Fallback>
                <p:oleObj name="수식" r:id="rId3" imgW="459720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760" y="2289354"/>
                        <a:ext cx="8381067" cy="2166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아래쪽 화살표 5"/>
          <p:cNvSpPr/>
          <p:nvPr/>
        </p:nvSpPr>
        <p:spPr>
          <a:xfrm>
            <a:off x="4146998" y="4771910"/>
            <a:ext cx="321971" cy="51515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5" name="Object 4"/>
          <p:cNvGraphicFramePr>
            <a:graphicFrameLocks noChangeAspect="1"/>
          </p:cNvGraphicFramePr>
          <p:nvPr>
            <p:extLst/>
          </p:nvPr>
        </p:nvGraphicFramePr>
        <p:xfrm>
          <a:off x="3283090" y="5602885"/>
          <a:ext cx="204978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수식" r:id="rId5" imgW="1117440" imgH="431640" progId="Equation.3">
                  <p:embed/>
                </p:oleObj>
              </mc:Choice>
              <mc:Fallback>
                <p:oleObj name="수식" r:id="rId5" imgW="1117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090" y="5602885"/>
                        <a:ext cx="204978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직사각형 7"/>
          <p:cNvSpPr/>
          <p:nvPr/>
        </p:nvSpPr>
        <p:spPr>
          <a:xfrm>
            <a:off x="3232084" y="5554895"/>
            <a:ext cx="2151795" cy="8880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4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Chemical potential</a:t>
            </a:r>
            <a:endParaRPr lang="ko-KR" altLang="en-US" sz="4400" dirty="0"/>
          </a:p>
        </p:txBody>
      </p:sp>
      <p:grpSp>
        <p:nvGrpSpPr>
          <p:cNvPr id="20" name="그룹 19"/>
          <p:cNvGrpSpPr/>
          <p:nvPr/>
        </p:nvGrpSpPr>
        <p:grpSpPr>
          <a:xfrm>
            <a:off x="1195388" y="2328863"/>
            <a:ext cx="6924675" cy="3797301"/>
            <a:chOff x="346878" y="2001158"/>
            <a:chExt cx="7631284" cy="4290795"/>
          </a:xfrm>
        </p:grpSpPr>
        <p:graphicFrame>
          <p:nvGraphicFramePr>
            <p:cNvPr id="21" name="개체 20"/>
            <p:cNvGraphicFramePr>
              <a:graphicFrameLocks noChangeAspect="1"/>
            </p:cNvGraphicFramePr>
            <p:nvPr>
              <p:extLst/>
            </p:nvPr>
          </p:nvGraphicFramePr>
          <p:xfrm>
            <a:off x="373120" y="2001158"/>
            <a:ext cx="7605042" cy="513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6" name="수식" r:id="rId3" imgW="3568680" imgH="241200" progId="Equation.3">
                    <p:embed/>
                  </p:oleObj>
                </mc:Choice>
                <mc:Fallback>
                  <p:oleObj name="수식" r:id="rId3" imgW="35686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120" y="2001158"/>
                          <a:ext cx="7605042" cy="5130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개체 21"/>
            <p:cNvGraphicFramePr>
              <a:graphicFrameLocks noChangeAspect="1"/>
            </p:cNvGraphicFramePr>
            <p:nvPr>
              <p:extLst/>
            </p:nvPr>
          </p:nvGraphicFramePr>
          <p:xfrm>
            <a:off x="373120" y="2756352"/>
            <a:ext cx="6795027" cy="514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7" name="수식" r:id="rId5" imgW="3187440" imgH="241200" progId="Equation.3">
                    <p:embed/>
                  </p:oleObj>
                </mc:Choice>
                <mc:Fallback>
                  <p:oleObj name="수식" r:id="rId5" imgW="31874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120" y="2756352"/>
                          <a:ext cx="6795027" cy="5148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개체 22"/>
            <p:cNvGraphicFramePr>
              <a:graphicFrameLocks noChangeAspect="1"/>
            </p:cNvGraphicFramePr>
            <p:nvPr>
              <p:extLst/>
            </p:nvPr>
          </p:nvGraphicFramePr>
          <p:xfrm>
            <a:off x="346878" y="3513340"/>
            <a:ext cx="6383896" cy="513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8" name="수식" r:id="rId7" imgW="2997000" imgH="241200" progId="Equation.3">
                    <p:embed/>
                  </p:oleObj>
                </mc:Choice>
                <mc:Fallback>
                  <p:oleObj name="수식" r:id="rId7" imgW="29970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878" y="3513340"/>
                          <a:ext cx="6383896" cy="5130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개체 23"/>
            <p:cNvGraphicFramePr>
              <a:graphicFrameLocks noChangeAspect="1"/>
            </p:cNvGraphicFramePr>
            <p:nvPr>
              <p:extLst/>
            </p:nvPr>
          </p:nvGraphicFramePr>
          <p:xfrm>
            <a:off x="359124" y="4268534"/>
            <a:ext cx="6877254" cy="513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9" name="수식" r:id="rId9" imgW="3225600" imgH="241200" progId="Equation.3">
                    <p:embed/>
                  </p:oleObj>
                </mc:Choice>
                <mc:Fallback>
                  <p:oleObj name="수식" r:id="rId9" imgW="3225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124" y="4268534"/>
                          <a:ext cx="6877254" cy="5130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개체 24"/>
            <p:cNvGraphicFramePr>
              <a:graphicFrameLocks noChangeAspect="1"/>
            </p:cNvGraphicFramePr>
            <p:nvPr>
              <p:extLst/>
            </p:nvPr>
          </p:nvGraphicFramePr>
          <p:xfrm>
            <a:off x="398673" y="5023727"/>
            <a:ext cx="5465413" cy="514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0" name="수식" r:id="rId11" imgW="2565360" imgH="241200" progId="Equation.3">
                    <p:embed/>
                  </p:oleObj>
                </mc:Choice>
                <mc:Fallback>
                  <p:oleObj name="수식" r:id="rId11" imgW="25653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673" y="5023727"/>
                          <a:ext cx="5465413" cy="5148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개체 25"/>
            <p:cNvGraphicFramePr>
              <a:graphicFrameLocks noChangeAspect="1"/>
            </p:cNvGraphicFramePr>
            <p:nvPr>
              <p:extLst/>
            </p:nvPr>
          </p:nvGraphicFramePr>
          <p:xfrm>
            <a:off x="385367" y="5778923"/>
            <a:ext cx="4032578" cy="513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1" name="수식" r:id="rId13" imgW="1892160" imgH="241200" progId="Equation.3">
                    <p:embed/>
                  </p:oleObj>
                </mc:Choice>
                <mc:Fallback>
                  <p:oleObj name="수식" r:id="rId13" imgW="1892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367" y="5778923"/>
                          <a:ext cx="4032578" cy="5130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직사각형 26"/>
          <p:cNvSpPr/>
          <p:nvPr/>
        </p:nvSpPr>
        <p:spPr>
          <a:xfrm>
            <a:off x="1217611" y="4964420"/>
            <a:ext cx="4984125" cy="12261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6201737" y="5494298"/>
            <a:ext cx="2233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R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egular Solution Model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195388" y="2243666"/>
            <a:ext cx="6924675" cy="25458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143875" y="3225006"/>
            <a:ext cx="2700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Sub-regular </a:t>
            </a:r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Solution Model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1499252" y="3121152"/>
            <a:ext cx="6952832" cy="1236798"/>
            <a:chOff x="1226970" y="2885862"/>
            <a:chExt cx="6952832" cy="1236798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1226970" y="2885862"/>
              <a:ext cx="6952832" cy="12367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모서리가 둥근 직사각형 4"/>
            <p:cNvSpPr/>
            <p:nvPr/>
          </p:nvSpPr>
          <p:spPr>
            <a:xfrm>
              <a:off x="1263195" y="2922087"/>
              <a:ext cx="5462978" cy="1164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kern="1200" dirty="0" smtClean="0"/>
                <a:t>3. Equilibrium </a:t>
              </a:r>
              <a:r>
                <a:rPr lang="en-US" altLang="ko-KR" sz="2000" kern="1200" dirty="0" smtClean="0"/>
                <a:t>Condition</a:t>
              </a:r>
              <a:r>
                <a:rPr lang="ko-KR" altLang="en-US" sz="2000" kern="1200" dirty="0" smtClean="0"/>
                <a:t>을 활용하여 </a:t>
              </a:r>
              <a:r>
                <a:rPr lang="en-US" altLang="ko-KR" sz="2000" kern="1200" dirty="0" smtClean="0"/>
                <a:t>phase diagram </a:t>
              </a:r>
              <a:r>
                <a:rPr lang="ko-KR" altLang="en-US" sz="2000" kern="1200" dirty="0" smtClean="0"/>
                <a:t>완성</a:t>
              </a:r>
              <a:endParaRPr lang="en-US" altLang="ko-KR" sz="2000" kern="1200" dirty="0" smtClean="0"/>
            </a:p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kern="1200" dirty="0" smtClean="0"/>
                <a:t>- </a:t>
              </a:r>
              <a:r>
                <a:rPr lang="ko-KR" altLang="en-US" sz="2000" kern="1200" dirty="0" smtClean="0"/>
                <a:t>비선형 연립 방정식</a:t>
              </a:r>
              <a:r>
                <a:rPr lang="en-US" altLang="ko-KR" sz="2000" kern="1200" dirty="0" smtClean="0"/>
                <a:t>(HW#4)</a:t>
              </a:r>
              <a:endParaRPr lang="ko-KR" alt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28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Real data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267"/>
              </p:ext>
            </p:extLst>
          </p:nvPr>
        </p:nvGraphicFramePr>
        <p:xfrm>
          <a:off x="1280622" y="1416022"/>
          <a:ext cx="7993380" cy="4625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80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Equilibrium conditions</a:t>
            </a:r>
            <a:endParaRPr lang="ko-KR" altLang="en-US" sz="4400" dirty="0"/>
          </a:p>
        </p:txBody>
      </p:sp>
      <p:sp>
        <p:nvSpPr>
          <p:cNvPr id="29" name="내용 개체 틀 2"/>
          <p:cNvSpPr>
            <a:spLocks noGrp="1"/>
          </p:cNvSpPr>
          <p:nvPr>
            <p:ph idx="1"/>
          </p:nvPr>
        </p:nvSpPr>
        <p:spPr>
          <a:xfrm>
            <a:off x="457200" y="2334295"/>
            <a:ext cx="3466728" cy="460648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Case 1. Liquid - FCC</a:t>
            </a:r>
            <a:endParaRPr lang="ko-KR" altLang="en-US" sz="2400" dirty="0"/>
          </a:p>
        </p:txBody>
      </p:sp>
      <p:grpSp>
        <p:nvGrpSpPr>
          <p:cNvPr id="30" name="그룹 29"/>
          <p:cNvGrpSpPr/>
          <p:nvPr/>
        </p:nvGrpSpPr>
        <p:grpSpPr>
          <a:xfrm>
            <a:off x="4291013" y="2312853"/>
            <a:ext cx="3514725" cy="503237"/>
            <a:chOff x="2762596" y="2186338"/>
            <a:chExt cx="4132596" cy="672006"/>
          </a:xfrm>
        </p:grpSpPr>
        <p:graphicFrame>
          <p:nvGraphicFramePr>
            <p:cNvPr id="31" name="개체 30"/>
            <p:cNvGraphicFramePr>
              <a:graphicFrameLocks noChangeAspect="1"/>
            </p:cNvGraphicFramePr>
            <p:nvPr>
              <p:extLst/>
            </p:nvPr>
          </p:nvGraphicFramePr>
          <p:xfrm>
            <a:off x="2762596" y="2188457"/>
            <a:ext cx="1659384" cy="669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4" name="수식" r:id="rId3" imgW="596880" imgH="241200" progId="Equation.3">
                    <p:embed/>
                  </p:oleObj>
                </mc:Choice>
                <mc:Fallback>
                  <p:oleObj name="수식" r:id="rId3" imgW="596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2596" y="2188457"/>
                          <a:ext cx="1659384" cy="669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개체 31"/>
            <p:cNvGraphicFramePr>
              <a:graphicFrameLocks noChangeAspect="1"/>
            </p:cNvGraphicFramePr>
            <p:nvPr>
              <p:extLst/>
            </p:nvPr>
          </p:nvGraphicFramePr>
          <p:xfrm>
            <a:off x="5202208" y="2186338"/>
            <a:ext cx="1692984" cy="672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5" name="수식" r:id="rId5" imgW="609480" imgH="241200" progId="Equation.3">
                    <p:embed/>
                  </p:oleObj>
                </mc:Choice>
                <mc:Fallback>
                  <p:oleObj name="수식" r:id="rId5" imgW="609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2208" y="2186338"/>
                          <a:ext cx="1692984" cy="672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그룹 34"/>
          <p:cNvGrpSpPr/>
          <p:nvPr/>
        </p:nvGrpSpPr>
        <p:grpSpPr>
          <a:xfrm>
            <a:off x="4279900" y="2993891"/>
            <a:ext cx="3467100" cy="508000"/>
            <a:chOff x="2764469" y="3929956"/>
            <a:chExt cx="4252181" cy="673034"/>
          </a:xfrm>
        </p:grpSpPr>
        <p:graphicFrame>
          <p:nvGraphicFramePr>
            <p:cNvPr id="36" name="개체 35"/>
            <p:cNvGraphicFramePr>
              <a:graphicFrameLocks noChangeAspect="1"/>
            </p:cNvGraphicFramePr>
            <p:nvPr>
              <p:extLst/>
            </p:nvPr>
          </p:nvGraphicFramePr>
          <p:xfrm>
            <a:off x="2764469" y="3929956"/>
            <a:ext cx="1658818" cy="6730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6" name="수식" r:id="rId7" imgW="596880" imgH="241200" progId="Equation.3">
                    <p:embed/>
                  </p:oleObj>
                </mc:Choice>
                <mc:Fallback>
                  <p:oleObj name="수식" r:id="rId7" imgW="596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4469" y="3929956"/>
                          <a:ext cx="1658818" cy="6730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개체 36"/>
            <p:cNvGraphicFramePr>
              <a:graphicFrameLocks noChangeAspect="1"/>
            </p:cNvGraphicFramePr>
            <p:nvPr>
              <p:extLst/>
            </p:nvPr>
          </p:nvGraphicFramePr>
          <p:xfrm>
            <a:off x="5322787" y="3929956"/>
            <a:ext cx="1693863" cy="670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7" name="수식" r:id="rId9" imgW="609480" imgH="241200" progId="Equation.3">
                    <p:embed/>
                  </p:oleObj>
                </mc:Choice>
                <mc:Fallback>
                  <p:oleObj name="수식" r:id="rId9" imgW="609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2787" y="3929956"/>
                          <a:ext cx="1693863" cy="670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그룹 37"/>
          <p:cNvGrpSpPr/>
          <p:nvPr/>
        </p:nvGrpSpPr>
        <p:grpSpPr>
          <a:xfrm>
            <a:off x="4295774" y="3698740"/>
            <a:ext cx="3502026" cy="466725"/>
            <a:chOff x="2757328" y="5154465"/>
            <a:chExt cx="4142597" cy="673763"/>
          </a:xfrm>
        </p:grpSpPr>
        <p:graphicFrame>
          <p:nvGraphicFramePr>
            <p:cNvPr id="39" name="개체 38"/>
            <p:cNvGraphicFramePr>
              <a:graphicFrameLocks noChangeAspect="1"/>
            </p:cNvGraphicFramePr>
            <p:nvPr>
              <p:extLst/>
            </p:nvPr>
          </p:nvGraphicFramePr>
          <p:xfrm>
            <a:off x="2757328" y="5156757"/>
            <a:ext cx="1658164" cy="671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8" name="수식" r:id="rId11" imgW="596880" imgH="241200" progId="Equation.3">
                    <p:embed/>
                  </p:oleObj>
                </mc:Choice>
                <mc:Fallback>
                  <p:oleObj name="수식" r:id="rId11" imgW="596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7328" y="5156757"/>
                          <a:ext cx="1658164" cy="671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개체 39"/>
            <p:cNvGraphicFramePr>
              <a:graphicFrameLocks noChangeAspect="1"/>
            </p:cNvGraphicFramePr>
            <p:nvPr>
              <p:extLst/>
            </p:nvPr>
          </p:nvGraphicFramePr>
          <p:xfrm>
            <a:off x="5206080" y="5154465"/>
            <a:ext cx="1693845" cy="67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9" name="수식" r:id="rId13" imgW="609480" imgH="241200" progId="Equation.3">
                    <p:embed/>
                  </p:oleObj>
                </mc:Choice>
                <mc:Fallback>
                  <p:oleObj name="수식" r:id="rId13" imgW="609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6080" y="5154465"/>
                          <a:ext cx="1693845" cy="67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내용 개체 틀 2"/>
          <p:cNvSpPr txBox="1">
            <a:spLocks/>
          </p:cNvSpPr>
          <p:nvPr/>
        </p:nvSpPr>
        <p:spPr>
          <a:xfrm>
            <a:off x="457200" y="3016913"/>
            <a:ext cx="3466728" cy="4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Case 2. Liquid - BCC</a:t>
            </a:r>
            <a:endParaRPr lang="ko-KR" altLang="en-US" sz="2400" dirty="0"/>
          </a:p>
        </p:txBody>
      </p:sp>
      <p:sp>
        <p:nvSpPr>
          <p:cNvPr id="43" name="내용 개체 틀 2"/>
          <p:cNvSpPr txBox="1">
            <a:spLocks/>
          </p:cNvSpPr>
          <p:nvPr/>
        </p:nvSpPr>
        <p:spPr>
          <a:xfrm>
            <a:off x="457200" y="3699531"/>
            <a:ext cx="3466728" cy="4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Case 3. FCC - BCC</a:t>
            </a:r>
            <a:endParaRPr lang="ko-KR" altLang="en-US" sz="2400" dirty="0"/>
          </a:p>
        </p:txBody>
      </p:sp>
      <p:sp>
        <p:nvSpPr>
          <p:cNvPr id="3" name="아래쪽 화살표 2"/>
          <p:cNvSpPr/>
          <p:nvPr/>
        </p:nvSpPr>
        <p:spPr>
          <a:xfrm>
            <a:off x="3318621" y="4382149"/>
            <a:ext cx="1210614" cy="618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283317" y="5747385"/>
            <a:ext cx="3581400" cy="4476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5217019"/>
            <a:ext cx="806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Solve non-linear equations by using Newton’s method (HW#4)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1840" y="52911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ko-KR" sz="4400" dirty="0" err="1"/>
              <a:t>P</a:t>
            </a:r>
            <a:r>
              <a:rPr lang="en-US" altLang="ko-KR" sz="4400" dirty="0" err="1" smtClean="0"/>
              <a:t>eritectic</a:t>
            </a:r>
            <a:r>
              <a:rPr lang="en-US" altLang="ko-KR" sz="4400" dirty="0" smtClean="0"/>
              <a:t> conditions</a:t>
            </a:r>
            <a:endParaRPr lang="ko-KR" altLang="en-US" sz="4400" dirty="0"/>
          </a:p>
        </p:txBody>
      </p:sp>
      <p:graphicFrame>
        <p:nvGraphicFramePr>
          <p:cNvPr id="19" name="개체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310299"/>
              </p:ext>
            </p:extLst>
          </p:nvPr>
        </p:nvGraphicFramePr>
        <p:xfrm>
          <a:off x="4205288" y="2562225"/>
          <a:ext cx="2878137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수식" r:id="rId3" imgW="1282680" imgH="482400" progId="Equation.3">
                  <p:embed/>
                </p:oleObj>
              </mc:Choice>
              <mc:Fallback>
                <p:oleObj name="수식" r:id="rId3" imgW="1282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2562225"/>
                        <a:ext cx="2878137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21427" y="1840084"/>
            <a:ext cx="5447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</a:rPr>
              <a:t>Liquid, FCC, BCC </a:t>
            </a:r>
            <a:r>
              <a:rPr lang="ko-KR" altLang="en-US" sz="2000" dirty="0" smtClean="0">
                <a:solidFill>
                  <a:srgbClr val="FF0000"/>
                </a:solidFill>
              </a:rPr>
              <a:t>의 </a:t>
            </a:r>
            <a:r>
              <a:rPr lang="en-US" altLang="ko-KR" sz="2000" dirty="0" smtClean="0">
                <a:solidFill>
                  <a:srgbClr val="FF0000"/>
                </a:solidFill>
              </a:rPr>
              <a:t>3</a:t>
            </a:r>
            <a:r>
              <a:rPr lang="ko-KR" altLang="en-US" sz="2000" dirty="0" smtClean="0">
                <a:solidFill>
                  <a:srgbClr val="FF0000"/>
                </a:solidFill>
              </a:rPr>
              <a:t>가지 </a:t>
            </a:r>
            <a:r>
              <a:rPr lang="en-US" altLang="ko-KR" sz="2000" dirty="0" smtClean="0">
                <a:solidFill>
                  <a:srgbClr val="FF0000"/>
                </a:solidFill>
              </a:rPr>
              <a:t>phase</a:t>
            </a:r>
            <a:r>
              <a:rPr lang="ko-KR" altLang="en-US" sz="2000" dirty="0" smtClean="0">
                <a:solidFill>
                  <a:srgbClr val="FF0000"/>
                </a:solidFill>
              </a:rPr>
              <a:t>가 모두 평형</a:t>
            </a:r>
            <a:r>
              <a:rPr lang="en-US" altLang="ko-KR" sz="2000" dirty="0" smtClean="0">
                <a:solidFill>
                  <a:srgbClr val="FF0000"/>
                </a:solidFill>
              </a:rPr>
              <a:t>!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769022"/>
              </p:ext>
            </p:extLst>
          </p:nvPr>
        </p:nvGraphicFramePr>
        <p:xfrm>
          <a:off x="4086225" y="3784600"/>
          <a:ext cx="35814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수식" r:id="rId5" imgW="1650960" imgH="241200" progId="Equation.3">
                  <p:embed/>
                </p:oleObj>
              </mc:Choice>
              <mc:Fallback>
                <p:oleObj name="수식" r:id="rId5" imgW="1650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3784600"/>
                        <a:ext cx="35814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직사각형 5"/>
          <p:cNvSpPr/>
          <p:nvPr/>
        </p:nvSpPr>
        <p:spPr>
          <a:xfrm>
            <a:off x="4249369" y="2590868"/>
            <a:ext cx="2735981" cy="1026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433840"/>
              </p:ext>
            </p:extLst>
          </p:nvPr>
        </p:nvGraphicFramePr>
        <p:xfrm>
          <a:off x="4046538" y="4525963"/>
          <a:ext cx="2732087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수식" r:id="rId7" imgW="1320480" imgH="939600" progId="Equation.3">
                  <p:embed/>
                </p:oleObj>
              </mc:Choice>
              <mc:Fallback>
                <p:oleObj name="수식" r:id="rId7" imgW="13204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4525963"/>
                        <a:ext cx="2732087" cy="203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>
            <p:extLst/>
          </p:nvPr>
        </p:nvGraphicFramePr>
        <p:xfrm>
          <a:off x="6997017" y="4552428"/>
          <a:ext cx="1163705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ｼﾄ" r:id="rId9" imgW="583920" imgH="939600" progId="Equation.3">
                  <p:embed/>
                </p:oleObj>
              </mc:Choice>
              <mc:Fallback>
                <p:oleObj name="ｼﾄ" r:id="rId9" imgW="5839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7017" y="4552428"/>
                        <a:ext cx="1163705" cy="1872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470576"/>
              </p:ext>
            </p:extLst>
          </p:nvPr>
        </p:nvGraphicFramePr>
        <p:xfrm>
          <a:off x="8228013" y="3741738"/>
          <a:ext cx="3998912" cy="289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수식" r:id="rId11" imgW="2387520" imgH="1726920" progId="Equation.3">
                  <p:embed/>
                </p:oleObj>
              </mc:Choice>
              <mc:Fallback>
                <p:oleObj name="수식" r:id="rId11" imgW="238752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8013" y="3741738"/>
                        <a:ext cx="3998912" cy="289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43221" y="1759962"/>
                <a:ext cx="43910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𝑃𝑒𝑟𝑖𝑡𝑒𝑐𝑡𝑖𝑐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ko-KR" altLang="en-US" sz="32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→ </m:t>
                      </m:r>
                      <m:r>
                        <a:rPr lang="ko-KR" altLang="en-US" sz="3200" b="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21" y="1759962"/>
                <a:ext cx="4391088" cy="5847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36" y="3040991"/>
            <a:ext cx="3297358" cy="296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6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l="14856" t="15205" r="53910" b="18515"/>
          <a:stretch/>
        </p:blipFill>
        <p:spPr>
          <a:xfrm>
            <a:off x="169897" y="0"/>
            <a:ext cx="5712070" cy="6515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/>
          <a:srcRect l="12773" t="11985" r="38878" b="60425"/>
          <a:stretch/>
        </p:blipFill>
        <p:spPr>
          <a:xfrm>
            <a:off x="3156963" y="4033276"/>
            <a:ext cx="8842044" cy="271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180970"/>
            <a:ext cx="8596668" cy="1320800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l="22148" t="31113" r="24295" b="14087"/>
          <a:stretch/>
        </p:blipFill>
        <p:spPr>
          <a:xfrm>
            <a:off x="677334" y="1031852"/>
            <a:ext cx="9794631" cy="543364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214190" y="2551207"/>
                <a:ext cx="21613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𝑖𝑞𝑢𝑖𝑑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190" y="2551207"/>
                <a:ext cx="2161309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186207" y="3456287"/>
                <a:ext cx="30241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𝐶𝐶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𝐿𝑖𝑞𝑢𝑖𝑑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207" y="3456287"/>
                <a:ext cx="3024148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86207" y="4748824"/>
                <a:ext cx="30241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𝐶𝐶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𝐵𝐶𝐶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207" y="4748824"/>
                <a:ext cx="3024148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-80303" y="3400452"/>
                <a:ext cx="30241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𝐶𝐶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303" y="3400452"/>
                <a:ext cx="3024148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719228" y="4748824"/>
                <a:ext cx="30241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𝐶𝐶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228" y="4748824"/>
                <a:ext cx="3024148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666337" y="3739913"/>
                <a:ext cx="30241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𝐶𝐶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𝐿𝑖𝑞𝑢𝑖𝑑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337" y="3739913"/>
                <a:ext cx="3024148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직선 연결선 12"/>
          <p:cNvCxnSpPr/>
          <p:nvPr/>
        </p:nvCxnSpPr>
        <p:spPr>
          <a:xfrm flipV="1">
            <a:off x="7666337" y="4252823"/>
            <a:ext cx="321723" cy="21566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5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143773"/>
            <a:ext cx="8596668" cy="1320800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22004" t="30935" r="23718" b="14886"/>
          <a:stretch/>
        </p:blipFill>
        <p:spPr>
          <a:xfrm>
            <a:off x="677334" y="966251"/>
            <a:ext cx="9926516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811547"/>
            <a:ext cx="8596668" cy="4229815"/>
          </a:xfrm>
        </p:spPr>
        <p:txBody>
          <a:bodyPr/>
          <a:lstStyle/>
          <a:p>
            <a:r>
              <a:rPr lang="ko-KR" altLang="en-US" dirty="0" smtClean="0"/>
              <a:t>선형 회귀분석과 </a:t>
            </a:r>
            <a:r>
              <a:rPr lang="en-US" altLang="ko-KR" dirty="0" smtClean="0"/>
              <a:t>(HW6), </a:t>
            </a:r>
            <a:r>
              <a:rPr lang="ko-KR" altLang="en-US" dirty="0" smtClean="0"/>
              <a:t>비선형방정식 </a:t>
            </a:r>
            <a:r>
              <a:rPr lang="en-US" altLang="ko-KR" dirty="0" smtClean="0"/>
              <a:t>– Newton method (HW4)</a:t>
            </a:r>
            <a:r>
              <a:rPr lang="ko-KR" altLang="en-US" dirty="0" smtClean="0"/>
              <a:t>을 이용하여 </a:t>
            </a:r>
            <a:r>
              <a:rPr lang="ko-KR" altLang="en-US" dirty="0">
                <a:ea typeface="HY울릉도M" pitchFamily="18" charset="-127"/>
              </a:rPr>
              <a:t>주어진 실험적 </a:t>
            </a:r>
            <a:r>
              <a:rPr lang="en-US" altLang="ko-KR" dirty="0">
                <a:ea typeface="HY울릉도M" pitchFamily="18" charset="-127"/>
              </a:rPr>
              <a:t>Thermodynamic data(Enthalpy, Activity)</a:t>
            </a:r>
            <a:r>
              <a:rPr lang="ko-KR" altLang="en-US" dirty="0">
                <a:ea typeface="HY울릉도M" pitchFamily="18" charset="-127"/>
              </a:rPr>
              <a:t>들로부터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Ps-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phase diagram</a:t>
            </a:r>
            <a:r>
              <a:rPr lang="ko-KR" altLang="en-US" dirty="0" smtClean="0"/>
              <a:t>을 완성 할 수 있었다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앞선 과제들을 잘 해놓은 덕분에 시간이 많이 단축되었다 </a:t>
            </a:r>
            <a:r>
              <a:rPr lang="en-US" altLang="ko-KR" dirty="0" smtClean="0"/>
              <a:t>(</a:t>
            </a:r>
            <a:r>
              <a:rPr lang="ko-KR" altLang="en-US" dirty="0" smtClean="0"/>
              <a:t>그래도 </a:t>
            </a:r>
            <a:r>
              <a:rPr lang="en-US" altLang="ko-KR" dirty="0" smtClean="0"/>
              <a:t>9</a:t>
            </a:r>
            <a:r>
              <a:rPr lang="ko-KR" altLang="en-US" dirty="0" smtClean="0"/>
              <a:t>시</a:t>
            </a:r>
            <a:r>
              <a:rPr lang="en-US" altLang="ko-KR" dirty="0" smtClean="0"/>
              <a:t>..)</a:t>
            </a:r>
          </a:p>
          <a:p>
            <a:endParaRPr lang="en-US" altLang="ko-KR" dirty="0"/>
          </a:p>
          <a:p>
            <a:r>
              <a:rPr lang="ko-KR" altLang="en-US" dirty="0" smtClean="0"/>
              <a:t>코딩은 할만하였지만 아직 열역학을 수강하지 않아 이론적으로 그간 어려움이 있었다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요즘 듣고 있는 다른 전공과목에도 열역학이 계속 활용되는 것을 보고 지난날의 나를 반성해본다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13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2695427"/>
            <a:ext cx="8596668" cy="3880773"/>
          </a:xfrm>
        </p:spPr>
        <p:txBody>
          <a:bodyPr/>
          <a:lstStyle/>
          <a:p>
            <a:r>
              <a:rPr lang="en-US" altLang="ko-KR" dirty="0" err="1"/>
              <a:t>Postechium</a:t>
            </a:r>
            <a:r>
              <a:rPr lang="en-US" altLang="ko-KR" dirty="0"/>
              <a:t> (Ps)</a:t>
            </a:r>
            <a:r>
              <a:rPr lang="ko-KR" altLang="en-US" dirty="0"/>
              <a:t>과 </a:t>
            </a:r>
            <a:r>
              <a:rPr lang="en-US" altLang="ko-KR" dirty="0" err="1"/>
              <a:t>Tohokium</a:t>
            </a:r>
            <a:r>
              <a:rPr lang="en-US" altLang="ko-KR" dirty="0"/>
              <a:t>(</a:t>
            </a:r>
            <a:r>
              <a:rPr lang="en-US" altLang="ko-KR" dirty="0" err="1"/>
              <a:t>Tk</a:t>
            </a:r>
            <a:r>
              <a:rPr lang="en-US" altLang="ko-KR" dirty="0"/>
              <a:t>) 2 </a:t>
            </a:r>
            <a:r>
              <a:rPr lang="ko-KR" altLang="en-US" dirty="0" err="1"/>
              <a:t>원계에</a:t>
            </a:r>
            <a:r>
              <a:rPr lang="ko-KR" altLang="en-US" dirty="0"/>
              <a:t> 대한 실험 정보는 다음과 같이 발표되어있다</a:t>
            </a:r>
            <a:r>
              <a:rPr lang="en-US" altLang="ko-KR" dirty="0"/>
              <a:t>. </a:t>
            </a:r>
            <a:r>
              <a:rPr lang="ko-KR" altLang="en-US" dirty="0"/>
              <a:t>이를 바탕으로 </a:t>
            </a:r>
            <a:r>
              <a:rPr lang="en-US" altLang="ko-KR" dirty="0"/>
              <a:t>Liquid, </a:t>
            </a:r>
            <a:r>
              <a:rPr lang="en-US" altLang="ko-KR" dirty="0" err="1"/>
              <a:t>fcc</a:t>
            </a:r>
            <a:r>
              <a:rPr lang="en-US" altLang="ko-KR" dirty="0"/>
              <a:t>, bcc </a:t>
            </a:r>
            <a:r>
              <a:rPr lang="ko-KR" altLang="en-US" dirty="0"/>
              <a:t>각 상에 대한 열역학 수식화를 수행하고 </a:t>
            </a:r>
            <a:r>
              <a:rPr lang="en-US" altLang="ko-KR" dirty="0"/>
              <a:t>Ps-</a:t>
            </a:r>
            <a:r>
              <a:rPr lang="en-US" altLang="ko-KR" dirty="0" err="1"/>
              <a:t>Tk</a:t>
            </a:r>
            <a:r>
              <a:rPr lang="en-US" altLang="ko-KR" dirty="0"/>
              <a:t> 2 </a:t>
            </a:r>
            <a:r>
              <a:rPr lang="ko-KR" altLang="en-US" dirty="0" err="1"/>
              <a:t>원계</a:t>
            </a:r>
            <a:r>
              <a:rPr lang="ko-KR" altLang="en-US" dirty="0"/>
              <a:t> </a:t>
            </a:r>
            <a:r>
              <a:rPr lang="ko-KR" altLang="en-US" dirty="0" err="1"/>
              <a:t>상태도를</a:t>
            </a:r>
            <a:r>
              <a:rPr lang="ko-KR" altLang="en-US" dirty="0"/>
              <a:t> 계산하시오</a:t>
            </a:r>
          </a:p>
        </p:txBody>
      </p:sp>
    </p:spTree>
    <p:extLst>
      <p:ext uri="{BB962C8B-B14F-4D97-AF65-F5344CB8AC3E}">
        <p14:creationId xmlns:p14="http://schemas.microsoft.com/office/powerpoint/2010/main" val="28801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781027"/>
            <a:ext cx="8596668" cy="3880773"/>
          </a:xfrm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3388255116"/>
              </p:ext>
            </p:extLst>
          </p:nvPr>
        </p:nvGraphicFramePr>
        <p:xfrm>
          <a:off x="677334" y="1930400"/>
          <a:ext cx="8179803" cy="412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9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1914119" y="2744087"/>
            <a:ext cx="6952832" cy="1236798"/>
            <a:chOff x="0" y="0"/>
            <a:chExt cx="6952832" cy="1236798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0" y="0"/>
              <a:ext cx="6952832" cy="12367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모서리가 둥근 직사각형 4"/>
            <p:cNvSpPr/>
            <p:nvPr/>
          </p:nvSpPr>
          <p:spPr>
            <a:xfrm>
              <a:off x="36225" y="36225"/>
              <a:ext cx="5618229" cy="1164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kern="1200" dirty="0" smtClean="0">
                  <a:latin typeface="+mn-ea"/>
                  <a:ea typeface="+mn-ea"/>
                </a:rPr>
                <a:t>1. </a:t>
              </a:r>
              <a:r>
                <a:rPr lang="ko-KR" altLang="en-US" sz="2000" kern="1200" dirty="0" smtClean="0">
                  <a:latin typeface="+mn-ea"/>
                  <a:ea typeface="+mn-ea"/>
                </a:rPr>
                <a:t>각 </a:t>
              </a:r>
              <a:r>
                <a:rPr lang="ko-KR" altLang="en-US" sz="2000" kern="1200" dirty="0" smtClean="0">
                  <a:latin typeface="+mn-ea"/>
                  <a:ea typeface="+mn-ea"/>
                </a:rPr>
                <a:t>상에 대한 </a:t>
              </a:r>
              <a:r>
                <a:rPr lang="el-GR" altLang="ko-KR" sz="2000" kern="1200" dirty="0" smtClean="0">
                  <a:latin typeface="+mn-ea"/>
                  <a:ea typeface="+mn-ea"/>
                </a:rPr>
                <a:t>Ω</a:t>
              </a:r>
              <a:r>
                <a:rPr lang="ko-KR" altLang="en-US" sz="2000" kern="1200" dirty="0" smtClean="0">
                  <a:latin typeface="+mn-ea"/>
                  <a:ea typeface="+mn-ea"/>
                </a:rPr>
                <a:t>계산</a:t>
              </a:r>
              <a:r>
                <a:rPr lang="en-US" altLang="ko-KR" sz="2000" kern="1200" dirty="0" smtClean="0">
                  <a:latin typeface="+mn-ea"/>
                  <a:ea typeface="+mn-ea"/>
                </a:rPr>
                <a:t>(Excess Gibbs Energy </a:t>
              </a:r>
              <a:r>
                <a:rPr lang="ko-KR" altLang="en-US" sz="2000" kern="1200" dirty="0" smtClean="0">
                  <a:latin typeface="+mn-ea"/>
                  <a:ea typeface="+mn-ea"/>
                </a:rPr>
                <a:t>완성</a:t>
              </a:r>
              <a:r>
                <a:rPr lang="en-US" altLang="ko-KR" sz="2000" kern="1200" dirty="0" smtClean="0">
                  <a:latin typeface="+mn-ea"/>
                  <a:ea typeface="+mn-ea"/>
                </a:rPr>
                <a:t>)</a:t>
              </a:r>
            </a:p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kern="1200" dirty="0" smtClean="0">
                  <a:latin typeface="+mn-ea"/>
                  <a:ea typeface="+mn-ea"/>
                </a:rPr>
                <a:t>- </a:t>
              </a:r>
              <a:r>
                <a:rPr lang="ko-KR" altLang="en-US" sz="2000" kern="1200" dirty="0" smtClean="0">
                  <a:latin typeface="+mn-ea"/>
                  <a:ea typeface="+mn-ea"/>
                </a:rPr>
                <a:t>선형 회귀 분석</a:t>
              </a:r>
              <a:r>
                <a:rPr lang="en-US" altLang="ko-KR" sz="2000" kern="1200" dirty="0" smtClean="0">
                  <a:latin typeface="+mn-ea"/>
                  <a:ea typeface="+mn-ea"/>
                </a:rPr>
                <a:t>(HW#6)</a:t>
              </a:r>
              <a:endParaRPr lang="ko-KR" altLang="en-US" sz="2000" kern="1200" dirty="0"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6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2222735853"/>
              </p:ext>
            </p:extLst>
          </p:nvPr>
        </p:nvGraphicFramePr>
        <p:xfrm>
          <a:off x="677334" y="1930400"/>
          <a:ext cx="7915142" cy="396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직사각형 4"/>
          <p:cNvSpPr/>
          <p:nvPr/>
        </p:nvSpPr>
        <p:spPr>
          <a:xfrm>
            <a:off x="2967487" y="3588589"/>
            <a:ext cx="7850038" cy="29502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361" y="4509137"/>
            <a:ext cx="3966727" cy="4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361" y="5977328"/>
            <a:ext cx="4455008" cy="42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2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297" y="71407"/>
            <a:ext cx="8596668" cy="1320800"/>
          </a:xfrm>
        </p:spPr>
        <p:txBody>
          <a:bodyPr anchor="ctr"/>
          <a:lstStyle/>
          <a:p>
            <a:r>
              <a:rPr lang="en-US" altLang="ko-KR" dirty="0" smtClean="0"/>
              <a:t>In Liquid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4882551"/>
            <a:ext cx="8596668" cy="1158811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r="43948" b="48603"/>
          <a:stretch/>
        </p:blipFill>
        <p:spPr>
          <a:xfrm>
            <a:off x="1074148" y="1224949"/>
            <a:ext cx="6721653" cy="4028537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855593"/>
              </p:ext>
            </p:extLst>
          </p:nvPr>
        </p:nvGraphicFramePr>
        <p:xfrm>
          <a:off x="1177665" y="5461956"/>
          <a:ext cx="81153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수식" r:id="rId4" imgW="4101840" imgH="241200" progId="Equation.3">
                  <p:embed/>
                </p:oleObj>
              </mc:Choice>
              <mc:Fallback>
                <p:oleObj name="수식" r:id="rId4" imgW="4101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665" y="5461956"/>
                        <a:ext cx="8115300" cy="477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8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 FCC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r="49319" b="43722"/>
          <a:stretch/>
        </p:blipFill>
        <p:spPr>
          <a:xfrm>
            <a:off x="1341568" y="1418700"/>
            <a:ext cx="5570417" cy="4043094"/>
          </a:xfrm>
          <a:prstGeom prst="rect">
            <a:avLst/>
          </a:prstGeom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872496"/>
              </p:ext>
            </p:extLst>
          </p:nvPr>
        </p:nvGraphicFramePr>
        <p:xfrm>
          <a:off x="997189" y="5793057"/>
          <a:ext cx="81661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수식" r:id="rId4" imgW="4127400" imgH="241200" progId="Equation.3">
                  <p:embed/>
                </p:oleObj>
              </mc:Choice>
              <mc:Fallback>
                <p:oleObj name="수식" r:id="rId4" imgW="4127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189" y="5793057"/>
                        <a:ext cx="8166100" cy="477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3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 BCC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r="40402" b="39234"/>
          <a:stretch/>
        </p:blipFill>
        <p:spPr>
          <a:xfrm>
            <a:off x="1419206" y="1622903"/>
            <a:ext cx="6135512" cy="4088921"/>
          </a:xfrm>
          <a:prstGeom prst="rect">
            <a:avLst/>
          </a:prstGeom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553783"/>
              </p:ext>
            </p:extLst>
          </p:nvPr>
        </p:nvGraphicFramePr>
        <p:xfrm>
          <a:off x="2982913" y="5942013"/>
          <a:ext cx="37941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수식" r:id="rId4" imgW="1917360" imgH="215640" progId="Equation.3">
                  <p:embed/>
                </p:oleObj>
              </mc:Choice>
              <mc:Fallback>
                <p:oleObj name="수식" r:id="rId4" imgW="1917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5942013"/>
                        <a:ext cx="3794125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8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1499252" y="2864177"/>
            <a:ext cx="6952832" cy="1236798"/>
            <a:chOff x="613485" y="1442931"/>
            <a:chExt cx="6952832" cy="1236798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613485" y="1442931"/>
              <a:ext cx="6952832" cy="12367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모서리가 둥근 직사각형 4"/>
            <p:cNvSpPr/>
            <p:nvPr/>
          </p:nvSpPr>
          <p:spPr>
            <a:xfrm>
              <a:off x="649710" y="1479156"/>
              <a:ext cx="5462978" cy="1164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kern="1200" dirty="0" smtClean="0"/>
                <a:t>2. </a:t>
              </a:r>
              <a:r>
                <a:rPr lang="ko-KR" altLang="en-US" sz="2000" kern="1200" dirty="0" smtClean="0"/>
                <a:t>각 </a:t>
              </a:r>
              <a:r>
                <a:rPr lang="ko-KR" altLang="en-US" sz="2000" kern="1200" dirty="0" smtClean="0"/>
                <a:t>상에서의 </a:t>
              </a:r>
              <a:r>
                <a:rPr lang="en-US" altLang="ko-KR" sz="2000" kern="1200" dirty="0" smtClean="0"/>
                <a:t>Gibbs Free Energy of Mixing </a:t>
              </a:r>
              <a:r>
                <a:rPr lang="ko-KR" altLang="en-US" sz="2000" kern="1200" dirty="0" smtClean="0"/>
                <a:t>완성 및 </a:t>
              </a:r>
              <a:r>
                <a:rPr lang="en-US" altLang="ko-KR" sz="2000" kern="1200" dirty="0" smtClean="0"/>
                <a:t>Chemical Potential </a:t>
              </a:r>
              <a:r>
                <a:rPr lang="ko-KR" altLang="en-US" sz="2000" kern="1200" dirty="0" smtClean="0"/>
                <a:t>식 계산</a:t>
              </a:r>
              <a:r>
                <a:rPr lang="en-US" altLang="ko-KR" sz="2000" kern="1200" dirty="0" smtClean="0"/>
                <a:t> </a:t>
              </a:r>
              <a:endParaRPr lang="ko-KR" alt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5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502</TotalTime>
  <Words>308</Words>
  <Application>Microsoft Office PowerPoint</Application>
  <PresentationFormat>와이드스크린</PresentationFormat>
  <Paragraphs>55</Paragraphs>
  <Slides>19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19</vt:i4>
      </vt:variant>
    </vt:vector>
  </HeadingPairs>
  <TitlesOfParts>
    <vt:vector size="31" baseType="lpstr">
      <vt:lpstr>HY그래픽M</vt:lpstr>
      <vt:lpstr>HY울릉도M</vt:lpstr>
      <vt:lpstr>맑은 고딕</vt:lpstr>
      <vt:lpstr>Arial</vt:lpstr>
      <vt:lpstr>Cambria Math</vt:lpstr>
      <vt:lpstr>Trebuchet MS</vt:lpstr>
      <vt:lpstr>Wingdings 2</vt:lpstr>
      <vt:lpstr>Wingdings 3</vt:lpstr>
      <vt:lpstr>패싯</vt:lpstr>
      <vt:lpstr>Microsoft Equation 3.0</vt:lpstr>
      <vt:lpstr>수식</vt:lpstr>
      <vt:lpstr>ｼﾄ</vt:lpstr>
      <vt:lpstr>소재수치해석 Midterm</vt:lpstr>
      <vt:lpstr>Problem</vt:lpstr>
      <vt:lpstr>Process</vt:lpstr>
      <vt:lpstr>PowerPoint 프레젠테이션</vt:lpstr>
      <vt:lpstr>Concept</vt:lpstr>
      <vt:lpstr>In Liquid phase</vt:lpstr>
      <vt:lpstr>In FCC phase</vt:lpstr>
      <vt:lpstr>In BCC phase</vt:lpstr>
      <vt:lpstr>PowerPoint 프레젠테이션</vt:lpstr>
      <vt:lpstr>Gibbs free energy</vt:lpstr>
      <vt:lpstr>Chemical potential</vt:lpstr>
      <vt:lpstr>PowerPoint 프레젠테이션</vt:lpstr>
      <vt:lpstr>Real data</vt:lpstr>
      <vt:lpstr>Equilibrium conditions</vt:lpstr>
      <vt:lpstr>Peritectic conditions</vt:lpstr>
      <vt:lpstr>PowerPoint 프레젠테이션</vt:lpstr>
      <vt:lpstr>Result</vt:lpstr>
      <vt:lpstr>Result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Midterm</dc:title>
  <dc:creator>장재덕</dc:creator>
  <cp:lastModifiedBy>장재덕</cp:lastModifiedBy>
  <cp:revision>16</cp:revision>
  <dcterms:created xsi:type="dcterms:W3CDTF">2015-04-27T15:27:58Z</dcterms:created>
  <dcterms:modified xsi:type="dcterms:W3CDTF">2015-04-27T23:50:43Z</dcterms:modified>
</cp:coreProperties>
</file>