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4"/>
  </p:notesMasterIdLst>
  <p:sldIdLst>
    <p:sldId id="256" r:id="rId2"/>
    <p:sldId id="273" r:id="rId3"/>
    <p:sldId id="278" r:id="rId4"/>
    <p:sldId id="275" r:id="rId5"/>
    <p:sldId id="292" r:id="rId6"/>
    <p:sldId id="291" r:id="rId7"/>
    <p:sldId id="294" r:id="rId8"/>
    <p:sldId id="295" r:id="rId9"/>
    <p:sldId id="296" r:id="rId10"/>
    <p:sldId id="297" r:id="rId11"/>
    <p:sldId id="298" r:id="rId12"/>
    <p:sldId id="262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968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13CF4-1DE3-4549-A653-98EFB363D4E6}" type="datetimeFigureOut">
              <a:rPr lang="en-US" smtClean="0"/>
              <a:t>5/30/15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643B0-D872-2044-B027-2BF436873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85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5/30/15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5106"/>
            <a:ext cx="7772400" cy="1102519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Numerical Method</a:t>
            </a:r>
            <a:br>
              <a:rPr lang="en-US" sz="4800" dirty="0" smtClean="0">
                <a:solidFill>
                  <a:schemeClr val="tx2"/>
                </a:solidFill>
              </a:rPr>
            </a:br>
            <a:r>
              <a:rPr lang="en-US" sz="4800" dirty="0" smtClean="0">
                <a:solidFill>
                  <a:schemeClr val="tx2"/>
                </a:solidFill>
              </a:rPr>
              <a:t>- HW</a:t>
            </a:r>
            <a:r>
              <a:rPr lang="en-US" sz="4800" dirty="0" smtClean="0">
                <a:solidFill>
                  <a:schemeClr val="tx2"/>
                </a:solidFill>
              </a:rPr>
              <a:t>#</a:t>
            </a:r>
            <a:r>
              <a:rPr lang="en-US" altLang="ko-KR" sz="4800" dirty="0" smtClean="0">
                <a:solidFill>
                  <a:schemeClr val="tx2"/>
                </a:solidFill>
              </a:rPr>
              <a:t>9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09790"/>
            <a:ext cx="6400800" cy="9411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20090432 </a:t>
            </a:r>
            <a:r>
              <a:rPr lang="ko-KR" altLang="en-US" dirty="0" smtClean="0">
                <a:solidFill>
                  <a:schemeClr val="tx1"/>
                </a:solidFill>
              </a:rPr>
              <a:t>김동훈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7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</a:t>
            </a:r>
            <a:r>
              <a:rPr lang="en-US" altLang="ko-KR" sz="3500" dirty="0" smtClean="0"/>
              <a:t>9</a:t>
            </a:r>
            <a:r>
              <a:rPr lang="en-US" sz="3500" dirty="0" smtClean="0"/>
              <a:t> </a:t>
            </a:r>
            <a:r>
              <a:rPr lang="en-US" sz="3500" dirty="0" smtClean="0"/>
              <a:t>- result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483259" y="1022799"/>
            <a:ext cx="834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 How can you determine the activation energy for the reaction, and what is it?</a:t>
            </a:r>
            <a:endParaRPr lang="en-US" dirty="0"/>
          </a:p>
        </p:txBody>
      </p:sp>
      <p:pic>
        <p:nvPicPr>
          <p:cNvPr id="5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59" y="1820808"/>
            <a:ext cx="4768038" cy="25963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2259150"/>
            <a:ext cx="2228824" cy="685613"/>
          </a:xfrm>
          <a:prstGeom prst="rect">
            <a:avLst/>
          </a:prstGeom>
          <a:noFill/>
          <a:ln>
            <a:solidFill>
              <a:srgbClr val="D128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6944" y="3827736"/>
            <a:ext cx="4582626" cy="68561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</a:t>
            </a:r>
            <a:r>
              <a:rPr lang="en-US" altLang="ko-KR" sz="3500" dirty="0" smtClean="0"/>
              <a:t>9</a:t>
            </a:r>
            <a:r>
              <a:rPr lang="en-US" sz="3500" dirty="0" smtClean="0"/>
              <a:t> </a:t>
            </a:r>
            <a:r>
              <a:rPr lang="en-US" sz="3500" dirty="0" smtClean="0"/>
              <a:t>- result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31" y="1627272"/>
            <a:ext cx="5230853" cy="3242451"/>
          </a:xfrm>
          <a:prstGeom prst="rect">
            <a:avLst/>
          </a:prstGeom>
          <a:ln>
            <a:solidFill>
              <a:srgbClr val="D1282E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3259" y="1022799"/>
            <a:ext cx="834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(c) How can you determine the activation energy for the reaction, and what is it?</a:t>
            </a:r>
            <a:endParaRPr lang="en-US" dirty="0"/>
          </a:p>
        </p:txBody>
      </p:sp>
      <p:pic>
        <p:nvPicPr>
          <p:cNvPr id="5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9" t="40286" r="46329" b="49747"/>
          <a:stretch>
            <a:fillRect/>
          </a:stretch>
        </p:blipFill>
        <p:spPr bwMode="auto">
          <a:xfrm>
            <a:off x="5746508" y="1697173"/>
            <a:ext cx="24717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95959" y="2621263"/>
            <a:ext cx="2813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distance = </a:t>
            </a:r>
            <a:r>
              <a:rPr lang="en-US" dirty="0" smtClean="0">
                <a:latin typeface="Arial"/>
                <a:cs typeface="Arial"/>
              </a:rPr>
              <a:t>10</a:t>
            </a:r>
            <a:r>
              <a:rPr lang="el-GR" altLang="ko-KR" dirty="0" smtClean="0">
                <a:latin typeface="Arial"/>
                <a:ea typeface="맑은 고딕" charset="0"/>
                <a:cs typeface="Arial"/>
              </a:rPr>
              <a:t>μ</a:t>
            </a:r>
            <a:r>
              <a:rPr lang="en-US" altLang="ko-KR" dirty="0" smtClean="0">
                <a:latin typeface="Arial"/>
                <a:ea typeface="맑은 고딕" charset="0"/>
                <a:cs typeface="Arial"/>
              </a:rPr>
              <a:t>m</a:t>
            </a:r>
            <a:endParaRPr lang="en-US" altLang="ko-KR" dirty="0">
              <a:latin typeface="Arial"/>
              <a:ea typeface="맑은 고딕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1279" y="3227067"/>
            <a:ext cx="334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= 8.3145 * 17765 = 147707J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86723" y="3843924"/>
            <a:ext cx="166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Error =0.011%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594" y="1716091"/>
            <a:ext cx="7770813" cy="107240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42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</a:t>
            </a:r>
            <a:r>
              <a:rPr lang="en-US" altLang="ko-KR" sz="3500" dirty="0" smtClean="0"/>
              <a:t>9</a:t>
            </a: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594" y="1015999"/>
            <a:ext cx="6224813" cy="34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22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</a:t>
            </a:r>
            <a:r>
              <a:rPr lang="en-US" altLang="ko-KR" sz="3500" dirty="0" smtClean="0"/>
              <a:t>9</a:t>
            </a:r>
            <a:r>
              <a:rPr lang="en-US" sz="3500" dirty="0" smtClean="0"/>
              <a:t> </a:t>
            </a:r>
            <a:r>
              <a:rPr lang="en-US" sz="3500" dirty="0" smtClean="0"/>
              <a:t>- Theory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630" y="1582287"/>
            <a:ext cx="4191000" cy="48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494" y="1157667"/>
            <a:ext cx="5094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Finite Difference Method for Parabolic Problems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83" y="2087364"/>
            <a:ext cx="4699000" cy="237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58" y="4371355"/>
            <a:ext cx="6032500" cy="6731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698201" y="4540776"/>
            <a:ext cx="174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Explicit Method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1585" y="3607886"/>
            <a:ext cx="3721100" cy="647700"/>
          </a:xfrm>
          <a:prstGeom prst="rect">
            <a:avLst/>
          </a:prstGeom>
          <a:ln>
            <a:solidFill>
              <a:srgbClr val="D1282E"/>
            </a:solidFill>
          </a:ln>
        </p:spPr>
      </p:pic>
    </p:spTree>
    <p:extLst>
      <p:ext uri="{BB962C8B-B14F-4D97-AF65-F5344CB8AC3E}">
        <p14:creationId xmlns:p14="http://schemas.microsoft.com/office/powerpoint/2010/main" val="394376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</a:t>
            </a:r>
            <a:r>
              <a:rPr lang="en-US" altLang="ko-KR" sz="3500" dirty="0" smtClean="0"/>
              <a:t>9</a:t>
            </a:r>
            <a:r>
              <a:rPr lang="en-US" sz="3500" dirty="0" smtClean="0"/>
              <a:t> </a:t>
            </a:r>
            <a:r>
              <a:rPr lang="en-US" sz="3500" dirty="0" smtClean="0"/>
              <a:t>- </a:t>
            </a:r>
            <a:r>
              <a:rPr lang="en-US" sz="3500" dirty="0" smtClean="0"/>
              <a:t>theory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595645" y="102279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Fick’s second law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73" y="1531551"/>
            <a:ext cx="4240532" cy="2186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662" y="1297840"/>
            <a:ext cx="2599233" cy="1176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133" y="2617446"/>
            <a:ext cx="2606041" cy="11795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3500" y="4226505"/>
            <a:ext cx="1397000" cy="431800"/>
          </a:xfrm>
          <a:prstGeom prst="rect">
            <a:avLst/>
          </a:prstGeom>
          <a:ln>
            <a:solidFill>
              <a:srgbClr val="D1282E"/>
            </a:solidFill>
          </a:ln>
        </p:spPr>
      </p:pic>
    </p:spTree>
    <p:extLst>
      <p:ext uri="{BB962C8B-B14F-4D97-AF65-F5344CB8AC3E}">
        <p14:creationId xmlns:p14="http://schemas.microsoft.com/office/powerpoint/2010/main" val="227082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</a:t>
            </a:r>
            <a:r>
              <a:rPr lang="en-US" altLang="ko-KR" sz="3500" dirty="0" smtClean="0"/>
              <a:t>9</a:t>
            </a:r>
            <a:r>
              <a:rPr lang="en-US" sz="3500" dirty="0" smtClean="0"/>
              <a:t> </a:t>
            </a:r>
            <a:r>
              <a:rPr lang="en-US" sz="3500" dirty="0" smtClean="0"/>
              <a:t>- code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5" y="786999"/>
            <a:ext cx="3724254" cy="4311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782" y="1461142"/>
            <a:ext cx="4559100" cy="28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</a:t>
            </a:r>
            <a:r>
              <a:rPr lang="en-US" altLang="ko-KR" sz="3500" dirty="0" smtClean="0"/>
              <a:t>9</a:t>
            </a:r>
            <a:r>
              <a:rPr lang="en-US" sz="3500" dirty="0" smtClean="0"/>
              <a:t> </a:t>
            </a:r>
            <a:r>
              <a:rPr lang="en-US" sz="3500" dirty="0" smtClean="0"/>
              <a:t>- result</a:t>
            </a: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" y="1303788"/>
            <a:ext cx="4466949" cy="289559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886" y="1292548"/>
            <a:ext cx="4396054" cy="2898648"/>
          </a:xfrm>
          <a:prstGeom prst="rect">
            <a:avLst/>
          </a:prstGeom>
          <a:ln>
            <a:solidFill>
              <a:srgbClr val="D1282E"/>
            </a:solidFill>
          </a:ln>
        </p:spPr>
      </p:pic>
    </p:spTree>
    <p:extLst>
      <p:ext uri="{BB962C8B-B14F-4D97-AF65-F5344CB8AC3E}">
        <p14:creationId xmlns:p14="http://schemas.microsoft.com/office/powerpoint/2010/main" val="135381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</a:t>
            </a:r>
            <a:r>
              <a:rPr lang="en-US" altLang="ko-KR" sz="3500" dirty="0" smtClean="0"/>
              <a:t>9</a:t>
            </a:r>
            <a:r>
              <a:rPr lang="en-US" sz="3500" dirty="0" smtClean="0"/>
              <a:t> </a:t>
            </a:r>
            <a:r>
              <a:rPr lang="en-US" sz="3500" dirty="0" smtClean="0"/>
              <a:t>- result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9" y="1326259"/>
            <a:ext cx="4452996" cy="2898648"/>
          </a:xfrm>
          <a:prstGeom prst="rect">
            <a:avLst/>
          </a:prstGeom>
          <a:ln>
            <a:solidFill>
              <a:srgbClr val="D1282E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424" y="1326265"/>
            <a:ext cx="4496440" cy="2898648"/>
          </a:xfrm>
          <a:prstGeom prst="rect">
            <a:avLst/>
          </a:prstGeom>
          <a:ln>
            <a:solidFill>
              <a:srgbClr val="D1282E"/>
            </a:solidFill>
          </a:ln>
        </p:spPr>
      </p:pic>
    </p:spTree>
    <p:extLst>
      <p:ext uri="{BB962C8B-B14F-4D97-AF65-F5344CB8AC3E}">
        <p14:creationId xmlns:p14="http://schemas.microsoft.com/office/powerpoint/2010/main" val="34157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</a:t>
            </a:r>
            <a:r>
              <a:rPr lang="en-US" altLang="ko-KR" sz="3500" dirty="0" smtClean="0"/>
              <a:t>9</a:t>
            </a:r>
            <a:r>
              <a:rPr lang="en-US" sz="3500" dirty="0" smtClean="0"/>
              <a:t> </a:t>
            </a:r>
            <a:r>
              <a:rPr lang="en-US" sz="3500" dirty="0" smtClean="0"/>
              <a:t>- result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483259" y="1022799"/>
            <a:ext cx="620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 How does injection distance depends on injection time?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4693"/>
            <a:ext cx="4769407" cy="2898648"/>
          </a:xfrm>
          <a:prstGeom prst="rect">
            <a:avLst/>
          </a:prstGeom>
          <a:ln>
            <a:solidFill>
              <a:srgbClr val="D1282E"/>
            </a:solidFill>
          </a:ln>
        </p:spPr>
      </p:pic>
      <p:pic>
        <p:nvPicPr>
          <p:cNvPr id="6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548" y="2660278"/>
            <a:ext cx="1414463" cy="423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698"/>
            <a:ext cx="5791200" cy="623694"/>
          </a:xfrm>
        </p:spPr>
        <p:txBody>
          <a:bodyPr>
            <a:noAutofit/>
          </a:bodyPr>
          <a:lstStyle/>
          <a:p>
            <a:r>
              <a:rPr lang="en-US" sz="3500" dirty="0" smtClean="0"/>
              <a:t>HW</a:t>
            </a:r>
            <a:r>
              <a:rPr lang="en-US" sz="3500" dirty="0" smtClean="0"/>
              <a:t>#</a:t>
            </a:r>
            <a:r>
              <a:rPr lang="en-US" altLang="ko-KR" sz="3500" dirty="0" smtClean="0"/>
              <a:t>9</a:t>
            </a:r>
            <a:r>
              <a:rPr lang="en-US" sz="3500" dirty="0" smtClean="0"/>
              <a:t> </a:t>
            </a:r>
            <a:r>
              <a:rPr lang="en-US" sz="3500" dirty="0" smtClean="0"/>
              <a:t>- result</a:t>
            </a:r>
            <a:endParaRPr lang="en-US" sz="3500" dirty="0"/>
          </a:p>
        </p:txBody>
      </p:sp>
      <p:sp>
        <p:nvSpPr>
          <p:cNvPr id="3" name="TextBox 2"/>
          <p:cNvSpPr txBox="1"/>
          <p:nvPr/>
        </p:nvSpPr>
        <p:spPr>
          <a:xfrm>
            <a:off x="483259" y="1022799"/>
            <a:ext cx="6100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 How does injection distance depends on temperature?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68" y="1685932"/>
            <a:ext cx="4797431" cy="2898648"/>
          </a:xfrm>
          <a:prstGeom prst="rect">
            <a:avLst/>
          </a:prstGeom>
          <a:ln>
            <a:solidFill>
              <a:srgbClr val="D1282E"/>
            </a:solidFill>
          </a:ln>
        </p:spPr>
      </p:pic>
      <p:pic>
        <p:nvPicPr>
          <p:cNvPr id="5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69736" r="43228" b="24615"/>
          <a:stretch>
            <a:fillRect/>
          </a:stretch>
        </p:blipFill>
        <p:spPr bwMode="auto">
          <a:xfrm>
            <a:off x="5711031" y="1833267"/>
            <a:ext cx="24653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29" y="2227882"/>
            <a:ext cx="12033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_x71664696" descr="DRW00000a8c3f1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76" y="2684495"/>
            <a:ext cx="22066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_x71764352" descr="DRW00000a8c3f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45" y="3308795"/>
            <a:ext cx="15113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28" y="4052207"/>
            <a:ext cx="1125537" cy="71913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1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3848</TotalTime>
  <Words>142</Words>
  <Application>Microsoft Macintosh PowerPoint</Application>
  <PresentationFormat>On-screen Show (16:9)</PresentationFormat>
  <Paragraphs>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Essential</vt:lpstr>
      <vt:lpstr>Numerical Method - HW#9</vt:lpstr>
      <vt:lpstr>HW#9</vt:lpstr>
      <vt:lpstr>HW#9 - Theory</vt:lpstr>
      <vt:lpstr>HW#9 - theory</vt:lpstr>
      <vt:lpstr>HW#9 - code</vt:lpstr>
      <vt:lpstr>HW#9 - result</vt:lpstr>
      <vt:lpstr>HW#9 - result</vt:lpstr>
      <vt:lpstr>HW#9 - result</vt:lpstr>
      <vt:lpstr>HW#9 - result</vt:lpstr>
      <vt:lpstr>HW#9 - result</vt:lpstr>
      <vt:lpstr>HW#9 - result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Method - HW # 1&amp;2</dc:title>
  <dc:creator>DONGHOON KIM</dc:creator>
  <cp:lastModifiedBy>DONGHOON KIM</cp:lastModifiedBy>
  <cp:revision>70</cp:revision>
  <dcterms:created xsi:type="dcterms:W3CDTF">2015-03-12T07:22:19Z</dcterms:created>
  <dcterms:modified xsi:type="dcterms:W3CDTF">2015-05-31T11:00:10Z</dcterms:modified>
</cp:coreProperties>
</file>