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도우석" initials="도" lastIdx="1" clrIdx="0">
    <p:extLst>
      <p:ext uri="{19B8F6BF-5375-455C-9EA6-DF929625EA0E}">
        <p15:presenceInfo xmlns:p15="http://schemas.microsoft.com/office/powerpoint/2012/main" userId="fd90664d5525fbd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24" autoAdjust="0"/>
  </p:normalViewPr>
  <p:slideViewPr>
    <p:cSldViewPr snapToGrid="0">
      <p:cViewPr varScale="1">
        <p:scale>
          <a:sx n="70" d="100"/>
          <a:sy n="70" d="100"/>
        </p:scale>
        <p:origin x="7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54788;&#49437;\Documents\Visual%20Studio%202015\Projects\HW6\ConsoleApplication7\data.txt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54788;&#49437;\Documents\Visual%20Studio%202015\Projects\HW6\ConsoleApplication7\data.txt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54788;&#49437;\Documents\Visual%20Studio%202015\Projects\HW6\ConsoleApplication7\data.txt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216922054867623"/>
          <c:y val="6.0185185185185182E-2"/>
          <c:w val="0.71482231733481449"/>
          <c:h val="0.74350320793234181"/>
        </c:manualLayout>
      </c:layout>
      <c:scatterChart>
        <c:scatterStyle val="lineMarker"/>
        <c:varyColors val="0"/>
        <c:ser>
          <c:idx val="0"/>
          <c:order val="0"/>
          <c:tx>
            <c:v>주어진 값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noFill/>
              </a:ln>
              <a:effectLst/>
            </c:spPr>
          </c:marker>
          <c:trendline>
            <c:spPr>
              <a:ln w="19050" cap="rnd">
                <a:solidFill>
                  <a:schemeClr val="bg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-8.3919970322857251E-2"/>
                  <c:y val="0.26561726781911488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ko-KR" baseline="0" dirty="0"/>
                      <a:t>y =x(1-x)(14894.230619--4794.925467x)</a:t>
                    </a:r>
                    <a:br>
                      <a:rPr lang="en-US" altLang="ko-KR" baseline="0" dirty="0"/>
                    </a:br>
                    <a:r>
                      <a:rPr lang="en-US" altLang="ko-KR" baseline="0" dirty="0"/>
                      <a:t>r² = 0.999997</a:t>
                    </a:r>
                  </a:p>
                  <a:p>
                    <a:pPr>
                      <a:defRPr/>
                    </a:pPr>
                    <a:r>
                      <a:rPr lang="en-US" altLang="ko-KR" baseline="0" dirty="0"/>
                      <a:t>Sum of </a:t>
                    </a:r>
                    <a:r>
                      <a:rPr lang="en-US" altLang="ko-KR" baseline="0" dirty="0" smtClean="0"/>
                      <a:t>E^2 </a:t>
                    </a:r>
                    <a:r>
                      <a:rPr lang="en-US" altLang="ko-KR" baseline="0" dirty="0"/>
                      <a:t>= 5.648705</a:t>
                    </a:r>
                    <a:endParaRPr lang="en-US" altLang="ko-KR" dirty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data!$A$2:$A$40</c:f>
              <c:numCache>
                <c:formatCode>0.00E+00</c:formatCode>
                <c:ptCount val="39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0.17499999999999999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0.32500000000000001</c:v>
                </c:pt>
                <c:pt idx="13">
                  <c:v>0.35</c:v>
                </c:pt>
                <c:pt idx="14">
                  <c:v>0.375</c:v>
                </c:pt>
                <c:pt idx="15">
                  <c:v>0.4</c:v>
                </c:pt>
                <c:pt idx="16">
                  <c:v>0.42499999999999999</c:v>
                </c:pt>
                <c:pt idx="17">
                  <c:v>0.45</c:v>
                </c:pt>
                <c:pt idx="18">
                  <c:v>0.47499999999999998</c:v>
                </c:pt>
                <c:pt idx="19">
                  <c:v>0.5</c:v>
                </c:pt>
                <c:pt idx="20">
                  <c:v>0.52500000000000002</c:v>
                </c:pt>
                <c:pt idx="21">
                  <c:v>0.55000000000000004</c:v>
                </c:pt>
                <c:pt idx="22">
                  <c:v>0.57499999999999996</c:v>
                </c:pt>
                <c:pt idx="23">
                  <c:v>0.6</c:v>
                </c:pt>
                <c:pt idx="24">
                  <c:v>0.625</c:v>
                </c:pt>
                <c:pt idx="25">
                  <c:v>0.65</c:v>
                </c:pt>
                <c:pt idx="26">
                  <c:v>0.67500000000000004</c:v>
                </c:pt>
                <c:pt idx="27">
                  <c:v>0.7</c:v>
                </c:pt>
                <c:pt idx="28">
                  <c:v>0.72499999999999998</c:v>
                </c:pt>
                <c:pt idx="29">
                  <c:v>0.75</c:v>
                </c:pt>
                <c:pt idx="30">
                  <c:v>0.77500000000000002</c:v>
                </c:pt>
                <c:pt idx="31">
                  <c:v>0.8</c:v>
                </c:pt>
                <c:pt idx="32">
                  <c:v>0.82499999999999996</c:v>
                </c:pt>
                <c:pt idx="33">
                  <c:v>0.85</c:v>
                </c:pt>
                <c:pt idx="34">
                  <c:v>0.875</c:v>
                </c:pt>
                <c:pt idx="35">
                  <c:v>0.9</c:v>
                </c:pt>
                <c:pt idx="36">
                  <c:v>0.92500000000000004</c:v>
                </c:pt>
                <c:pt idx="37">
                  <c:v>0.95</c:v>
                </c:pt>
                <c:pt idx="38">
                  <c:v>0.97499999999999998</c:v>
                </c:pt>
              </c:numCache>
            </c:numRef>
          </c:xVal>
          <c:yVal>
            <c:numRef>
              <c:f>data!$B$2:$B$40</c:f>
              <c:numCache>
                <c:formatCode>0.00E+00</c:formatCode>
                <c:ptCount val="39"/>
                <c:pt idx="0">
                  <c:v>360</c:v>
                </c:pt>
                <c:pt idx="1">
                  <c:v>696</c:v>
                </c:pt>
                <c:pt idx="2">
                  <c:v>1008</c:v>
                </c:pt>
                <c:pt idx="3">
                  <c:v>1297</c:v>
                </c:pt>
                <c:pt idx="4">
                  <c:v>1564</c:v>
                </c:pt>
                <c:pt idx="5">
                  <c:v>1807</c:v>
                </c:pt>
                <c:pt idx="6">
                  <c:v>2029</c:v>
                </c:pt>
                <c:pt idx="7">
                  <c:v>2230</c:v>
                </c:pt>
                <c:pt idx="8">
                  <c:v>2409</c:v>
                </c:pt>
                <c:pt idx="9">
                  <c:v>2568</c:v>
                </c:pt>
                <c:pt idx="10">
                  <c:v>2707</c:v>
                </c:pt>
                <c:pt idx="11">
                  <c:v>2826</c:v>
                </c:pt>
                <c:pt idx="12">
                  <c:v>2926</c:v>
                </c:pt>
                <c:pt idx="13">
                  <c:v>3007</c:v>
                </c:pt>
                <c:pt idx="14">
                  <c:v>3070</c:v>
                </c:pt>
                <c:pt idx="15">
                  <c:v>3115</c:v>
                </c:pt>
                <c:pt idx="16">
                  <c:v>3142</c:v>
                </c:pt>
                <c:pt idx="17">
                  <c:v>3153</c:v>
                </c:pt>
                <c:pt idx="18">
                  <c:v>3147</c:v>
                </c:pt>
                <c:pt idx="19">
                  <c:v>3125</c:v>
                </c:pt>
                <c:pt idx="20">
                  <c:v>3087</c:v>
                </c:pt>
                <c:pt idx="21">
                  <c:v>3034</c:v>
                </c:pt>
                <c:pt idx="22">
                  <c:v>2966</c:v>
                </c:pt>
                <c:pt idx="23">
                  <c:v>2884</c:v>
                </c:pt>
                <c:pt idx="24">
                  <c:v>2789</c:v>
                </c:pt>
                <c:pt idx="25">
                  <c:v>2679</c:v>
                </c:pt>
                <c:pt idx="26">
                  <c:v>2557</c:v>
                </c:pt>
                <c:pt idx="27">
                  <c:v>2423</c:v>
                </c:pt>
                <c:pt idx="28">
                  <c:v>2276</c:v>
                </c:pt>
                <c:pt idx="29">
                  <c:v>2118</c:v>
                </c:pt>
                <c:pt idx="30">
                  <c:v>1949</c:v>
                </c:pt>
                <c:pt idx="31">
                  <c:v>1769</c:v>
                </c:pt>
                <c:pt idx="32">
                  <c:v>1579</c:v>
                </c:pt>
                <c:pt idx="33">
                  <c:v>1379</c:v>
                </c:pt>
                <c:pt idx="34">
                  <c:v>1170</c:v>
                </c:pt>
                <c:pt idx="35">
                  <c:v>952.2</c:v>
                </c:pt>
                <c:pt idx="36">
                  <c:v>725.6</c:v>
                </c:pt>
                <c:pt idx="37">
                  <c:v>491.1</c:v>
                </c:pt>
                <c:pt idx="38">
                  <c:v>249.1</c:v>
                </c:pt>
              </c:numCache>
            </c:numRef>
          </c:yVal>
          <c:smooth val="0"/>
        </c:ser>
        <c:ser>
          <c:idx val="1"/>
          <c:order val="1"/>
          <c:tx>
            <c:v>회귀분석</c:v>
          </c:tx>
          <c:spPr>
            <a:ln w="25400" cap="rnd">
              <a:solidFill>
                <a:schemeClr val="accent5">
                  <a:alpha val="97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data!$A$2:$A$40</c:f>
              <c:numCache>
                <c:formatCode>0.00E+00</c:formatCode>
                <c:ptCount val="39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0.17499999999999999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0.32500000000000001</c:v>
                </c:pt>
                <c:pt idx="13">
                  <c:v>0.35</c:v>
                </c:pt>
                <c:pt idx="14">
                  <c:v>0.375</c:v>
                </c:pt>
                <c:pt idx="15">
                  <c:v>0.4</c:v>
                </c:pt>
                <c:pt idx="16">
                  <c:v>0.42499999999999999</c:v>
                </c:pt>
                <c:pt idx="17">
                  <c:v>0.45</c:v>
                </c:pt>
                <c:pt idx="18">
                  <c:v>0.47499999999999998</c:v>
                </c:pt>
                <c:pt idx="19">
                  <c:v>0.5</c:v>
                </c:pt>
                <c:pt idx="20">
                  <c:v>0.52500000000000002</c:v>
                </c:pt>
                <c:pt idx="21">
                  <c:v>0.55000000000000004</c:v>
                </c:pt>
                <c:pt idx="22">
                  <c:v>0.57499999999999996</c:v>
                </c:pt>
                <c:pt idx="23">
                  <c:v>0.6</c:v>
                </c:pt>
                <c:pt idx="24">
                  <c:v>0.625</c:v>
                </c:pt>
                <c:pt idx="25">
                  <c:v>0.65</c:v>
                </c:pt>
                <c:pt idx="26">
                  <c:v>0.67500000000000004</c:v>
                </c:pt>
                <c:pt idx="27">
                  <c:v>0.7</c:v>
                </c:pt>
                <c:pt idx="28">
                  <c:v>0.72499999999999998</c:v>
                </c:pt>
                <c:pt idx="29">
                  <c:v>0.75</c:v>
                </c:pt>
                <c:pt idx="30">
                  <c:v>0.77500000000000002</c:v>
                </c:pt>
                <c:pt idx="31">
                  <c:v>0.8</c:v>
                </c:pt>
                <c:pt idx="32">
                  <c:v>0.82499999999999996</c:v>
                </c:pt>
                <c:pt idx="33">
                  <c:v>0.85</c:v>
                </c:pt>
                <c:pt idx="34">
                  <c:v>0.875</c:v>
                </c:pt>
                <c:pt idx="35">
                  <c:v>0.9</c:v>
                </c:pt>
                <c:pt idx="36">
                  <c:v>0.92500000000000004</c:v>
                </c:pt>
                <c:pt idx="37">
                  <c:v>0.95</c:v>
                </c:pt>
                <c:pt idx="38">
                  <c:v>0.97499999999999998</c:v>
                </c:pt>
              </c:numCache>
            </c:numRef>
          </c:xVal>
          <c:yVal>
            <c:numRef>
              <c:f>data!$F$2:$F$40</c:f>
              <c:numCache>
                <c:formatCode>0.00E+00</c:formatCode>
                <c:ptCount val="39"/>
                <c:pt idx="0">
                  <c:v>360.1249636316719</c:v>
                </c:pt>
                <c:pt idx="1">
                  <c:v>696.08800641837502</c:v>
                </c:pt>
                <c:pt idx="2">
                  <c:v>1008.3386526226408</c:v>
                </c:pt>
                <c:pt idx="3">
                  <c:v>1297.3264265070002</c:v>
                </c:pt>
                <c:pt idx="4">
                  <c:v>1563.5008523339845</c:v>
                </c:pt>
                <c:pt idx="5">
                  <c:v>1807.311454366125</c:v>
                </c:pt>
                <c:pt idx="6">
                  <c:v>2029.2077568659527</c:v>
                </c:pt>
                <c:pt idx="7">
                  <c:v>2229.6392840960002</c:v>
                </c:pt>
                <c:pt idx="8">
                  <c:v>2409.0555603187968</c:v>
                </c:pt>
                <c:pt idx="9">
                  <c:v>2567.9061097968752</c:v>
                </c:pt>
                <c:pt idx="10">
                  <c:v>2706.6404567927657</c:v>
                </c:pt>
                <c:pt idx="11">
                  <c:v>2825.708125569</c:v>
                </c:pt>
                <c:pt idx="12">
                  <c:v>2925.5586403881098</c:v>
                </c:pt>
                <c:pt idx="13">
                  <c:v>3006.6415255126249</c:v>
                </c:pt>
                <c:pt idx="14">
                  <c:v>3069.4063052050783</c:v>
                </c:pt>
                <c:pt idx="15">
                  <c:v>3114.3025037279999</c:v>
                </c:pt>
                <c:pt idx="16">
                  <c:v>3141.7796453439219</c:v>
                </c:pt>
                <c:pt idx="17">
                  <c:v>3152.2872543153758</c:v>
                </c:pt>
                <c:pt idx="18">
                  <c:v>3146.2748549048906</c:v>
                </c:pt>
                <c:pt idx="19">
                  <c:v>3124.1919713749999</c:v>
                </c:pt>
                <c:pt idx="20">
                  <c:v>3086.4881279882343</c:v>
                </c:pt>
                <c:pt idx="21">
                  <c:v>3033.6128490071251</c:v>
                </c:pt>
                <c:pt idx="22">
                  <c:v>2966.015658694203</c:v>
                </c:pt>
                <c:pt idx="23">
                  <c:v>2884.1460813119998</c:v>
                </c:pt>
                <c:pt idx="24">
                  <c:v>2788.453641123047</c:v>
                </c:pt>
                <c:pt idx="25">
                  <c:v>2679.387862389875</c:v>
                </c:pt>
                <c:pt idx="26">
                  <c:v>2557.3982693750154</c:v>
                </c:pt>
                <c:pt idx="27">
                  <c:v>2422.9343863410004</c:v>
                </c:pt>
                <c:pt idx="28">
                  <c:v>2276.4457375503594</c:v>
                </c:pt>
                <c:pt idx="29">
                  <c:v>2118.3818472656249</c:v>
                </c:pt>
                <c:pt idx="30">
                  <c:v>1949.1922397493277</c:v>
                </c:pt>
                <c:pt idx="31">
                  <c:v>1769.3264392639996</c:v>
                </c:pt>
                <c:pt idx="32">
                  <c:v>1579.2339700721723</c:v>
                </c:pt>
                <c:pt idx="33">
                  <c:v>1379.3643564363749</c:v>
                </c:pt>
                <c:pt idx="34">
                  <c:v>1170.1671226191406</c:v>
                </c:pt>
                <c:pt idx="35">
                  <c:v>952.09179288299981</c:v>
                </c:pt>
                <c:pt idx="36">
                  <c:v>725.58789149048403</c:v>
                </c:pt>
                <c:pt idx="37">
                  <c:v>491.10494270412545</c:v>
                </c:pt>
                <c:pt idx="38">
                  <c:v>249.09247078645336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8487280"/>
        <c:axId val="358486496"/>
      </c:scatterChart>
      <c:valAx>
        <c:axId val="358487280"/>
        <c:scaling>
          <c:orientation val="minMax"/>
          <c:max val="1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x_Ks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58486496"/>
        <c:crosses val="autoZero"/>
        <c:crossBetween val="midCat"/>
      </c:valAx>
      <c:valAx>
        <c:axId val="35848649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ko-KR" altLang="en-US"/>
                  <a:t>엔탈피 </a:t>
                </a:r>
                <a:r>
                  <a:rPr lang="en-US" altLang="ko-KR"/>
                  <a:t>of</a:t>
                </a:r>
                <a:r>
                  <a:rPr lang="en-US" altLang="ko-KR" baseline="0"/>
                  <a:t> mixing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58487280"/>
        <c:crosses val="autoZero"/>
        <c:crossBetween val="midCat"/>
      </c:valAx>
      <c:spPr>
        <a:noFill/>
        <a:ln w="25400">
          <a:noFill/>
        </a:ln>
        <a:effectLst/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78136918569826075"/>
          <c:y val="0.14409667541557308"/>
          <c:w val="0.18820204528375861"/>
          <c:h val="0.156251093613298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856714785651795"/>
          <c:y val="5.0925925925925923E-2"/>
          <c:w val="0.71641185476815394"/>
          <c:h val="0.74350320793234181"/>
        </c:manualLayout>
      </c:layout>
      <c:scatterChart>
        <c:scatterStyle val="lineMarker"/>
        <c:varyColors val="0"/>
        <c:ser>
          <c:idx val="0"/>
          <c:order val="0"/>
          <c:tx>
            <c:v>주어진 값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noFill/>
              </a:ln>
              <a:effectLst/>
            </c:spPr>
          </c:marker>
          <c:trendline>
            <c:spPr>
              <a:ln w="19050" cap="rnd">
                <a:solidFill>
                  <a:schemeClr val="bg1">
                    <a:alpha val="0"/>
                  </a:schemeClr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-0.27836045494313211"/>
                  <c:y val="-8.1674321959755034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ko-KR" baseline="0" dirty="0"/>
                      <a:t>y = </a:t>
                    </a:r>
                    <a:r>
                      <a:rPr lang="en-US" altLang="ko-KR" sz="900" b="0" i="0" u="none" strike="noStrike" baseline="0" dirty="0">
                        <a:effectLst/>
                      </a:rPr>
                      <a:t>14894.230619--4794.925467x</a:t>
                    </a:r>
                    <a:r>
                      <a:rPr lang="en-US" altLang="ko-KR" baseline="0" dirty="0"/>
                      <a:t/>
                    </a:r>
                    <a:br>
                      <a:rPr lang="en-US" altLang="ko-KR" baseline="0" dirty="0"/>
                    </a:br>
                    <a:r>
                      <a:rPr lang="en-US" altLang="ko-KR" baseline="0" dirty="0"/>
                      <a:t>r² = 0.999997</a:t>
                    </a:r>
                  </a:p>
                  <a:p>
                    <a:pPr>
                      <a:defRPr/>
                    </a:pPr>
                    <a:r>
                      <a:rPr lang="en-US" altLang="ko-KR" baseline="0" dirty="0"/>
                      <a:t>Sum of </a:t>
                    </a:r>
                    <a:r>
                      <a:rPr lang="en-US" altLang="ko-KR" baseline="0" dirty="0" smtClean="0"/>
                      <a:t>Error^2 </a:t>
                    </a:r>
                    <a:r>
                      <a:rPr lang="en-US" altLang="ko-KR" baseline="0" dirty="0"/>
                      <a:t>= 203.587186</a:t>
                    </a:r>
                    <a:endParaRPr lang="en-US" altLang="ko-KR" dirty="0"/>
                  </a:p>
                </c:rich>
              </c:tx>
              <c:numFmt formatCode="General" sourceLinked="0"/>
              <c:spPr>
                <a:noFill/>
                <a:ln>
                  <a:solidFill>
                    <a:schemeClr val="bg1">
                      <a:alpha val="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data!$A$2:$A$40</c:f>
              <c:numCache>
                <c:formatCode>0.00E+00</c:formatCode>
                <c:ptCount val="39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0.17499999999999999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0.32500000000000001</c:v>
                </c:pt>
                <c:pt idx="13">
                  <c:v>0.35</c:v>
                </c:pt>
                <c:pt idx="14">
                  <c:v>0.375</c:v>
                </c:pt>
                <c:pt idx="15">
                  <c:v>0.4</c:v>
                </c:pt>
                <c:pt idx="16">
                  <c:v>0.42499999999999999</c:v>
                </c:pt>
                <c:pt idx="17">
                  <c:v>0.45</c:v>
                </c:pt>
                <c:pt idx="18">
                  <c:v>0.47499999999999998</c:v>
                </c:pt>
                <c:pt idx="19">
                  <c:v>0.5</c:v>
                </c:pt>
                <c:pt idx="20">
                  <c:v>0.52500000000000002</c:v>
                </c:pt>
                <c:pt idx="21">
                  <c:v>0.55000000000000004</c:v>
                </c:pt>
                <c:pt idx="22">
                  <c:v>0.57499999999999996</c:v>
                </c:pt>
                <c:pt idx="23">
                  <c:v>0.6</c:v>
                </c:pt>
                <c:pt idx="24">
                  <c:v>0.625</c:v>
                </c:pt>
                <c:pt idx="25">
                  <c:v>0.65</c:v>
                </c:pt>
                <c:pt idx="26">
                  <c:v>0.67500000000000004</c:v>
                </c:pt>
                <c:pt idx="27">
                  <c:v>0.7</c:v>
                </c:pt>
                <c:pt idx="28">
                  <c:v>0.72499999999999998</c:v>
                </c:pt>
                <c:pt idx="29">
                  <c:v>0.75</c:v>
                </c:pt>
                <c:pt idx="30">
                  <c:v>0.77500000000000002</c:v>
                </c:pt>
                <c:pt idx="31">
                  <c:v>0.8</c:v>
                </c:pt>
                <c:pt idx="32">
                  <c:v>0.82499999999999996</c:v>
                </c:pt>
                <c:pt idx="33">
                  <c:v>0.85</c:v>
                </c:pt>
                <c:pt idx="34">
                  <c:v>0.875</c:v>
                </c:pt>
                <c:pt idx="35">
                  <c:v>0.9</c:v>
                </c:pt>
                <c:pt idx="36">
                  <c:v>0.92500000000000004</c:v>
                </c:pt>
                <c:pt idx="37">
                  <c:v>0.95</c:v>
                </c:pt>
                <c:pt idx="38">
                  <c:v>0.97499999999999998</c:v>
                </c:pt>
              </c:numCache>
            </c:numRef>
          </c:xVal>
          <c:yVal>
            <c:numRef>
              <c:f>data!$C$2:$C$40</c:f>
              <c:numCache>
                <c:formatCode>0.00E+00</c:formatCode>
                <c:ptCount val="39"/>
                <c:pt idx="0">
                  <c:v>14769.23076923077</c:v>
                </c:pt>
                <c:pt idx="1">
                  <c:v>14652.631578947368</c:v>
                </c:pt>
                <c:pt idx="2">
                  <c:v>14529.729729729728</c:v>
                </c:pt>
                <c:pt idx="3">
                  <c:v>14411.111111111109</c:v>
                </c:pt>
                <c:pt idx="4">
                  <c:v>14299.428571428571</c:v>
                </c:pt>
                <c:pt idx="5">
                  <c:v>14172.549019607843</c:v>
                </c:pt>
                <c:pt idx="6">
                  <c:v>14053.679653679656</c:v>
                </c:pt>
                <c:pt idx="7">
                  <c:v>13937.499999999998</c:v>
                </c:pt>
                <c:pt idx="8">
                  <c:v>13815.053763440859</c:v>
                </c:pt>
                <c:pt idx="9">
                  <c:v>13696</c:v>
                </c:pt>
                <c:pt idx="10">
                  <c:v>13577.429467084639</c:v>
                </c:pt>
                <c:pt idx="11">
                  <c:v>13457.142857142857</c:v>
                </c:pt>
                <c:pt idx="12">
                  <c:v>13337.891737891738</c:v>
                </c:pt>
                <c:pt idx="13">
                  <c:v>13217.582417582418</c:v>
                </c:pt>
                <c:pt idx="14">
                  <c:v>13098.666666666666</c:v>
                </c:pt>
                <c:pt idx="15">
                  <c:v>12979.166666666668</c:v>
                </c:pt>
                <c:pt idx="16">
                  <c:v>12857.289002557545</c:v>
                </c:pt>
                <c:pt idx="17">
                  <c:v>12739.393939393938</c:v>
                </c:pt>
                <c:pt idx="18">
                  <c:v>12619.548872180452</c:v>
                </c:pt>
                <c:pt idx="19">
                  <c:v>12500</c:v>
                </c:pt>
                <c:pt idx="20">
                  <c:v>12378.947368421053</c:v>
                </c:pt>
                <c:pt idx="21">
                  <c:v>12258.585858585859</c:v>
                </c:pt>
                <c:pt idx="22">
                  <c:v>12137.084398976982</c:v>
                </c:pt>
                <c:pt idx="23">
                  <c:v>12016.666666666668</c:v>
                </c:pt>
                <c:pt idx="24">
                  <c:v>11899.733333333334</c:v>
                </c:pt>
                <c:pt idx="25">
                  <c:v>11775.824175824177</c:v>
                </c:pt>
                <c:pt idx="26">
                  <c:v>11655.840455840456</c:v>
                </c:pt>
                <c:pt idx="27">
                  <c:v>11538.095238095237</c:v>
                </c:pt>
                <c:pt idx="28">
                  <c:v>11415.673981191223</c:v>
                </c:pt>
                <c:pt idx="29">
                  <c:v>11296</c:v>
                </c:pt>
                <c:pt idx="30">
                  <c:v>11177.060931899643</c:v>
                </c:pt>
                <c:pt idx="31">
                  <c:v>11056.250000000002</c:v>
                </c:pt>
                <c:pt idx="32">
                  <c:v>10936.796536796535</c:v>
                </c:pt>
                <c:pt idx="33">
                  <c:v>10815.686274509804</c:v>
                </c:pt>
                <c:pt idx="34">
                  <c:v>10697.142857142857</c:v>
                </c:pt>
                <c:pt idx="35">
                  <c:v>10580.000000000002</c:v>
                </c:pt>
                <c:pt idx="36">
                  <c:v>10459.099099099105</c:v>
                </c:pt>
                <c:pt idx="37">
                  <c:v>10338.947368421044</c:v>
                </c:pt>
                <c:pt idx="38">
                  <c:v>10219.487179487171</c:v>
                </c:pt>
              </c:numCache>
            </c:numRef>
          </c:yVal>
          <c:smooth val="0"/>
        </c:ser>
        <c:ser>
          <c:idx val="1"/>
          <c:order val="1"/>
          <c:tx>
            <c:v>회귀분석</c:v>
          </c:tx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data!$A$2:$A$40</c:f>
              <c:numCache>
                <c:formatCode>0.00E+00</c:formatCode>
                <c:ptCount val="39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0.17499999999999999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0.32500000000000001</c:v>
                </c:pt>
                <c:pt idx="13">
                  <c:v>0.35</c:v>
                </c:pt>
                <c:pt idx="14">
                  <c:v>0.375</c:v>
                </c:pt>
                <c:pt idx="15">
                  <c:v>0.4</c:v>
                </c:pt>
                <c:pt idx="16">
                  <c:v>0.42499999999999999</c:v>
                </c:pt>
                <c:pt idx="17">
                  <c:v>0.45</c:v>
                </c:pt>
                <c:pt idx="18">
                  <c:v>0.47499999999999998</c:v>
                </c:pt>
                <c:pt idx="19">
                  <c:v>0.5</c:v>
                </c:pt>
                <c:pt idx="20">
                  <c:v>0.52500000000000002</c:v>
                </c:pt>
                <c:pt idx="21">
                  <c:v>0.55000000000000004</c:v>
                </c:pt>
                <c:pt idx="22">
                  <c:v>0.57499999999999996</c:v>
                </c:pt>
                <c:pt idx="23">
                  <c:v>0.6</c:v>
                </c:pt>
                <c:pt idx="24">
                  <c:v>0.625</c:v>
                </c:pt>
                <c:pt idx="25">
                  <c:v>0.65</c:v>
                </c:pt>
                <c:pt idx="26">
                  <c:v>0.67500000000000004</c:v>
                </c:pt>
                <c:pt idx="27">
                  <c:v>0.7</c:v>
                </c:pt>
                <c:pt idx="28">
                  <c:v>0.72499999999999998</c:v>
                </c:pt>
                <c:pt idx="29">
                  <c:v>0.75</c:v>
                </c:pt>
                <c:pt idx="30">
                  <c:v>0.77500000000000002</c:v>
                </c:pt>
                <c:pt idx="31">
                  <c:v>0.8</c:v>
                </c:pt>
                <c:pt idx="32">
                  <c:v>0.82499999999999996</c:v>
                </c:pt>
                <c:pt idx="33">
                  <c:v>0.85</c:v>
                </c:pt>
                <c:pt idx="34">
                  <c:v>0.875</c:v>
                </c:pt>
                <c:pt idx="35">
                  <c:v>0.9</c:v>
                </c:pt>
                <c:pt idx="36">
                  <c:v>0.92500000000000004</c:v>
                </c:pt>
                <c:pt idx="37">
                  <c:v>0.95</c:v>
                </c:pt>
                <c:pt idx="38">
                  <c:v>0.97499999999999998</c:v>
                </c:pt>
              </c:numCache>
            </c:numRef>
          </c:xVal>
          <c:yVal>
            <c:numRef>
              <c:f>data!$D$2:$D$40</c:f>
              <c:numCache>
                <c:formatCode>0.00E+00</c:formatCode>
                <c:ptCount val="39"/>
                <c:pt idx="0">
                  <c:v>14774.357482325</c:v>
                </c:pt>
                <c:pt idx="1">
                  <c:v>14654.48434565</c:v>
                </c:pt>
                <c:pt idx="2">
                  <c:v>14534.611208975</c:v>
                </c:pt>
                <c:pt idx="3">
                  <c:v>14414.738072300001</c:v>
                </c:pt>
                <c:pt idx="4">
                  <c:v>14294.864935625001</c:v>
                </c:pt>
                <c:pt idx="5">
                  <c:v>14174.991798949999</c:v>
                </c:pt>
                <c:pt idx="6">
                  <c:v>14055.118662274999</c:v>
                </c:pt>
                <c:pt idx="7">
                  <c:v>13935.245525599999</c:v>
                </c:pt>
                <c:pt idx="8">
                  <c:v>13815.372388925</c:v>
                </c:pt>
                <c:pt idx="9">
                  <c:v>13695.49925225</c:v>
                </c:pt>
                <c:pt idx="10">
                  <c:v>13575.626115575</c:v>
                </c:pt>
                <c:pt idx="11">
                  <c:v>13455.7529789</c:v>
                </c:pt>
                <c:pt idx="12">
                  <c:v>13335.879842225</c:v>
                </c:pt>
                <c:pt idx="13">
                  <c:v>13216.00670555</c:v>
                </c:pt>
                <c:pt idx="14">
                  <c:v>13096.133568875</c:v>
                </c:pt>
                <c:pt idx="15">
                  <c:v>12976.260432200001</c:v>
                </c:pt>
                <c:pt idx="16">
                  <c:v>12856.387295525001</c:v>
                </c:pt>
                <c:pt idx="17">
                  <c:v>12736.514158850001</c:v>
                </c:pt>
                <c:pt idx="18">
                  <c:v>12616.641022175001</c:v>
                </c:pt>
                <c:pt idx="19">
                  <c:v>12496.767885499999</c:v>
                </c:pt>
                <c:pt idx="20">
                  <c:v>12376.894748825</c:v>
                </c:pt>
                <c:pt idx="21">
                  <c:v>12257.02161215</c:v>
                </c:pt>
                <c:pt idx="22">
                  <c:v>12137.148475475</c:v>
                </c:pt>
                <c:pt idx="23">
                  <c:v>12017.2753388</c:v>
                </c:pt>
                <c:pt idx="24">
                  <c:v>11897.402202125</c:v>
                </c:pt>
                <c:pt idx="25">
                  <c:v>11777.52906545</c:v>
                </c:pt>
                <c:pt idx="26">
                  <c:v>11657.655928774999</c:v>
                </c:pt>
                <c:pt idx="27">
                  <c:v>11537.782792100001</c:v>
                </c:pt>
                <c:pt idx="28">
                  <c:v>11417.909655424999</c:v>
                </c:pt>
                <c:pt idx="29">
                  <c:v>11298.036518749999</c:v>
                </c:pt>
                <c:pt idx="30">
                  <c:v>11178.163382074999</c:v>
                </c:pt>
                <c:pt idx="31">
                  <c:v>11058.2902454</c:v>
                </c:pt>
                <c:pt idx="32">
                  <c:v>10938.417108725</c:v>
                </c:pt>
                <c:pt idx="33">
                  <c:v>10818.54397205</c:v>
                </c:pt>
                <c:pt idx="34">
                  <c:v>10698.670835375</c:v>
                </c:pt>
                <c:pt idx="35">
                  <c:v>10578.7976987</c:v>
                </c:pt>
                <c:pt idx="36">
                  <c:v>10458.924562025</c:v>
                </c:pt>
                <c:pt idx="37">
                  <c:v>10339.05142535</c:v>
                </c:pt>
                <c:pt idx="38">
                  <c:v>10219.178288675001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7715800"/>
        <c:axId val="427716192"/>
      </c:scatterChart>
      <c:valAx>
        <c:axId val="427715800"/>
        <c:scaling>
          <c:orientation val="minMax"/>
          <c:max val="1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x_Ks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27716192"/>
        <c:crosses val="autoZero"/>
        <c:crossBetween val="midCat"/>
      </c:valAx>
      <c:valAx>
        <c:axId val="427716192"/>
        <c:scaling>
          <c:orientation val="minMax"/>
          <c:min val="100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ko-KR" altLang="en-US"/>
                  <a:t>엔탈피 </a:t>
                </a:r>
                <a:r>
                  <a:rPr lang="en-US" altLang="ko-KR"/>
                  <a:t>of</a:t>
                </a:r>
                <a:r>
                  <a:rPr lang="en-US" altLang="ko-KR" baseline="0"/>
                  <a:t> mixing/x(1-x)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27715800"/>
        <c:crosses val="autoZero"/>
        <c:crossBetween val="midCat"/>
      </c:valAx>
      <c:spPr>
        <a:noFill/>
        <a:ln>
          <a:solidFill>
            <a:schemeClr val="tx1">
              <a:lumMod val="25000"/>
              <a:lumOff val="75000"/>
            </a:schemeClr>
          </a:solidFill>
        </a:ln>
        <a:effectLst/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67768044619422574"/>
          <c:y val="0.12094852726742493"/>
          <c:w val="0.18898622047244096"/>
          <c:h val="0.156251093613298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216922054867623"/>
          <c:y val="6.0185185185185182E-2"/>
          <c:w val="0.71482231733481449"/>
          <c:h val="0.74350320793234181"/>
        </c:manualLayout>
      </c:layout>
      <c:scatterChart>
        <c:scatterStyle val="lineMarker"/>
        <c:varyColors val="0"/>
        <c:ser>
          <c:idx val="0"/>
          <c:order val="0"/>
          <c:tx>
            <c:v>주어진 값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bg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-0.17555484792342133"/>
                  <c:y val="0.21802608873159188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ko-KR" baseline="0" dirty="0"/>
                      <a:t>y =257.828187+11982.889037x-12499.212114x^2</a:t>
                    </a:r>
                    <a:br>
                      <a:rPr lang="en-US" altLang="ko-KR" baseline="0" dirty="0"/>
                    </a:br>
                    <a:r>
                      <a:rPr lang="en-US" altLang="ko-KR" baseline="0" dirty="0"/>
                      <a:t>r² = 0.991337</a:t>
                    </a:r>
                  </a:p>
                  <a:p>
                    <a:pPr>
                      <a:defRPr/>
                    </a:pPr>
                    <a:r>
                      <a:rPr lang="en-US" altLang="ko-KR" baseline="0" dirty="0"/>
                      <a:t>Sum of </a:t>
                    </a:r>
                    <a:r>
                      <a:rPr lang="en-US" altLang="ko-KR" baseline="0" dirty="0" smtClean="0"/>
                      <a:t>E^2 </a:t>
                    </a:r>
                    <a:r>
                      <a:rPr lang="en-US" altLang="ko-KR" baseline="0" dirty="0"/>
                      <a:t>= 273624.182146</a:t>
                    </a:r>
                    <a:endParaRPr lang="en-US" altLang="ko-KR" dirty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data!$A$2:$A$40</c:f>
              <c:numCache>
                <c:formatCode>0.00E+00</c:formatCode>
                <c:ptCount val="39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0.17499999999999999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0.32500000000000001</c:v>
                </c:pt>
                <c:pt idx="13">
                  <c:v>0.35</c:v>
                </c:pt>
                <c:pt idx="14">
                  <c:v>0.375</c:v>
                </c:pt>
                <c:pt idx="15">
                  <c:v>0.4</c:v>
                </c:pt>
                <c:pt idx="16">
                  <c:v>0.42499999999999999</c:v>
                </c:pt>
                <c:pt idx="17">
                  <c:v>0.45</c:v>
                </c:pt>
                <c:pt idx="18">
                  <c:v>0.47499999999999998</c:v>
                </c:pt>
                <c:pt idx="19">
                  <c:v>0.5</c:v>
                </c:pt>
                <c:pt idx="20">
                  <c:v>0.52500000000000002</c:v>
                </c:pt>
                <c:pt idx="21">
                  <c:v>0.55000000000000004</c:v>
                </c:pt>
                <c:pt idx="22">
                  <c:v>0.57499999999999996</c:v>
                </c:pt>
                <c:pt idx="23">
                  <c:v>0.6</c:v>
                </c:pt>
                <c:pt idx="24">
                  <c:v>0.625</c:v>
                </c:pt>
                <c:pt idx="25">
                  <c:v>0.65</c:v>
                </c:pt>
                <c:pt idx="26">
                  <c:v>0.67500000000000004</c:v>
                </c:pt>
                <c:pt idx="27">
                  <c:v>0.7</c:v>
                </c:pt>
                <c:pt idx="28">
                  <c:v>0.72499999999999998</c:v>
                </c:pt>
                <c:pt idx="29">
                  <c:v>0.75</c:v>
                </c:pt>
                <c:pt idx="30">
                  <c:v>0.77500000000000002</c:v>
                </c:pt>
                <c:pt idx="31">
                  <c:v>0.8</c:v>
                </c:pt>
                <c:pt idx="32">
                  <c:v>0.82499999999999996</c:v>
                </c:pt>
                <c:pt idx="33">
                  <c:v>0.85</c:v>
                </c:pt>
                <c:pt idx="34">
                  <c:v>0.875</c:v>
                </c:pt>
                <c:pt idx="35">
                  <c:v>0.9</c:v>
                </c:pt>
                <c:pt idx="36">
                  <c:v>0.92500000000000004</c:v>
                </c:pt>
                <c:pt idx="37">
                  <c:v>0.95</c:v>
                </c:pt>
                <c:pt idx="38">
                  <c:v>0.97499999999999998</c:v>
                </c:pt>
              </c:numCache>
            </c:numRef>
          </c:xVal>
          <c:yVal>
            <c:numRef>
              <c:f>data!$B$2:$B$40</c:f>
              <c:numCache>
                <c:formatCode>0.00E+00</c:formatCode>
                <c:ptCount val="39"/>
                <c:pt idx="0">
                  <c:v>360</c:v>
                </c:pt>
                <c:pt idx="1">
                  <c:v>696</c:v>
                </c:pt>
                <c:pt idx="2">
                  <c:v>1008</c:v>
                </c:pt>
                <c:pt idx="3">
                  <c:v>1297</c:v>
                </c:pt>
                <c:pt idx="4">
                  <c:v>1564</c:v>
                </c:pt>
                <c:pt idx="5">
                  <c:v>1807</c:v>
                </c:pt>
                <c:pt idx="6">
                  <c:v>2029</c:v>
                </c:pt>
                <c:pt idx="7">
                  <c:v>2230</c:v>
                </c:pt>
                <c:pt idx="8">
                  <c:v>2409</c:v>
                </c:pt>
                <c:pt idx="9">
                  <c:v>2568</c:v>
                </c:pt>
                <c:pt idx="10">
                  <c:v>2707</c:v>
                </c:pt>
                <c:pt idx="11">
                  <c:v>2826</c:v>
                </c:pt>
                <c:pt idx="12">
                  <c:v>2926</c:v>
                </c:pt>
                <c:pt idx="13">
                  <c:v>3007</c:v>
                </c:pt>
                <c:pt idx="14">
                  <c:v>3070</c:v>
                </c:pt>
                <c:pt idx="15">
                  <c:v>3115</c:v>
                </c:pt>
                <c:pt idx="16">
                  <c:v>3142</c:v>
                </c:pt>
                <c:pt idx="17">
                  <c:v>3153</c:v>
                </c:pt>
                <c:pt idx="18">
                  <c:v>3147</c:v>
                </c:pt>
                <c:pt idx="19">
                  <c:v>3125</c:v>
                </c:pt>
                <c:pt idx="20">
                  <c:v>3087</c:v>
                </c:pt>
                <c:pt idx="21">
                  <c:v>3034</c:v>
                </c:pt>
                <c:pt idx="22">
                  <c:v>2966</c:v>
                </c:pt>
                <c:pt idx="23">
                  <c:v>2884</c:v>
                </c:pt>
                <c:pt idx="24">
                  <c:v>2789</c:v>
                </c:pt>
                <c:pt idx="25">
                  <c:v>2679</c:v>
                </c:pt>
                <c:pt idx="26">
                  <c:v>2557</c:v>
                </c:pt>
                <c:pt idx="27">
                  <c:v>2423</c:v>
                </c:pt>
                <c:pt idx="28">
                  <c:v>2276</c:v>
                </c:pt>
                <c:pt idx="29">
                  <c:v>2118</c:v>
                </c:pt>
                <c:pt idx="30">
                  <c:v>1949</c:v>
                </c:pt>
                <c:pt idx="31">
                  <c:v>1769</c:v>
                </c:pt>
                <c:pt idx="32">
                  <c:v>1579</c:v>
                </c:pt>
                <c:pt idx="33">
                  <c:v>1379</c:v>
                </c:pt>
                <c:pt idx="34">
                  <c:v>1170</c:v>
                </c:pt>
                <c:pt idx="35">
                  <c:v>952.2</c:v>
                </c:pt>
                <c:pt idx="36">
                  <c:v>725.6</c:v>
                </c:pt>
                <c:pt idx="37">
                  <c:v>491.1</c:v>
                </c:pt>
                <c:pt idx="38">
                  <c:v>249.1</c:v>
                </c:pt>
              </c:numCache>
            </c:numRef>
          </c:yVal>
          <c:smooth val="0"/>
        </c:ser>
        <c:ser>
          <c:idx val="1"/>
          <c:order val="1"/>
          <c:tx>
            <c:v>회귀분석</c:v>
          </c:tx>
          <c:spPr>
            <a:ln w="25400" cap="rnd">
              <a:solidFill>
                <a:schemeClr val="accent5">
                  <a:alpha val="97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data!$A$2:$A$40</c:f>
              <c:numCache>
                <c:formatCode>0.00E+00</c:formatCode>
                <c:ptCount val="39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0.17499999999999999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0.32500000000000001</c:v>
                </c:pt>
                <c:pt idx="13">
                  <c:v>0.35</c:v>
                </c:pt>
                <c:pt idx="14">
                  <c:v>0.375</c:v>
                </c:pt>
                <c:pt idx="15">
                  <c:v>0.4</c:v>
                </c:pt>
                <c:pt idx="16">
                  <c:v>0.42499999999999999</c:v>
                </c:pt>
                <c:pt idx="17">
                  <c:v>0.45</c:v>
                </c:pt>
                <c:pt idx="18">
                  <c:v>0.47499999999999998</c:v>
                </c:pt>
                <c:pt idx="19">
                  <c:v>0.5</c:v>
                </c:pt>
                <c:pt idx="20">
                  <c:v>0.52500000000000002</c:v>
                </c:pt>
                <c:pt idx="21">
                  <c:v>0.55000000000000004</c:v>
                </c:pt>
                <c:pt idx="22">
                  <c:v>0.57499999999999996</c:v>
                </c:pt>
                <c:pt idx="23">
                  <c:v>0.6</c:v>
                </c:pt>
                <c:pt idx="24">
                  <c:v>0.625</c:v>
                </c:pt>
                <c:pt idx="25">
                  <c:v>0.65</c:v>
                </c:pt>
                <c:pt idx="26">
                  <c:v>0.67500000000000004</c:v>
                </c:pt>
                <c:pt idx="27">
                  <c:v>0.7</c:v>
                </c:pt>
                <c:pt idx="28">
                  <c:v>0.72499999999999998</c:v>
                </c:pt>
                <c:pt idx="29">
                  <c:v>0.75</c:v>
                </c:pt>
                <c:pt idx="30">
                  <c:v>0.77500000000000002</c:v>
                </c:pt>
                <c:pt idx="31">
                  <c:v>0.8</c:v>
                </c:pt>
                <c:pt idx="32">
                  <c:v>0.82499999999999996</c:v>
                </c:pt>
                <c:pt idx="33">
                  <c:v>0.85</c:v>
                </c:pt>
                <c:pt idx="34">
                  <c:v>0.875</c:v>
                </c:pt>
                <c:pt idx="35">
                  <c:v>0.9</c:v>
                </c:pt>
                <c:pt idx="36">
                  <c:v>0.92500000000000004</c:v>
                </c:pt>
                <c:pt idx="37">
                  <c:v>0.95</c:v>
                </c:pt>
                <c:pt idx="38">
                  <c:v>0.97499999999999998</c:v>
                </c:pt>
              </c:numCache>
            </c:numRef>
          </c:xVal>
          <c:yVal>
            <c:numRef>
              <c:f>data!$G$2:$G$40</c:f>
              <c:numCache>
                <c:formatCode>0.00E+00</c:formatCode>
                <c:ptCount val="39"/>
                <c:pt idx="0">
                  <c:v>549.58840535375009</c:v>
                </c:pt>
                <c:pt idx="1">
                  <c:v>825.72460856500004</c:v>
                </c:pt>
                <c:pt idx="2">
                  <c:v>1086.2367966337499</c:v>
                </c:pt>
                <c:pt idx="3">
                  <c:v>1331.1249695600002</c:v>
                </c:pt>
                <c:pt idx="4">
                  <c:v>1560.3891273437503</c:v>
                </c:pt>
                <c:pt idx="5">
                  <c:v>1774.0292699849999</c:v>
                </c:pt>
                <c:pt idx="6">
                  <c:v>1972.0453974837501</c:v>
                </c:pt>
                <c:pt idx="7">
                  <c:v>2154.4375098400005</c:v>
                </c:pt>
                <c:pt idx="8">
                  <c:v>2321.2056070537501</c:v>
                </c:pt>
                <c:pt idx="9">
                  <c:v>2472.3496891250002</c:v>
                </c:pt>
                <c:pt idx="10">
                  <c:v>2607.8697560537503</c:v>
                </c:pt>
                <c:pt idx="11">
                  <c:v>2727.76580784</c:v>
                </c:pt>
                <c:pt idx="12">
                  <c:v>2832.0378444837502</c:v>
                </c:pt>
                <c:pt idx="13">
                  <c:v>2920.685865985</c:v>
                </c:pt>
                <c:pt idx="14">
                  <c:v>2993.7098723437502</c:v>
                </c:pt>
                <c:pt idx="15">
                  <c:v>3051.1098635600006</c:v>
                </c:pt>
                <c:pt idx="16">
                  <c:v>3092.8858396337509</c:v>
                </c:pt>
                <c:pt idx="17">
                  <c:v>3119.0378005650005</c:v>
                </c:pt>
                <c:pt idx="18">
                  <c:v>3129.56574635375</c:v>
                </c:pt>
                <c:pt idx="19">
                  <c:v>3124.4696770000005</c:v>
                </c:pt>
                <c:pt idx="20">
                  <c:v>3103.749592503751</c:v>
                </c:pt>
                <c:pt idx="21">
                  <c:v>3067.4054928649998</c:v>
                </c:pt>
                <c:pt idx="22">
                  <c:v>3015.4373780837514</c:v>
                </c:pt>
                <c:pt idx="23">
                  <c:v>2947.8452481600007</c:v>
                </c:pt>
                <c:pt idx="24">
                  <c:v>2864.6291030937509</c:v>
                </c:pt>
                <c:pt idx="25">
                  <c:v>2765.7889428850012</c:v>
                </c:pt>
                <c:pt idx="26">
                  <c:v>2651.3247675337507</c:v>
                </c:pt>
                <c:pt idx="27">
                  <c:v>2521.2365770399992</c:v>
                </c:pt>
                <c:pt idx="28">
                  <c:v>2375.5243714037497</c:v>
                </c:pt>
                <c:pt idx="29">
                  <c:v>2214.1881506250002</c:v>
                </c:pt>
                <c:pt idx="30">
                  <c:v>2037.2279147037489</c:v>
                </c:pt>
                <c:pt idx="31">
                  <c:v>1844.6436636399994</c:v>
                </c:pt>
                <c:pt idx="32">
                  <c:v>1636.43539743375</c:v>
                </c:pt>
                <c:pt idx="33">
                  <c:v>1412.6031160850016</c:v>
                </c:pt>
                <c:pt idx="34">
                  <c:v>1173.1468195937487</c:v>
                </c:pt>
                <c:pt idx="35">
                  <c:v>918.06650796000031</c:v>
                </c:pt>
                <c:pt idx="36">
                  <c:v>647.36218118374927</c:v>
                </c:pt>
                <c:pt idx="37">
                  <c:v>361.03383926499919</c:v>
                </c:pt>
                <c:pt idx="38">
                  <c:v>59.081482203751875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1854528"/>
        <c:axId val="431859232"/>
      </c:scatterChart>
      <c:valAx>
        <c:axId val="431854528"/>
        <c:scaling>
          <c:orientation val="minMax"/>
          <c:max val="1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x_Ks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31859232"/>
        <c:crosses val="autoZero"/>
        <c:crossBetween val="midCat"/>
      </c:valAx>
      <c:valAx>
        <c:axId val="43185923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ko-KR" altLang="en-US"/>
                  <a:t>엔탈피 </a:t>
                </a:r>
                <a:r>
                  <a:rPr lang="en-US" altLang="ko-KR"/>
                  <a:t>of</a:t>
                </a:r>
                <a:r>
                  <a:rPr lang="en-US" altLang="ko-KR" baseline="0"/>
                  <a:t> mixing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31854528"/>
        <c:crosses val="autoZero"/>
        <c:crossBetween val="midCat"/>
      </c:valAx>
      <c:spPr>
        <a:noFill/>
        <a:ln w="25400">
          <a:noFill/>
        </a:ln>
        <a:effectLst/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78136918569826075"/>
          <c:y val="0.14409667541557308"/>
          <c:w val="0.18820204528375861"/>
          <c:h val="0.156251093613298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A16A-5593-4493-B424-C8026552F101}" type="datetimeFigureOut">
              <a:rPr lang="ko-KR" altLang="en-US" smtClean="0"/>
              <a:t>2016-04-11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6F2D-A4FC-4621-B9AE-8FAE80CA27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8509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파노라마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A16A-5593-4493-B424-C8026552F101}" type="datetimeFigureOut">
              <a:rPr lang="ko-KR" altLang="en-US" smtClean="0"/>
              <a:t>2016-04-11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6F2D-A4FC-4621-B9AE-8FAE80CA27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883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A16A-5593-4493-B424-C8026552F101}" type="datetimeFigureOut">
              <a:rPr lang="ko-KR" altLang="en-US" smtClean="0"/>
              <a:t>2016-04-11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6F2D-A4FC-4621-B9AE-8FAE80CA27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6287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A16A-5593-4493-B424-C8026552F101}" type="datetimeFigureOut">
              <a:rPr lang="ko-KR" altLang="en-US" smtClean="0"/>
              <a:t>2016-04-11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6F2D-A4FC-4621-B9AE-8FAE80CA276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7377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A16A-5593-4493-B424-C8026552F101}" type="datetimeFigureOut">
              <a:rPr lang="ko-KR" altLang="en-US" smtClean="0"/>
              <a:t>2016-04-11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6F2D-A4FC-4621-B9AE-8FAE80CA27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9293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A16A-5593-4493-B424-C8026552F101}" type="datetimeFigureOut">
              <a:rPr lang="ko-KR" altLang="en-US" smtClean="0"/>
              <a:t>2016-04-11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6F2D-A4FC-4621-B9AE-8FAE80CA27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7032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그림 열 3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A16A-5593-4493-B424-C8026552F101}" type="datetimeFigureOut">
              <a:rPr lang="ko-KR" altLang="en-US" smtClean="0"/>
              <a:t>2016-04-11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6F2D-A4FC-4621-B9AE-8FAE80CA27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2430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A16A-5593-4493-B424-C8026552F101}" type="datetimeFigureOut">
              <a:rPr lang="ko-KR" altLang="en-US" smtClean="0"/>
              <a:t>2016-04-11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6F2D-A4FC-4621-B9AE-8FAE80CA27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6321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A16A-5593-4493-B424-C8026552F101}" type="datetimeFigureOut">
              <a:rPr lang="ko-KR" altLang="en-US" smtClean="0"/>
              <a:t>2016-04-11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6F2D-A4FC-4621-B9AE-8FAE80CA27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3685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A16A-5593-4493-B424-C8026552F101}" type="datetimeFigureOut">
              <a:rPr lang="ko-KR" altLang="en-US" smtClean="0"/>
              <a:t>2016-04-11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6F2D-A4FC-4621-B9AE-8FAE80CA27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585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A16A-5593-4493-B424-C8026552F101}" type="datetimeFigureOut">
              <a:rPr lang="ko-KR" altLang="en-US" smtClean="0"/>
              <a:t>2016-04-11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6F2D-A4FC-4621-B9AE-8FAE80CA27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0033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A16A-5593-4493-B424-C8026552F101}" type="datetimeFigureOut">
              <a:rPr lang="ko-KR" altLang="en-US" smtClean="0"/>
              <a:t>2016-04-11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6F2D-A4FC-4621-B9AE-8FAE80CA27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864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A16A-5593-4493-B424-C8026552F101}" type="datetimeFigureOut">
              <a:rPr lang="ko-KR" altLang="en-US" smtClean="0"/>
              <a:t>2016-04-11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6F2D-A4FC-4621-B9AE-8FAE80CA27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6292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A16A-5593-4493-B424-C8026552F101}" type="datetimeFigureOut">
              <a:rPr lang="ko-KR" altLang="en-US" smtClean="0"/>
              <a:t>2016-04-11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6F2D-A4FC-4621-B9AE-8FAE80CA27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1568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A16A-5593-4493-B424-C8026552F101}" type="datetimeFigureOut">
              <a:rPr lang="ko-KR" altLang="en-US" smtClean="0"/>
              <a:t>2016-04-11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6F2D-A4FC-4621-B9AE-8FAE80CA27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9653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A16A-5593-4493-B424-C8026552F101}" type="datetimeFigureOut">
              <a:rPr lang="ko-KR" altLang="en-US" smtClean="0"/>
              <a:t>2016-04-11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6F2D-A4FC-4621-B9AE-8FAE80CA27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9137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A16A-5593-4493-B424-C8026552F101}" type="datetimeFigureOut">
              <a:rPr lang="ko-KR" altLang="en-US" smtClean="0"/>
              <a:t>2016-04-11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6F2D-A4FC-4621-B9AE-8FAE80CA27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8610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2C4A16A-5593-4493-B424-C8026552F101}" type="datetimeFigureOut">
              <a:rPr lang="ko-KR" altLang="en-US" smtClean="0"/>
              <a:t>2016-04-11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3F26F2D-A4FC-4621-B9AE-8FAE80CA27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7836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1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소재수치해석 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smtClean="0"/>
              <a:t>HW6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sz="3600" dirty="0"/>
              <a:t>20130446  </a:t>
            </a:r>
            <a:r>
              <a:rPr lang="ko-KR" altLang="en-US" sz="3600" dirty="0"/>
              <a:t>도현석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6658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59239" y="398754"/>
            <a:ext cx="10364451" cy="1596177"/>
          </a:xfrm>
        </p:spPr>
        <p:txBody>
          <a:bodyPr/>
          <a:lstStyle/>
          <a:p>
            <a:pPr algn="l"/>
            <a:r>
              <a:rPr lang="en-US" altLang="ko-KR" dirty="0" smtClean="0"/>
              <a:t>Homework </a:t>
            </a:r>
            <a:r>
              <a:rPr lang="en-US" altLang="ko-KR" dirty="0" smtClean="0"/>
              <a:t>6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sz="2800" dirty="0" smtClean="0"/>
              <a:t>회귀분석</a:t>
            </a:r>
            <a:endParaRPr lang="ko-KR" altLang="en-US" sz="2800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23525" y="1763381"/>
                <a:ext cx="10600165" cy="436164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ko-KR" dirty="0" smtClean="0"/>
                  <a:t>algorism</a:t>
                </a:r>
              </a:p>
              <a:p>
                <a:pPr marL="0" indent="0">
                  <a:buNone/>
                </a:pPr>
                <a:r>
                  <a:rPr lang="en-US" altLang="ko-KR" dirty="0" smtClean="0"/>
                  <a:t> 1. </a:t>
                </a:r>
                <a:r>
                  <a:rPr lang="en-US" altLang="ko-KR" dirty="0" smtClean="0"/>
                  <a:t> </a:t>
                </a:r>
                <a:r>
                  <a:rPr lang="ko-KR" altLang="en-US" dirty="0" smtClean="0"/>
                  <a:t>데이터의 개수와 </a:t>
                </a:r>
                <a:r>
                  <a:rPr lang="en-US" altLang="ko-KR" dirty="0" smtClean="0"/>
                  <a:t>x, y</a:t>
                </a:r>
                <a:r>
                  <a:rPr lang="ko-KR" altLang="en-US" dirty="0" smtClean="0"/>
                  <a:t>값을 입력 받습니다</a:t>
                </a:r>
                <a:r>
                  <a:rPr lang="en-US" altLang="ko-KR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altLang="ko-KR" dirty="0" smtClean="0"/>
                  <a:t> 2.  Y</a:t>
                </a:r>
                <a:r>
                  <a:rPr lang="ko-KR" altLang="en-US" dirty="0" smtClean="0"/>
                  <a:t>는 저장할 때 </a:t>
                </a:r>
                <a:r>
                  <a:rPr lang="en-US" altLang="ko-KR" dirty="0" smtClean="0"/>
                  <a:t>x(1-x)</a:t>
                </a:r>
                <a:r>
                  <a:rPr lang="ko-KR" altLang="en-US" dirty="0" smtClean="0"/>
                  <a:t>로 저장합니다</a:t>
                </a:r>
                <a:r>
                  <a:rPr lang="en-US" altLang="ko-KR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altLang="ko-KR" dirty="0"/>
                  <a:t> </a:t>
                </a:r>
                <a:r>
                  <a:rPr lang="en-US" altLang="ko-KR" dirty="0" smtClean="0"/>
                  <a:t>3. </a:t>
                </a:r>
                <a:r>
                  <a:rPr lang="ko-KR" altLang="en-US" dirty="0" smtClean="0"/>
                  <a:t>필요한 값들을 구해 </a:t>
                </a:r>
                <a:r>
                  <a:rPr lang="en-US" altLang="ko-KR" dirty="0" smtClean="0"/>
                  <a:t>a0, a1, </a:t>
                </a:r>
                <a:r>
                  <a:rPr lang="ko-KR" altLang="en-US" dirty="0" smtClean="0"/>
                  <a:t>에러의 합</a:t>
                </a:r>
                <a:r>
                  <a:rPr lang="en-US" altLang="ko-KR" dirty="0" smtClean="0"/>
                  <a:t>, </a:t>
                </a:r>
                <a:r>
                  <a:rPr lang="ko-KR" altLang="en-US" dirty="0" smtClean="0"/>
                  <a:t>상관계</a:t>
                </a:r>
                <a:r>
                  <a:rPr lang="ko-KR" altLang="en-US" dirty="0" smtClean="0"/>
                  <a:t>수를 구합니다</a:t>
                </a:r>
                <a:r>
                  <a:rPr lang="en-US" altLang="ko-KR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altLang="ko-KR" dirty="0"/>
                  <a:t> </a:t>
                </a:r>
                <a:endParaRPr lang="en-US" altLang="ko-KR" dirty="0" smtClean="0"/>
              </a:p>
              <a:p>
                <a:pPr marL="0" indent="0">
                  <a:buNone/>
                </a:pPr>
                <a:r>
                  <a:rPr lang="en-US" altLang="ko-KR" dirty="0" smtClean="0"/>
                  <a:t>                </a:t>
                </a:r>
                <a14:m>
                  <m:oMath xmlns:m="http://schemas.openxmlformats.org/officeDocument/2006/math">
                    <m:r>
                      <a:rPr lang="en-US" altLang="ko-K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Sup>
                      <m:sSubSup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b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sup>
                    </m:sSubSup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𝐾𝑠</m:t>
                        </m:r>
                      </m:sub>
                    </m:sSub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𝑃𝑠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𝐾𝑠</m:t>
                            </m:r>
                          </m:sub>
                        </m:sSub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𝑃𝑠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b="0" i="1" dirty="0" smtClean="0">
                    <a:latin typeface="Cambria Math" panose="02040503050406030204" pitchFamily="18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ko-KR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     </m:t>
                    </m:r>
                  </m:oMath>
                </a14:m>
                <a:endParaRPr lang="en-US" altLang="ko-KR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altLang="ko-KR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800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altLang="ko-KR" sz="2800" b="1" i="1" smtClean="0">
                          <a:latin typeface="Cambria Math" panose="02040503050406030204" pitchFamily="18" charset="0"/>
                        </a:rPr>
                        <m:t>𝒀</m:t>
                      </m:r>
                      <m:r>
                        <a:rPr lang="en-US" altLang="ko-KR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ko-KR" sz="28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sz="2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800" b="1" i="1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r>
                                <a:rPr lang="en-US" altLang="ko-KR" sz="28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altLang="ko-KR" sz="28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ko-KR" sz="2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800" b="1" i="1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r>
                                <a:rPr lang="en-US" altLang="ko-KR" sz="28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altLang="ko-KR" sz="2800" b="1" i="1" smtClean="0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</m:d>
                      <m:r>
                        <a:rPr lang="en-US" altLang="ko-KR" sz="28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ko-KR" sz="2800" b="1" i="1">
                          <a:latin typeface="Cambria Math" panose="02040503050406030204" pitchFamily="18" charset="0"/>
                        </a:rPr>
                        <m:t>𝒆</m:t>
                      </m:r>
                      <m:r>
                        <a:rPr lang="en-US" altLang="ko-KR" sz="2800" b="1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altLang="ko-KR" sz="2800" b="1" dirty="0"/>
              </a:p>
              <a:p>
                <a:pPr marL="0" indent="0">
                  <a:buNone/>
                </a:pPr>
                <a:endParaRPr lang="en-US" altLang="ko-KR" dirty="0" smtClean="0"/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23525" y="1763381"/>
                <a:ext cx="10600165" cy="4361644"/>
              </a:xfrm>
              <a:blipFill rotWithShape="0">
                <a:blip r:embed="rId2"/>
                <a:stretch>
                  <a:fillRect l="-57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직사각형 5"/>
          <p:cNvSpPr/>
          <p:nvPr/>
        </p:nvSpPr>
        <p:spPr>
          <a:xfrm>
            <a:off x="8065827" y="3548418"/>
            <a:ext cx="1228298" cy="395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오른쪽 화살표 6"/>
          <p:cNvSpPr/>
          <p:nvPr/>
        </p:nvSpPr>
        <p:spPr>
          <a:xfrm>
            <a:off x="5723607" y="4326341"/>
            <a:ext cx="286603" cy="354842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오른쪽 화살표 7"/>
          <p:cNvSpPr/>
          <p:nvPr/>
        </p:nvSpPr>
        <p:spPr>
          <a:xfrm>
            <a:off x="3667832" y="5019908"/>
            <a:ext cx="474262" cy="739095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426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3149" y="127197"/>
            <a:ext cx="10364451" cy="1596177"/>
          </a:xfrm>
        </p:spPr>
        <p:txBody>
          <a:bodyPr/>
          <a:lstStyle/>
          <a:p>
            <a:pPr algn="l"/>
            <a:r>
              <a:rPr lang="en-US" altLang="ko-KR" dirty="0" smtClean="0"/>
              <a:t>code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562939" y="1561744"/>
            <a:ext cx="5332894" cy="471622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8285" y="480514"/>
            <a:ext cx="4429125" cy="3545575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668740" y="4026089"/>
            <a:ext cx="2006221" cy="10372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직선 화살표 연결선 7"/>
          <p:cNvCxnSpPr>
            <a:stCxn id="6" idx="3"/>
            <a:endCxn id="5" idx="1"/>
          </p:cNvCxnSpPr>
          <p:nvPr/>
        </p:nvCxnSpPr>
        <p:spPr>
          <a:xfrm flipV="1">
            <a:off x="2674961" y="2253302"/>
            <a:ext cx="3963324" cy="2291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6372" y="4368846"/>
            <a:ext cx="2276475" cy="523875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76372" y="4887461"/>
            <a:ext cx="3048000" cy="1095375"/>
          </a:xfrm>
          <a:prstGeom prst="rect">
            <a:avLst/>
          </a:prstGeom>
        </p:spPr>
      </p:pic>
      <p:sp>
        <p:nvSpPr>
          <p:cNvPr id="13" name="직사각형 12"/>
          <p:cNvSpPr/>
          <p:nvPr/>
        </p:nvSpPr>
        <p:spPr>
          <a:xfrm>
            <a:off x="668740" y="5172501"/>
            <a:ext cx="2947917" cy="54591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직선 화살표 연결선 14"/>
          <p:cNvCxnSpPr>
            <a:stCxn id="13" idx="3"/>
          </p:cNvCxnSpPr>
          <p:nvPr/>
        </p:nvCxnSpPr>
        <p:spPr>
          <a:xfrm flipV="1">
            <a:off x="3616657" y="5172501"/>
            <a:ext cx="2959715" cy="2729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4760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02118" y="393434"/>
            <a:ext cx="10364451" cy="1596177"/>
          </a:xfrm>
        </p:spPr>
        <p:txBody>
          <a:bodyPr/>
          <a:lstStyle/>
          <a:p>
            <a:pPr algn="l"/>
            <a:r>
              <a:rPr lang="en-US" altLang="ko-KR" dirty="0" smtClean="0"/>
              <a:t>result</a:t>
            </a:r>
            <a:endParaRPr lang="ko-KR" altLang="en-US" dirty="0"/>
          </a:p>
        </p:txBody>
      </p:sp>
      <p:pic>
        <p:nvPicPr>
          <p:cNvPr id="6" name="내용 개체 틀 5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3310319" y="840149"/>
            <a:ext cx="3648075" cy="933450"/>
          </a:xfrm>
          <a:prstGeom prst="rect">
            <a:avLst/>
          </a:prstGeom>
        </p:spPr>
      </p:pic>
      <p:graphicFrame>
        <p:nvGraphicFramePr>
          <p:cNvPr id="5" name="차트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245548"/>
              </p:ext>
            </p:extLst>
          </p:nvPr>
        </p:nvGraphicFramePr>
        <p:xfrm>
          <a:off x="6096000" y="1773600"/>
          <a:ext cx="5070569" cy="4008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차트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661631"/>
              </p:ext>
            </p:extLst>
          </p:nvPr>
        </p:nvGraphicFramePr>
        <p:xfrm>
          <a:off x="384336" y="1773598"/>
          <a:ext cx="5285882" cy="4008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624082" y="5895833"/>
                <a:ext cx="930777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2400" b="1" dirty="0" smtClean="0"/>
                  <a:t>결론 </a:t>
                </a:r>
                <a:r>
                  <a:rPr lang="en-US" altLang="ko-KR" sz="2400" b="1" dirty="0" smtClean="0"/>
                  <a:t>=&gt;Liquid</a:t>
                </a:r>
                <a:r>
                  <a:rPr lang="ko-KR" altLang="en-US" sz="2400" b="1" dirty="0" smtClean="0"/>
                  <a:t>에서 </a:t>
                </a:r>
                <a:r>
                  <a:rPr lang="en-US" altLang="ko-KR" sz="2400" b="1" dirty="0" smtClean="0"/>
                  <a:t>Ks</a:t>
                </a:r>
                <a:r>
                  <a:rPr lang="ko-KR" altLang="en-US" sz="2400" b="1" dirty="0" smtClean="0"/>
                  <a:t>는</a:t>
                </a:r>
                <a14:m>
                  <m:oMath xmlns:m="http://schemas.openxmlformats.org/officeDocument/2006/math">
                    <m:r>
                      <a:rPr lang="en-US" altLang="ko-KR" sz="24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ko-KR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Sup>
                      <m:sSubSupPr>
                        <m:ctrlPr>
                          <a:rPr lang="en-US" altLang="ko-KR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altLang="ko-KR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</m:t>
                        </m:r>
                      </m:sub>
                      <m:sup>
                        <m:r>
                          <a:rPr lang="en-US" altLang="ko-KR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𝑳</m:t>
                        </m:r>
                      </m:sup>
                    </m:sSubSup>
                    <m:r>
                      <a:rPr lang="en-US" altLang="ko-KR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altLang="ko-KR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𝑲𝒔</m:t>
                        </m:r>
                      </m:sub>
                    </m:sSub>
                    <m:sSub>
                      <m:sSubPr>
                        <m:ctrlPr>
                          <a:rPr lang="en-US" altLang="ko-KR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altLang="ko-KR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𝑷𝒔</m:t>
                        </m:r>
                      </m:sub>
                    </m:sSub>
                    <m:r>
                      <a:rPr lang="en-US" altLang="ko-KR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ko-KR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𝑳</m:t>
                        </m:r>
                      </m:e>
                      <m:sub>
                        <m:r>
                          <a:rPr lang="en-US" altLang="ko-KR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n-US" altLang="ko-KR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altLang="ko-KR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altLang="ko-KR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𝑲𝒔</m:t>
                            </m:r>
                          </m:sub>
                        </m:sSub>
                        <m:r>
                          <a:rPr lang="en-US" altLang="ko-KR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ko-KR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altLang="ko-KR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𝑷𝒔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altLang="ko-KR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𝑳</m:t>
                        </m:r>
                      </m:e>
                      <m:sub>
                        <m:r>
                          <a:rPr lang="en-US" altLang="ko-KR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altLang="ko-KR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ko-KR" altLang="en-US" sz="2400" b="1" dirty="0" smtClean="0"/>
                  <a:t> 형태의 </a:t>
                </a:r>
                <a:r>
                  <a:rPr lang="en-US" altLang="ko-KR" sz="2400" b="1" dirty="0" smtClean="0"/>
                  <a:t>sub-regular model</a:t>
                </a:r>
                <a:r>
                  <a:rPr lang="ko-KR" altLang="en-US" sz="2400" b="1" dirty="0" smtClean="0"/>
                  <a:t>이다</a:t>
                </a:r>
                <a:r>
                  <a:rPr lang="en-US" altLang="ko-KR" sz="2400" b="1" dirty="0" smtClean="0"/>
                  <a:t>.</a:t>
                </a:r>
                <a:r>
                  <a:rPr lang="ko-KR" altLang="en-US" sz="2400" b="1" dirty="0" smtClean="0"/>
                  <a:t> </a:t>
                </a:r>
                <a:endParaRPr lang="ko-KR" altLang="en-US" sz="2400" b="1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4082" y="5895833"/>
                <a:ext cx="9307775" cy="830997"/>
              </a:xfrm>
              <a:prstGeom prst="rect">
                <a:avLst/>
              </a:prstGeom>
              <a:blipFill rotWithShape="0">
                <a:blip r:embed="rId5"/>
                <a:stretch>
                  <a:fillRect l="-982" t="-8824" b="-1838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6231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913774" y="464196"/>
            <a:ext cx="10364451" cy="1596177"/>
          </a:xfrm>
        </p:spPr>
        <p:txBody>
          <a:bodyPr/>
          <a:lstStyle/>
          <a:p>
            <a:pPr algn="l"/>
            <a:r>
              <a:rPr lang="en-US" altLang="ko-KR" dirty="0" smtClean="0"/>
              <a:t>Other result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2656" y="871759"/>
            <a:ext cx="5857875" cy="781050"/>
          </a:xfrm>
          <a:prstGeom prst="rect">
            <a:avLst/>
          </a:prstGeom>
        </p:spPr>
      </p:pic>
      <p:graphicFrame>
        <p:nvGraphicFramePr>
          <p:cNvPr id="6" name="내용 개체 틀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91741108"/>
              </p:ext>
            </p:extLst>
          </p:nvPr>
        </p:nvGraphicFramePr>
        <p:xfrm>
          <a:off x="914400" y="2366963"/>
          <a:ext cx="10363200" cy="3424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0811927"/>
      </p:ext>
    </p:extLst>
  </p:cSld>
  <p:clrMapOvr>
    <a:masterClrMapping/>
  </p:clrMapOvr>
</p:sld>
</file>

<file path=ppt/theme/theme1.xml><?xml version="1.0" encoding="utf-8"?>
<a:theme xmlns:a="http://schemas.openxmlformats.org/drawingml/2006/main" name="물방울">
  <a:themeElements>
    <a:clrScheme name="물방울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물방울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물방울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물방울</Template>
  <TotalTime>597</TotalTime>
  <Words>73</Words>
  <Application>Microsoft Office PowerPoint</Application>
  <PresentationFormat>와이드스크린</PresentationFormat>
  <Paragraphs>21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Tw Cen MT</vt:lpstr>
      <vt:lpstr>맑은 고딕</vt:lpstr>
      <vt:lpstr>Arial</vt:lpstr>
      <vt:lpstr>Cambria Math</vt:lpstr>
      <vt:lpstr>물방울</vt:lpstr>
      <vt:lpstr>소재수치해석  HW6</vt:lpstr>
      <vt:lpstr>Homework 6 회귀분석</vt:lpstr>
      <vt:lpstr>code</vt:lpstr>
      <vt:lpstr>result</vt:lpstr>
      <vt:lpstr>Other result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소재수치해석  HW3</dc:title>
  <dc:creator>도우석</dc:creator>
  <cp:lastModifiedBy>도우석</cp:lastModifiedBy>
  <cp:revision>44</cp:revision>
  <dcterms:created xsi:type="dcterms:W3CDTF">2016-03-21T09:44:14Z</dcterms:created>
  <dcterms:modified xsi:type="dcterms:W3CDTF">2016-04-11T12:00:09Z</dcterms:modified>
</cp:coreProperties>
</file>