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66" r:id="rId5"/>
    <p:sldId id="265" r:id="rId6"/>
    <p:sldId id="259" r:id="rId7"/>
    <p:sldId id="264" r:id="rId8"/>
    <p:sldId id="260" r:id="rId9"/>
    <p:sldId id="274" r:id="rId10"/>
    <p:sldId id="268" r:id="rId11"/>
    <p:sldId id="261" r:id="rId12"/>
    <p:sldId id="269" r:id="rId13"/>
    <p:sldId id="270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0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80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03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00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68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30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70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603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35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1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42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07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94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3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26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48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10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1DB9-E5AA-44E4-A8F6-3A63D488F7D3}" type="datetimeFigureOut">
              <a:rPr lang="ko-KR" altLang="en-US" smtClean="0"/>
              <a:t>2013-12-16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1F3659-4CEC-443F-BE08-6F787AADC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5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재료수치해석 </a:t>
            </a:r>
            <a:r>
              <a:rPr lang="en-US" altLang="ko-KR" dirty="0" smtClean="0"/>
              <a:t>Final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20100114 </a:t>
            </a:r>
            <a:r>
              <a:rPr lang="en-US" altLang="ko-KR" dirty="0" err="1" smtClean="0"/>
              <a:t>박재혁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28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06730" y="29387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ko-KR" sz="7200" dirty="0" smtClean="0"/>
              <a:t>Free Topic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348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68113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Simulation of </a:t>
            </a:r>
            <a:r>
              <a:rPr lang="en-US" altLang="ko-KR" dirty="0" err="1" smtClean="0"/>
              <a:t>ReRAM</a:t>
            </a:r>
            <a:r>
              <a:rPr lang="en-US" altLang="ko-KR" dirty="0" smtClean="0"/>
              <a:t> Switching Mechanism</a:t>
            </a:r>
            <a:br>
              <a:rPr lang="en-US" altLang="ko-KR" dirty="0" smtClean="0"/>
            </a:br>
            <a:r>
              <a:rPr lang="en-US" altLang="ko-KR" sz="2200" dirty="0" smtClean="0"/>
              <a:t>(compact-COMSOL MODEL)</a:t>
            </a:r>
            <a:endParaRPr lang="ko-KR" altLang="en-US" sz="22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6" y="872495"/>
            <a:ext cx="8040797" cy="56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0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87249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Simulation of </a:t>
            </a:r>
            <a:r>
              <a:rPr lang="en-US" altLang="ko-KR" dirty="0" err="1" smtClean="0"/>
              <a:t>ReRAM</a:t>
            </a:r>
            <a:r>
              <a:rPr lang="en-US" altLang="ko-KR" dirty="0" smtClean="0"/>
              <a:t> Switching Mechanism</a:t>
            </a:r>
            <a:br>
              <a:rPr lang="en-US" altLang="ko-KR" dirty="0" smtClean="0"/>
            </a:br>
            <a:r>
              <a:rPr lang="en-US" altLang="ko-KR" sz="2200" dirty="0" smtClean="0"/>
              <a:t>(compact-COMSOL MODEL)</a:t>
            </a:r>
            <a:endParaRPr lang="ko-KR" alt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4" y="872495"/>
            <a:ext cx="8199450" cy="579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87249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Simulation of </a:t>
            </a:r>
            <a:r>
              <a:rPr lang="en-US" altLang="ko-KR" dirty="0" err="1" smtClean="0"/>
              <a:t>ReRAM</a:t>
            </a:r>
            <a:r>
              <a:rPr lang="en-US" altLang="ko-KR" dirty="0" smtClean="0"/>
              <a:t> Switching Mechanism</a:t>
            </a:r>
            <a:br>
              <a:rPr lang="en-US" altLang="ko-KR" dirty="0" smtClean="0"/>
            </a:br>
            <a:r>
              <a:rPr lang="en-US" altLang="ko-KR" sz="2200" dirty="0" smtClean="0"/>
              <a:t>(compact-COMSOL MODEL)</a:t>
            </a:r>
            <a:endParaRPr lang="ko-KR" altLang="en-US" sz="2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5" y="1105406"/>
            <a:ext cx="7463575" cy="52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243532" y="3209027"/>
            <a:ext cx="2294626" cy="8885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357791" y="2320506"/>
            <a:ext cx="40607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(Using Backward-differential Method)</a:t>
            </a:r>
            <a:endParaRPr lang="ko-KR" altLang="en-US" dirty="0"/>
          </a:p>
        </p:txBody>
      </p:sp>
      <p:cxnSp>
        <p:nvCxnSpPr>
          <p:cNvPr id="9" name="직선 화살표 연결선 8"/>
          <p:cNvCxnSpPr>
            <a:endCxn id="11" idx="1"/>
          </p:cNvCxnSpPr>
          <p:nvPr/>
        </p:nvCxnSpPr>
        <p:spPr>
          <a:xfrm>
            <a:off x="5546243" y="3653287"/>
            <a:ext cx="559475" cy="89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05718" y="2959708"/>
                <a:ext cx="6086282" cy="15669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𝑚𝑎𝑥𝑖𝑚𝑢𝑚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𝑅𝑒𝑑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𝑜𝑥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𝑚𝑎𝑥𝑖𝑚𝑢𝑚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𝑅𝑒𝑑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𝑅𝑒𝑑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+1)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𝑜𝑥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+1)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b="0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718" y="2959708"/>
                <a:ext cx="6086282" cy="1566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473786" y="4798734"/>
                <a:ext cx="4565545" cy="676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𝑂𝑥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𝑅𝑒𝑑𝑂𝑥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</a:rPr>
                        <m:t>exp</m:t>
                      </m:r>
                      <m:r>
                        <a:rPr lang="en-US" altLang="ko-KR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𝑂𝑥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𝑐𝑒𝑙𝑙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786" y="4798734"/>
                <a:ext cx="4565545" cy="6767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79979" y="5582515"/>
                <a:ext cx="4753161" cy="676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𝑅𝑒𝑑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𝑅𝑒𝑑𝑂𝑥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</a:rPr>
                        <m:t>exp</m:t>
                      </m:r>
                      <m:r>
                        <a:rPr lang="en-US" altLang="ko-KR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𝑅𝑒𝑑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𝑐𝑒𝑙𝑙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979" y="5582515"/>
                <a:ext cx="4753161" cy="6767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화살표 연결선 7"/>
          <p:cNvCxnSpPr>
            <a:endCxn id="3" idx="1"/>
          </p:cNvCxnSpPr>
          <p:nvPr/>
        </p:nvCxnSpPr>
        <p:spPr>
          <a:xfrm flipV="1">
            <a:off x="5538158" y="2505172"/>
            <a:ext cx="1819633" cy="1148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87249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Simulation of </a:t>
            </a:r>
            <a:r>
              <a:rPr lang="en-US" altLang="ko-KR" dirty="0" err="1" smtClean="0"/>
              <a:t>ReRAM</a:t>
            </a:r>
            <a:r>
              <a:rPr lang="en-US" altLang="ko-KR" dirty="0" smtClean="0"/>
              <a:t> Switching Mechanism</a:t>
            </a:r>
            <a:br>
              <a:rPr lang="en-US" altLang="ko-KR" dirty="0" smtClean="0"/>
            </a:br>
            <a:r>
              <a:rPr lang="en-US" altLang="ko-KR" sz="2200" dirty="0" smtClean="0"/>
              <a:t>(compact-COMSOL MODEL)</a:t>
            </a:r>
            <a:endParaRPr lang="ko-KR" altLang="en-US" sz="2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" y="894141"/>
            <a:ext cx="7434392" cy="52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6215" y="2488115"/>
                <a:ext cx="4003532" cy="5767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𝑎𝑚𝑏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𝑐𝑒𝑙𝑙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𝐶𝐹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𝑂𝑥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𝑚𝑎𝑥𝑖𝑚𝑢𝑚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215" y="2488115"/>
                <a:ext cx="4003532" cy="576761"/>
              </a:xfrm>
              <a:prstGeom prst="rect">
                <a:avLst/>
              </a:prstGeom>
              <a:blipFill rotWithShape="1">
                <a:blip r:embed="rId3"/>
                <a:stretch>
                  <a:fillRect r="-3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6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997" y="233760"/>
                <a:ext cx="6086282" cy="15669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ko-K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𝑚𝑎𝑥𝑖𝑚𝑢𝑚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𝑅𝑒𝑑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𝑜𝑥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𝑚𝑎𝑥𝑖𝑚𝑢𝑚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𝑅𝑒𝑑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𝑅𝑒𝑑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+1)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/>
                                        </a:rPr>
                                        <m:t>𝑜𝑥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+1)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b="0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7" y="233760"/>
                <a:ext cx="6086282" cy="15669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997" y="2003775"/>
                <a:ext cx="4565545" cy="676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𝑂𝑥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𝑅𝑒𝑑𝑂𝑥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</a:rPr>
                        <m:t>exp</m:t>
                      </m:r>
                      <m:r>
                        <a:rPr lang="en-US" altLang="ko-KR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𝑂𝑥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𝑐𝑒𝑙𝑙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7" y="2003775"/>
                <a:ext cx="4565545" cy="6767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997" y="2856568"/>
                <a:ext cx="4753161" cy="6767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𝑅𝑒𝑑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𝑅𝑒𝑑𝑂𝑥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/>
                        </a:rPr>
                        <m:t>exp</m:t>
                      </m:r>
                      <m:r>
                        <a:rPr lang="en-US" altLang="ko-KR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𝑅𝑒𝑑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𝑐𝑒𝑙𝑙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7" y="2856568"/>
                <a:ext cx="4753161" cy="6767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997" y="3661307"/>
                <a:ext cx="4003532" cy="5767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𝑎𝑚𝑏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𝑐𝑒𝑙𝑙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8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𝐶𝐹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𝑂𝑥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𝑚𝑎𝑥𝑖𝑚𝑢𝑚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𝑂𝑥</m:t>
                        </m:r>
                      </m:sub>
                    </m:sSub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7" y="3661307"/>
                <a:ext cx="4003532" cy="576761"/>
              </a:xfrm>
              <a:prstGeom prst="rect">
                <a:avLst/>
              </a:prstGeom>
              <a:blipFill rotWithShape="1">
                <a:blip r:embed="rId5"/>
                <a:stretch>
                  <a:fillRect r="-1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아래쪽 화살표 6"/>
          <p:cNvSpPr/>
          <p:nvPr/>
        </p:nvSpPr>
        <p:spPr>
          <a:xfrm flipV="1">
            <a:off x="6823494" y="163900"/>
            <a:ext cx="733246" cy="518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631" y="1625269"/>
            <a:ext cx="4071668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계산 순서</a:t>
            </a:r>
            <a:r>
              <a:rPr lang="en-US" altLang="ko-KR" dirty="0" smtClean="0"/>
              <a:t>&gt;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ko-KR" altLang="en-US" dirty="0" smtClean="0">
                <a:sym typeface="Wingdings" pitchFamily="2" charset="2"/>
              </a:rPr>
              <a:t>화살표 표시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altLang="ko-KR" dirty="0"/>
          </a:p>
          <a:p>
            <a:r>
              <a:rPr lang="en-US" altLang="ko-KR" dirty="0" smtClean="0"/>
              <a:t>&lt;</a:t>
            </a:r>
            <a:r>
              <a:rPr lang="ko-KR" altLang="en-US" dirty="0" smtClean="0"/>
              <a:t>계산 조건</a:t>
            </a:r>
            <a:r>
              <a:rPr lang="en-US" altLang="ko-KR" dirty="0" smtClean="0"/>
              <a:t>&gt;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dt</a:t>
            </a:r>
            <a:r>
              <a:rPr lang="en-US" altLang="ko-KR" dirty="0" smtClean="0"/>
              <a:t>=1E-6 for 1000 cycle</a:t>
            </a:r>
          </a:p>
          <a:p>
            <a:endParaRPr lang="en-US" altLang="ko-KR" dirty="0"/>
          </a:p>
          <a:p>
            <a:r>
              <a:rPr lang="en-US" altLang="ko-KR" dirty="0" err="1" smtClean="0"/>
              <a:t>dV</a:t>
            </a:r>
            <a:r>
              <a:rPr lang="en-US" altLang="ko-KR" dirty="0" smtClean="0"/>
              <a:t>=0.001</a:t>
            </a:r>
          </a:p>
          <a:p>
            <a:endParaRPr lang="en-US" altLang="ko-KR" dirty="0"/>
          </a:p>
          <a:p>
            <a:r>
              <a:rPr lang="ko-KR" altLang="en-US" dirty="0" smtClean="0"/>
              <a:t>즉 </a:t>
            </a:r>
            <a:r>
              <a:rPr lang="en-US" altLang="ko-KR" dirty="0" smtClean="0"/>
              <a:t>1ms </a:t>
            </a:r>
            <a:r>
              <a:rPr lang="ko-KR" altLang="en-US" dirty="0" smtClean="0"/>
              <a:t>당 </a:t>
            </a:r>
            <a:r>
              <a:rPr lang="en-US" altLang="ko-KR" dirty="0" smtClean="0"/>
              <a:t>0.001 V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voltage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swift </a:t>
            </a:r>
            <a:r>
              <a:rPr lang="ko-KR" altLang="en-US" dirty="0" smtClean="0"/>
              <a:t>하는 모델이다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48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87249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Simulation of </a:t>
            </a:r>
            <a:r>
              <a:rPr lang="en-US" altLang="ko-KR" dirty="0" err="1" smtClean="0"/>
              <a:t>ReRAM</a:t>
            </a:r>
            <a:r>
              <a:rPr lang="en-US" altLang="ko-KR" dirty="0" smtClean="0"/>
              <a:t> Switching Mechanism</a:t>
            </a:r>
            <a:br>
              <a:rPr lang="en-US" altLang="ko-KR" dirty="0" smtClean="0"/>
            </a:br>
            <a:r>
              <a:rPr lang="en-US" altLang="ko-KR" sz="2200" dirty="0" smtClean="0"/>
              <a:t>(compact-COMSOL MODEL)</a:t>
            </a:r>
            <a:endParaRPr lang="ko-KR" altLang="en-US" sz="2200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190200"/>
              </p:ext>
            </p:extLst>
          </p:nvPr>
        </p:nvGraphicFramePr>
        <p:xfrm>
          <a:off x="395557" y="1089504"/>
          <a:ext cx="7566624" cy="526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Graph" r:id="rId3" imgW="4170240" imgH="2900160" progId="Origin50.Graph">
                  <p:embed/>
                </p:oleObj>
              </mc:Choice>
              <mc:Fallback>
                <p:oleObj name="Graph" r:id="rId3" imgW="41702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57" y="1089504"/>
                        <a:ext cx="7566624" cy="5262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41" y="146920"/>
            <a:ext cx="3606740" cy="2542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21250" r="44490" b="23104"/>
          <a:stretch/>
        </p:blipFill>
        <p:spPr bwMode="auto">
          <a:xfrm>
            <a:off x="8301307" y="3471861"/>
            <a:ext cx="3581401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2347" y="6396036"/>
            <a:ext cx="20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&lt;Reference Data&gt;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34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6730" y="29387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altLang="ko-KR" sz="7200" dirty="0" smtClean="0"/>
              <a:t>Common Problem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515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681135"/>
          </a:xfrm>
        </p:spPr>
        <p:txBody>
          <a:bodyPr/>
          <a:lstStyle/>
          <a:p>
            <a:r>
              <a:rPr lang="en-US" altLang="ko-KR" dirty="0" smtClean="0"/>
              <a:t>Problem.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66" y="946402"/>
            <a:ext cx="6392037" cy="56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14801"/>
              </p:ext>
            </p:extLst>
          </p:nvPr>
        </p:nvGraphicFramePr>
        <p:xfrm>
          <a:off x="612139" y="1253173"/>
          <a:ext cx="7600353" cy="496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4851360" imgH="2692080" progId="Equation.3">
                  <p:embed/>
                </p:oleObj>
              </mc:Choice>
              <mc:Fallback>
                <p:oleObj name="Equation" r:id="rId3" imgW="4851360" imgH="2692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39" y="1253173"/>
                        <a:ext cx="7600353" cy="4964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1983"/>
            <a:ext cx="510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Fick’s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law for numerical Methods (for F.D.M)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71" y="508958"/>
            <a:ext cx="3042886" cy="2309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직선 화살표 연결선 6"/>
          <p:cNvCxnSpPr>
            <a:stCxn id="5" idx="1"/>
          </p:cNvCxnSpPr>
          <p:nvPr/>
        </p:nvCxnSpPr>
        <p:spPr>
          <a:xfrm flipH="1" flipV="1">
            <a:off x="4641011" y="1578634"/>
            <a:ext cx="3873260" cy="85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681135"/>
          </a:xfrm>
        </p:spPr>
        <p:txBody>
          <a:bodyPr/>
          <a:lstStyle/>
          <a:p>
            <a:r>
              <a:rPr lang="en-US" altLang="ko-KR" dirty="0" smtClean="0"/>
              <a:t>Theory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36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08" y="15002"/>
            <a:ext cx="3091134" cy="2346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99"/>
            <a:ext cx="5342255" cy="1831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52" y="2117034"/>
            <a:ext cx="4753037" cy="2792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24" y="4478396"/>
            <a:ext cx="4624251" cy="2103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5002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Thermo dynamic terms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127411" y="-10217"/>
            <a:ext cx="336431" cy="39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481758" y="-39951"/>
            <a:ext cx="336431" cy="39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295626" y="891702"/>
            <a:ext cx="336431" cy="39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1373928" y="891701"/>
            <a:ext cx="336431" cy="39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1373928" y="916920"/>
            <a:ext cx="336431" cy="39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1313542" y="1469010"/>
            <a:ext cx="336431" cy="39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0312878" y="1477892"/>
            <a:ext cx="336431" cy="394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5641"/>
            <a:ext cx="4726169" cy="136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" b="44209"/>
          <a:stretch/>
        </p:blipFill>
        <p:spPr bwMode="auto">
          <a:xfrm>
            <a:off x="364998" y="829057"/>
            <a:ext cx="7023354" cy="585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407540" y="1470397"/>
            <a:ext cx="417608" cy="489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398914" y="1461771"/>
            <a:ext cx="417608" cy="489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775929" y="1960149"/>
            <a:ext cx="417608" cy="489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767303" y="1951523"/>
            <a:ext cx="417608" cy="489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984733" y="2441275"/>
            <a:ext cx="417608" cy="489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72325" y="2337757"/>
            <a:ext cx="508966" cy="593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390838" y="2855342"/>
            <a:ext cx="508966" cy="593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984733" y="2862013"/>
            <a:ext cx="508966" cy="593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93623" y="4433975"/>
            <a:ext cx="508966" cy="5932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6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9" r="-1692"/>
          <a:stretch/>
        </p:blipFill>
        <p:spPr bwMode="auto">
          <a:xfrm>
            <a:off x="0" y="109728"/>
            <a:ext cx="9332350" cy="6120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143012" y="1743456"/>
            <a:ext cx="1011936" cy="142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73058" y="1289242"/>
            <a:ext cx="835217" cy="97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64432" y="1280616"/>
            <a:ext cx="835217" cy="97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846823" y="2807491"/>
            <a:ext cx="835217" cy="97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838197" y="2798865"/>
            <a:ext cx="835217" cy="97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28196" y="560716"/>
            <a:ext cx="595229" cy="7199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05170" y="2191109"/>
            <a:ext cx="595229" cy="7199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186130" y="1931504"/>
            <a:ext cx="835217" cy="979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9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681135"/>
          </a:xfrm>
        </p:spPr>
        <p:txBody>
          <a:bodyPr/>
          <a:lstStyle/>
          <a:p>
            <a:r>
              <a:rPr lang="en-US" altLang="ko-KR" dirty="0" smtClean="0"/>
              <a:t>Result.</a:t>
            </a:r>
            <a:endParaRPr lang="ko-KR" alt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09040"/>
              </p:ext>
            </p:extLst>
          </p:nvPr>
        </p:nvGraphicFramePr>
        <p:xfrm>
          <a:off x="214403" y="882470"/>
          <a:ext cx="8394760" cy="583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Graph" r:id="rId3" imgW="4170240" imgH="2900160" progId="Origin50.Graph">
                  <p:embed/>
                </p:oleObj>
              </mc:Choice>
              <mc:Fallback>
                <p:oleObj name="Graph" r:id="rId3" imgW="41702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403" y="882470"/>
                        <a:ext cx="8394760" cy="5838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직선 화살표 연결선 12"/>
          <p:cNvCxnSpPr/>
          <p:nvPr/>
        </p:nvCxnSpPr>
        <p:spPr>
          <a:xfrm flipV="1">
            <a:off x="5141343" y="2070340"/>
            <a:ext cx="785004" cy="163901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81486"/>
            <a:ext cx="279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&lt;Carbon concentration&gt;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799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967800"/>
              </p:ext>
            </p:extLst>
          </p:nvPr>
        </p:nvGraphicFramePr>
        <p:xfrm>
          <a:off x="474454" y="921338"/>
          <a:ext cx="8497018" cy="590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Graph" r:id="rId3" imgW="4170240" imgH="2900160" progId="Origin50.Graph">
                  <p:embed/>
                </p:oleObj>
              </mc:Choice>
              <mc:Fallback>
                <p:oleObj name="Graph" r:id="rId3" imgW="41702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454" y="921338"/>
                        <a:ext cx="8497018" cy="5909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81486"/>
            <a:ext cx="27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&lt;Silicon concentration&gt;</a:t>
            </a:r>
            <a:endParaRPr lang="ko-KR" altLang="en-US" b="1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" y="0"/>
            <a:ext cx="10226351" cy="681135"/>
          </a:xfrm>
        </p:spPr>
        <p:txBody>
          <a:bodyPr/>
          <a:lstStyle/>
          <a:p>
            <a:r>
              <a:rPr lang="en-US" altLang="ko-KR" dirty="0" smtClean="0"/>
              <a:t>Result.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040780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1188</TotalTime>
  <Words>458</Words>
  <Application>Microsoft Office PowerPoint</Application>
  <PresentationFormat>사용자 지정</PresentationFormat>
  <Paragraphs>37</Paragraphs>
  <Slides>16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패싯</vt:lpstr>
      <vt:lpstr>Equation</vt:lpstr>
      <vt:lpstr>Origin Graph</vt:lpstr>
      <vt:lpstr>Graph</vt:lpstr>
      <vt:lpstr>재료수치해석 Final</vt:lpstr>
      <vt:lpstr>Common Problem</vt:lpstr>
      <vt:lpstr>Problem.</vt:lpstr>
      <vt:lpstr>Theory</vt:lpstr>
      <vt:lpstr>PowerPoint 프레젠테이션</vt:lpstr>
      <vt:lpstr>PowerPoint 프레젠테이션</vt:lpstr>
      <vt:lpstr>PowerPoint 프레젠테이션</vt:lpstr>
      <vt:lpstr>Result.</vt:lpstr>
      <vt:lpstr>Result.</vt:lpstr>
      <vt:lpstr>Free Topic</vt:lpstr>
      <vt:lpstr>Simulation of ReRAM Switching Mechanism (compact-COMSOL MODEL)</vt:lpstr>
      <vt:lpstr>Simulation of ReRAM Switching Mechanism (compact-COMSOL MODEL)</vt:lpstr>
      <vt:lpstr>Simulation of ReRAM Switching Mechanism (compact-COMSOL MODEL)</vt:lpstr>
      <vt:lpstr>Simulation of ReRAM Switching Mechanism (compact-COMSOL MODEL)</vt:lpstr>
      <vt:lpstr>PowerPoint 프레젠테이션</vt:lpstr>
      <vt:lpstr>Simulation of ReRAM Switching Mechanism (compact-COMSOL MODEL)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ParkJaeHyuk</dc:creator>
  <cp:lastModifiedBy>고드니</cp:lastModifiedBy>
  <cp:revision>23</cp:revision>
  <dcterms:created xsi:type="dcterms:W3CDTF">2013-11-26T03:58:59Z</dcterms:created>
  <dcterms:modified xsi:type="dcterms:W3CDTF">2013-12-17T06:32:10Z</dcterms:modified>
</cp:coreProperties>
</file>