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79" r:id="rId4"/>
    <p:sldId id="278" r:id="rId5"/>
    <p:sldId id="273" r:id="rId6"/>
    <p:sldId id="288" r:id="rId7"/>
    <p:sldId id="281" r:id="rId8"/>
    <p:sldId id="286" r:id="rId9"/>
    <p:sldId id="285" r:id="rId10"/>
    <p:sldId id="282" r:id="rId11"/>
    <p:sldId id="275" r:id="rId12"/>
    <p:sldId id="274" r:id="rId13"/>
    <p:sldId id="289" r:id="rId14"/>
    <p:sldId id="287" r:id="rId15"/>
    <p:sldId id="28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BFA1C-1434-4252-8569-B551EA936680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9934-1181-418A-9CB3-75DC88185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9934-1181-418A-9CB3-75DC8818551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9934-1181-418A-9CB3-75DC8818551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9934-1181-418A-9CB3-75DC8818551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0611-142F-4E9C-9F98-A185656E3B57}" type="datetimeFigureOut">
              <a:rPr lang="ko-KR" altLang="en-US" smtClean="0"/>
              <a:pPr/>
              <a:t>2012-10-09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png"/><Relationship Id="rId4" Type="http://schemas.openxmlformats.org/officeDocument/2006/relationships/image" Target="../media/image35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HW#5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1920" y="5301208"/>
            <a:ext cx="6400800" cy="17526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20100304, MSE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LEE MISO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3356992"/>
            <a:ext cx="5174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 Non-Linear equation system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&amp; 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539552" y="1628800"/>
            <a:ext cx="3209925" cy="2961620"/>
            <a:chOff x="4932040" y="1844824"/>
            <a:chExt cx="3209925" cy="2961620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2636912"/>
              <a:ext cx="3209925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9" name="Object 6"/>
            <p:cNvGraphicFramePr>
              <a:graphicFrameLocks noChangeAspect="1"/>
            </p:cNvGraphicFramePr>
            <p:nvPr/>
          </p:nvGraphicFramePr>
          <p:xfrm>
            <a:off x="5364088" y="1844824"/>
            <a:ext cx="2325687" cy="355600"/>
          </p:xfrm>
          <a:graphic>
            <a:graphicData uri="http://schemas.openxmlformats.org/presentationml/2006/ole">
              <p:oleObj spid="_x0000_s7178" name="수식" r:id="rId4" imgW="1828800" imgH="279360" progId="Equation.3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5508104" y="4437112"/>
              <a:ext cx="2028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Valid T = </a:t>
              </a:r>
              <a:r>
                <a:rPr lang="ko-KR" altLang="en-US" b="1" dirty="0" smtClean="0">
                  <a:solidFill>
                    <a:schemeClr val="accent6">
                      <a:lumMod val="50000"/>
                    </a:schemeClr>
                  </a:solidFill>
                </a:rPr>
                <a:t>없음</a:t>
              </a:r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!!!!</a:t>
              </a:r>
              <a:endParaRPr lang="ko-KR" altLang="en-US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55976" y="2060848"/>
            <a:ext cx="417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차이가 크고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작고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클수록 </a:t>
            </a:r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정확하다 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ko-KR" alt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83568" y="3212976"/>
            <a:ext cx="2952328" cy="360040"/>
          </a:xfrm>
          <a:prstGeom prst="rect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&amp; 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6084168" y="1844824"/>
            <a:ext cx="3059832" cy="3237284"/>
            <a:chOff x="683568" y="1916113"/>
            <a:chExt cx="3209925" cy="330929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2420888"/>
              <a:ext cx="3209925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4149080"/>
              <a:ext cx="30575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1206500" y="1916113"/>
            <a:ext cx="1760538" cy="355600"/>
          </p:xfrm>
          <a:graphic>
            <a:graphicData uri="http://schemas.openxmlformats.org/presentationml/2006/ole">
              <p:oleObj spid="_x0000_s5126" name="수식" r:id="rId5" imgW="1384200" imgH="279360" progId="Equation.3">
                <p:embed/>
              </p:oleObj>
            </a:graphicData>
          </a:graphic>
        </p:graphicFrame>
      </p:grpSp>
      <p:grpSp>
        <p:nvGrpSpPr>
          <p:cNvPr id="22" name="그룹 21"/>
          <p:cNvGrpSpPr/>
          <p:nvPr/>
        </p:nvGrpSpPr>
        <p:grpSpPr>
          <a:xfrm>
            <a:off x="539553" y="2492896"/>
            <a:ext cx="2592288" cy="2300461"/>
            <a:chOff x="539552" y="2420466"/>
            <a:chExt cx="2691793" cy="2300461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9552" y="2420466"/>
              <a:ext cx="26669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4382" y="3644602"/>
              <a:ext cx="2666963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71600" y="1844824"/>
          <a:ext cx="1535649" cy="355600"/>
        </p:xfrm>
        <a:graphic>
          <a:graphicData uri="http://schemas.openxmlformats.org/presentationml/2006/ole">
            <p:oleObj spid="_x0000_s5127" name="수식" r:id="rId8" imgW="1384200" imgH="27936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5301208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Valid T : 1300 K ~ 1445 K        1340 K ~ 1580 K              1430 K ~ 1660 K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2492896"/>
            <a:ext cx="2535411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3789040"/>
            <a:ext cx="2535411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3851920" y="1844824"/>
          <a:ext cx="1390589" cy="355600"/>
        </p:xfrm>
        <a:graphic>
          <a:graphicData uri="http://schemas.openxmlformats.org/presentationml/2006/ole">
            <p:oleObj spid="_x0000_s5128" name="수식" r:id="rId11" imgW="1384200" imgH="279360" progId="Equation.3">
              <p:embed/>
            </p:oleObj>
          </a:graphicData>
        </a:graphic>
      </p:graphicFrame>
      <p:cxnSp>
        <p:nvCxnSpPr>
          <p:cNvPr id="23" name="직선 연결선 22"/>
          <p:cNvCxnSpPr/>
          <p:nvPr/>
        </p:nvCxnSpPr>
        <p:spPr>
          <a:xfrm>
            <a:off x="698082" y="3054446"/>
            <a:ext cx="237626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98082" y="4336076"/>
            <a:ext cx="237626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391406" y="3025418"/>
            <a:ext cx="237626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405920" y="4248992"/>
            <a:ext cx="237626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V="1">
            <a:off x="6300192" y="3155482"/>
            <a:ext cx="2606802" cy="56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6300192" y="4638622"/>
            <a:ext cx="2606802" cy="56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6" name="그림 5" descr="LiqDiaPhase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313730"/>
            <a:ext cx="7018765" cy="495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90748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90748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48064" y="3212976"/>
            <a:ext cx="444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Liquidus</a:t>
            </a:r>
            <a:r>
              <a:rPr lang="en-US" altLang="ko-KR" dirty="0" smtClean="0"/>
              <a:t> line :           concave down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Solidus line : 	       concave up</a:t>
            </a:r>
            <a:endParaRPr lang="ko-KR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6804248" y="3212976"/>
          <a:ext cx="558800" cy="419100"/>
        </p:xfrm>
        <a:graphic>
          <a:graphicData uri="http://schemas.openxmlformats.org/presentationml/2006/ole">
            <p:oleObj spid="_x0000_s28674" name="수식" r:id="rId4" imgW="558720" imgH="4190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804248" y="3717032"/>
          <a:ext cx="558800" cy="419100"/>
        </p:xfrm>
        <a:graphic>
          <a:graphicData uri="http://schemas.openxmlformats.org/presentationml/2006/ole">
            <p:oleObj spid="_x0000_s28675" name="수식" r:id="rId5" imgW="558720" imgH="419040" progId="Equation.3">
              <p:embed/>
            </p:oleObj>
          </a:graphicData>
        </a:graphic>
      </p:graphicFrame>
      <p:cxnSp>
        <p:nvCxnSpPr>
          <p:cNvPr id="9" name="직선 연결선 8"/>
          <p:cNvCxnSpPr/>
          <p:nvPr/>
        </p:nvCxnSpPr>
        <p:spPr>
          <a:xfrm flipV="1">
            <a:off x="611560" y="2420888"/>
            <a:ext cx="5544616" cy="1584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39552" y="2492896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V="1">
            <a:off x="611560" y="2132856"/>
            <a:ext cx="3384376" cy="1728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Conclusion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초기값 설정이 매우 중요하다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 경우에는 역함수가 존재하지 않으므로 해를 구할 수 없다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차이가 크고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작고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클수록  정확하다 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적용되는 온도범위가 크다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위치에 따라 적용되는 온도의 위치가 결정되기도 한다</a:t>
            </a:r>
            <a:r>
              <a:rPr lang="en-US" altLang="ko-K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어렵다</a:t>
            </a:r>
            <a:r>
              <a:rPr lang="en-US" altLang="ko-K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….)</a:t>
            </a:r>
            <a:endParaRPr lang="ko-KR" altLang="en-US" sz="20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4365104"/>
            <a:ext cx="444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Liquidus</a:t>
            </a:r>
            <a:r>
              <a:rPr lang="en-US" altLang="ko-KR" dirty="0" smtClean="0"/>
              <a:t> line :           concave down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Solidus line : 	       concave up</a:t>
            </a:r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5796136" y="4365104"/>
          <a:ext cx="558800" cy="419100"/>
        </p:xfrm>
        <a:graphic>
          <a:graphicData uri="http://schemas.openxmlformats.org/presentationml/2006/ole">
            <p:oleObj spid="_x0000_s29698" name="수식" r:id="rId3" imgW="558720" imgH="41904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796136" y="4869160"/>
          <a:ext cx="558800" cy="419100"/>
        </p:xfrm>
        <a:graphic>
          <a:graphicData uri="http://schemas.openxmlformats.org/presentationml/2006/ole">
            <p:oleObj spid="_x0000_s29699" name="수식" r:id="rId4" imgW="558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</a:rPr>
              <a:t>THANK YOU !</a:t>
            </a:r>
          </a:p>
          <a:p>
            <a:endParaRPr lang="ko-KR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Problem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Ideal solution </a:t>
            </a:r>
            <a:r>
              <a:rPr lang="ko-KR" altLang="en-US" dirty="0" err="1" smtClean="0"/>
              <a:t>일때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주어진 조건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Si-</a:t>
            </a:r>
            <a:r>
              <a:rPr lang="en-US" altLang="ko-KR" dirty="0" err="1" smtClean="0"/>
              <a:t>Ge</a:t>
            </a:r>
            <a:r>
              <a:rPr lang="en-US" altLang="ko-KR" dirty="0" smtClean="0"/>
              <a:t> Binary System Phase Diagram </a:t>
            </a:r>
            <a:r>
              <a:rPr lang="ko-KR" altLang="en-US" dirty="0" smtClean="0"/>
              <a:t>그리기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Picture 4" descr="D:\작업중인 폴더\재료수치해석\hw4\ppt\00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3742184" cy="1018094"/>
          </a:xfrm>
          <a:prstGeom prst="rect">
            <a:avLst/>
          </a:prstGeom>
          <a:solidFill>
            <a:schemeClr val="accent6">
              <a:lumMod val="60000"/>
              <a:lumOff val="40000"/>
              <a:alpha val="52000"/>
            </a:schemeClr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그림 4" descr="LiqDiaPhaseDiagr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2636912"/>
            <a:ext cx="5974057" cy="4221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Theory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00925" cy="487362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altLang="ko-KR" sz="2800" dirty="0" smtClean="0"/>
              <a:t>Equilibrium condition</a:t>
            </a:r>
          </a:p>
          <a:p>
            <a:pPr eaLnBrk="1" hangingPunct="1">
              <a:buNone/>
            </a:pPr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>
              <a:buNone/>
            </a:pPr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>
              <a:buNone/>
            </a:pPr>
            <a:endParaRPr lang="en-US" altLang="ko-KR" sz="2800" dirty="0" smtClean="0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4355976" y="1556792"/>
          <a:ext cx="3455987" cy="737617"/>
        </p:xfrm>
        <a:graphic>
          <a:graphicData uri="http://schemas.openxmlformats.org/presentationml/2006/ole">
            <p:oleObj spid="_x0000_s1029" name="수식" r:id="rId3" imgW="1282680" imgH="342720" progId="Equation.3">
              <p:embed/>
            </p:oleObj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467544" y="2204864"/>
          <a:ext cx="7972425" cy="2774950"/>
        </p:xfrm>
        <a:graphic>
          <a:graphicData uri="http://schemas.openxmlformats.org/presentationml/2006/ole">
            <p:oleObj spid="_x0000_s1030" name="수식" r:id="rId4" imgW="4762440" imgH="1333440" progId="Equation.3">
              <p:embed/>
            </p:oleObj>
          </a:graphicData>
        </a:graphic>
      </p:graphicFrame>
      <p:graphicFrame>
        <p:nvGraphicFramePr>
          <p:cNvPr id="6" name="Object 26"/>
          <p:cNvGraphicFramePr>
            <a:graphicFrameLocks noChangeAspect="1"/>
          </p:cNvGraphicFramePr>
          <p:nvPr/>
        </p:nvGraphicFramePr>
        <p:xfrm>
          <a:off x="6228183" y="4365104"/>
          <a:ext cx="1440160" cy="442004"/>
        </p:xfrm>
        <a:graphic>
          <a:graphicData uri="http://schemas.openxmlformats.org/presentationml/2006/ole">
            <p:oleObj spid="_x0000_s1035" name="Equation" r:id="rId5" imgW="838080" imgH="241200" progId="Equation.3">
              <p:embed/>
            </p:oleObj>
          </a:graphicData>
        </a:graphic>
      </p:graphicFrame>
      <p:graphicFrame>
        <p:nvGraphicFramePr>
          <p:cNvPr id="8" name="Object 29"/>
          <p:cNvGraphicFramePr>
            <a:graphicFrameLocks noChangeAspect="1"/>
          </p:cNvGraphicFramePr>
          <p:nvPr/>
        </p:nvGraphicFramePr>
        <p:xfrm>
          <a:off x="6228184" y="3933056"/>
          <a:ext cx="1440160" cy="442004"/>
        </p:xfrm>
        <a:graphic>
          <a:graphicData uri="http://schemas.openxmlformats.org/presentationml/2006/ole">
            <p:oleObj spid="_x0000_s1036" name="Equation" r:id="rId6" imgW="838080" imgH="241200" progId="Equation.3">
              <p:embed/>
            </p:oleObj>
          </a:graphicData>
        </a:graphic>
      </p:graphicFrame>
      <p:sp>
        <p:nvSpPr>
          <p:cNvPr id="16" name="U자형 화살표 15"/>
          <p:cNvSpPr/>
          <p:nvPr/>
        </p:nvSpPr>
        <p:spPr>
          <a:xfrm rot="5400000">
            <a:off x="5202070" y="4023066"/>
            <a:ext cx="828092" cy="79208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aphicFrame>
        <p:nvGraphicFramePr>
          <p:cNvPr id="18" name="Object 7"/>
          <p:cNvGraphicFramePr>
            <a:graphicFrameLocks noGrp="1" noChangeAspect="1"/>
          </p:cNvGraphicFramePr>
          <p:nvPr/>
        </p:nvGraphicFramePr>
        <p:xfrm>
          <a:off x="755576" y="5373216"/>
          <a:ext cx="6822936" cy="1008608"/>
        </p:xfrm>
        <a:graphic>
          <a:graphicData uri="http://schemas.openxmlformats.org/presentationml/2006/ole">
            <p:oleObj spid="_x0000_s1038" name="Equation" r:id="rId7" imgW="3263760" imgH="482400" progId="Equation.3">
              <p:embed/>
            </p:oleObj>
          </a:graphicData>
        </a:graphic>
      </p:graphicFrame>
      <p:cxnSp>
        <p:nvCxnSpPr>
          <p:cNvPr id="20" name="직선 화살표 연결선 19"/>
          <p:cNvCxnSpPr/>
          <p:nvPr/>
        </p:nvCxnSpPr>
        <p:spPr>
          <a:xfrm flipV="1">
            <a:off x="8100392" y="2204864"/>
            <a:ext cx="432048" cy="504056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60432" y="19888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 flipV="1">
            <a:off x="8028384" y="2780928"/>
            <a:ext cx="432048" cy="504056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8424" y="25649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Theory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95536" y="2564904"/>
          <a:ext cx="4281488" cy="1500187"/>
        </p:xfrm>
        <a:graphic>
          <a:graphicData uri="http://schemas.openxmlformats.org/presentationml/2006/ole">
            <p:oleObj spid="_x0000_s2050" name="수식" r:id="rId3" imgW="2463480" imgH="86328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Grp="1" noChangeAspect="1"/>
          </p:cNvGraphicFramePr>
          <p:nvPr/>
        </p:nvGraphicFramePr>
        <p:xfrm>
          <a:off x="323529" y="1484784"/>
          <a:ext cx="5400599" cy="797901"/>
        </p:xfrm>
        <a:graphic>
          <a:graphicData uri="http://schemas.openxmlformats.org/presentationml/2006/ole">
            <p:oleObj spid="_x0000_s2052" name="Equation" r:id="rId4" imgW="3263760" imgH="4824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71600" y="5229200"/>
          <a:ext cx="5184576" cy="681571"/>
        </p:xfrm>
        <a:graphic>
          <a:graphicData uri="http://schemas.openxmlformats.org/presentationml/2006/ole">
            <p:oleObj spid="_x0000_s2053" name="Equation" r:id="rId5" imgW="2031840" imgH="266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4797152"/>
            <a:ext cx="536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Newton’s method for nonlinear equation system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90861"/>
            <a:ext cx="73056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Coding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581128"/>
            <a:ext cx="4838700" cy="10858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412776"/>
            <a:ext cx="4619625" cy="12573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274146" y="2867450"/>
            <a:ext cx="936104" cy="216024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274146" y="3212976"/>
            <a:ext cx="936104" cy="216024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Shape 14"/>
          <p:cNvCxnSpPr>
            <a:stCxn id="10" idx="0"/>
          </p:cNvCxnSpPr>
          <p:nvPr/>
        </p:nvCxnSpPr>
        <p:spPr>
          <a:xfrm rot="5400000" flipH="1" flipV="1">
            <a:off x="2501770" y="1301276"/>
            <a:ext cx="806602" cy="2325746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2"/>
          </p:cNvCxnSpPr>
          <p:nvPr/>
        </p:nvCxnSpPr>
        <p:spPr>
          <a:xfrm rot="16200000" flipH="1">
            <a:off x="2040975" y="3130223"/>
            <a:ext cx="1656184" cy="2253738"/>
          </a:xfrm>
          <a:prstGeom prst="bentConnector2">
            <a:avLst/>
          </a:prstGeom>
          <a:ln w="952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899592" y="4437112"/>
            <a:ext cx="5760640" cy="504056"/>
          </a:xfrm>
          <a:prstGeom prst="rect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732240" y="4293096"/>
            <a:ext cx="1911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C000"/>
                </a:solidFill>
              </a:rPr>
              <a:t>Stop</a:t>
            </a:r>
            <a:r>
              <a:rPr lang="ko-KR" altLang="en-US" b="1" dirty="0" smtClean="0">
                <a:solidFill>
                  <a:srgbClr val="FFC000"/>
                </a:solidFill>
              </a:rPr>
              <a:t> </a:t>
            </a:r>
            <a:r>
              <a:rPr lang="en-US" altLang="ko-KR" b="1" dirty="0" smtClean="0">
                <a:solidFill>
                  <a:srgbClr val="FFC000"/>
                </a:solidFill>
              </a:rPr>
              <a:t>conditions</a:t>
            </a:r>
            <a:endParaRPr lang="ko-KR" altLang="en-US" b="1" dirty="0">
              <a:solidFill>
                <a:srgbClr val="FFC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11560" y="5661248"/>
            <a:ext cx="7056784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4932040" y="6093296"/>
            <a:ext cx="239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Result.txt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로 값 출력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39552" y="2175836"/>
            <a:ext cx="1008112" cy="288032"/>
          </a:xfrm>
          <a:prstGeom prst="rect">
            <a:avLst/>
          </a:prstGeom>
          <a:solidFill>
            <a:schemeClr val="accent4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9" grpId="0" animBg="1"/>
      <p:bldP spid="19" grpId="1" animBg="1"/>
      <p:bldP spid="20" grpId="0"/>
      <p:bldP spid="20" grpId="1"/>
      <p:bldP spid="21" grpId="0" animBg="1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Point !!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32576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Stop conditions</a:t>
            </a:r>
          </a:p>
          <a:p>
            <a:r>
              <a:rPr lang="en-US" altLang="ko-K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altLang="ko-K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x&lt;0 or x&gt;1</a:t>
            </a:r>
          </a:p>
          <a:p>
            <a:r>
              <a:rPr lang="en-US" altLang="ko-K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err&lt;=</a:t>
            </a:r>
            <a:r>
              <a:rPr lang="en-US" altLang="ko-K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Min_error</a:t>
            </a:r>
            <a:endParaRPr lang="en-US" altLang="ko-K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count num </a:t>
            </a:r>
            <a:r>
              <a:rPr lang="ko-K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초과</a:t>
            </a:r>
            <a:endParaRPr lang="en-US" altLang="ko-K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ko-K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ko-KR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초기값 </a:t>
            </a:r>
            <a:r>
              <a:rPr lang="en-US" altLang="ko-K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altLang="ko-KR" sz="2400" b="1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en-US" altLang="ko-KR" sz="2400" b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  <a:r>
              <a:rPr lang="en-US" altLang="ko-K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ko-K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altLang="ko-KR" sz="2400" b="1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altLang="ko-KR" sz="2400" b="1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  <a:r>
              <a:rPr lang="en-US" altLang="ko-KR" sz="2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ko-KR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설정</a:t>
            </a:r>
            <a:endParaRPr lang="en-US" altLang="ko-K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&amp; 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28205"/>
            <a:ext cx="3168351" cy="125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64247"/>
            <a:ext cx="3168351" cy="84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393671" y="1989964"/>
          <a:ext cx="2487639" cy="393786"/>
        </p:xfrm>
        <a:graphic>
          <a:graphicData uri="http://schemas.openxmlformats.org/presentationml/2006/ole">
            <p:oleObj spid="_x0000_s4101" name="수식" r:id="rId6" imgW="1981080" imgH="27936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520" y="5085184"/>
            <a:ext cx="3122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Valid T = 1215 K ~ 1685 K</a:t>
            </a:r>
          </a:p>
          <a:p>
            <a:pPr algn="ctr"/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“470K”</a:t>
            </a:r>
          </a:p>
        </p:txBody>
      </p:sp>
      <p:sp>
        <p:nvSpPr>
          <p:cNvPr id="25" name="웃는 얼굴 24"/>
          <p:cNvSpPr/>
          <p:nvPr/>
        </p:nvSpPr>
        <p:spPr>
          <a:xfrm>
            <a:off x="323528" y="1484784"/>
            <a:ext cx="576064" cy="50405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123728" y="5877272"/>
            <a:ext cx="558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차이가 클수록 정확하다 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ko-K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467544" y="3400534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38516" y="4394132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48"/>
          <p:cNvGrpSpPr/>
          <p:nvPr/>
        </p:nvGrpSpPr>
        <p:grpSpPr>
          <a:xfrm>
            <a:off x="3419872" y="1772816"/>
            <a:ext cx="2952328" cy="4030707"/>
            <a:chOff x="3419872" y="1772816"/>
            <a:chExt cx="2952328" cy="4030707"/>
          </a:xfrm>
        </p:grpSpPr>
        <p:grpSp>
          <p:nvGrpSpPr>
            <p:cNvPr id="20" name="그룹 19"/>
            <p:cNvGrpSpPr/>
            <p:nvPr/>
          </p:nvGrpSpPr>
          <p:grpSpPr>
            <a:xfrm>
              <a:off x="3419872" y="1772816"/>
              <a:ext cx="2952328" cy="4030707"/>
              <a:chOff x="899592" y="1628775"/>
              <a:chExt cx="3057525" cy="3808195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99592" y="2348880"/>
                <a:ext cx="3057525" cy="1162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899592" y="3573016"/>
                <a:ext cx="3057525" cy="1162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3" name="Object 4"/>
              <p:cNvGraphicFramePr>
                <a:graphicFrameLocks noChangeAspect="1"/>
              </p:cNvGraphicFramePr>
              <p:nvPr/>
            </p:nvGraphicFramePr>
            <p:xfrm>
              <a:off x="1187450" y="1628775"/>
              <a:ext cx="1743075" cy="355600"/>
            </p:xfrm>
            <a:graphic>
              <a:graphicData uri="http://schemas.openxmlformats.org/presentationml/2006/ole">
                <p:oleObj spid="_x0000_s4103" name="수식" r:id="rId9" imgW="1371600" imgH="279360" progId="Equation.3">
                  <p:embed/>
                </p:oleObj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1272461" y="4826319"/>
                <a:ext cx="2113666" cy="610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1215 K ~ 1680 K</a:t>
                </a:r>
              </a:p>
              <a:p>
                <a:pPr algn="ctr"/>
                <a:r>
                  <a:rPr lang="en-US" altLang="ko-KR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“465K”</a:t>
                </a:r>
                <a:endParaRPr lang="ko-KR" alt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44" name="직선 연결선 43"/>
            <p:cNvCxnSpPr/>
            <p:nvPr/>
          </p:nvCxnSpPr>
          <p:spPr>
            <a:xfrm>
              <a:off x="3563888" y="3284984"/>
              <a:ext cx="27792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3563888" y="4437112"/>
              <a:ext cx="27792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그룹 49"/>
          <p:cNvGrpSpPr/>
          <p:nvPr/>
        </p:nvGrpSpPr>
        <p:grpSpPr>
          <a:xfrm>
            <a:off x="6464406" y="1888366"/>
            <a:ext cx="2751041" cy="3915157"/>
            <a:chOff x="6464406" y="1888366"/>
            <a:chExt cx="2751041" cy="3915157"/>
          </a:xfrm>
        </p:grpSpPr>
        <p:grpSp>
          <p:nvGrpSpPr>
            <p:cNvPr id="35" name="그룹 34"/>
            <p:cNvGrpSpPr/>
            <p:nvPr/>
          </p:nvGrpSpPr>
          <p:grpSpPr>
            <a:xfrm>
              <a:off x="6464406" y="1888366"/>
              <a:ext cx="2751041" cy="3915157"/>
              <a:chOff x="5089544" y="1844824"/>
              <a:chExt cx="2535411" cy="3915157"/>
            </a:xfrm>
          </p:grpSpPr>
          <p:grpSp>
            <p:nvGrpSpPr>
              <p:cNvPr id="34" name="그룹 33"/>
              <p:cNvGrpSpPr/>
              <p:nvPr/>
            </p:nvGrpSpPr>
            <p:grpSpPr>
              <a:xfrm>
                <a:off x="5089544" y="1844824"/>
                <a:ext cx="2535411" cy="2925291"/>
                <a:chOff x="3347864" y="1844824"/>
                <a:chExt cx="2535411" cy="2925291"/>
              </a:xfrm>
            </p:grpSpPr>
            <p:pic>
              <p:nvPicPr>
                <p:cNvPr id="30" name="Picture 4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3347864" y="2492896"/>
                  <a:ext cx="2535411" cy="1209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5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3347864" y="3789040"/>
                  <a:ext cx="2535411" cy="9810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32" name="Object 7"/>
                <p:cNvGraphicFramePr>
                  <a:graphicFrameLocks noChangeAspect="1"/>
                </p:cNvGraphicFramePr>
                <p:nvPr/>
              </p:nvGraphicFramePr>
              <p:xfrm>
                <a:off x="3851920" y="1844824"/>
                <a:ext cx="1390589" cy="355600"/>
              </p:xfrm>
              <a:graphic>
                <a:graphicData uri="http://schemas.openxmlformats.org/presentationml/2006/ole">
                  <p:oleObj spid="_x0000_s4105" name="수식" r:id="rId12" imgW="1384200" imgH="279360" progId="Equation.3">
                    <p:embed/>
                  </p:oleObj>
                </a:graphicData>
              </a:graphic>
            </p:graphicFrame>
          </p:grpSp>
          <p:sp>
            <p:nvSpPr>
              <p:cNvPr id="33" name="TextBox 32"/>
              <p:cNvSpPr txBox="1"/>
              <p:nvPr/>
            </p:nvSpPr>
            <p:spPr>
              <a:xfrm>
                <a:off x="5217279" y="5113650"/>
                <a:ext cx="1880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1340 K ~ 1580 K</a:t>
                </a:r>
              </a:p>
              <a:p>
                <a:pPr algn="ctr"/>
                <a:r>
                  <a:rPr lang="en-US" altLang="ko-KR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“240K”</a:t>
                </a:r>
                <a:endParaRPr lang="ko-KR" altLang="en-US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46" name="직선 연결선 45"/>
            <p:cNvCxnSpPr/>
            <p:nvPr/>
          </p:nvCxnSpPr>
          <p:spPr>
            <a:xfrm>
              <a:off x="6516216" y="3068960"/>
              <a:ext cx="26277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>
              <a:off x="6516216" y="4293096"/>
              <a:ext cx="26277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3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&amp; 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3" name="그룹 17"/>
          <p:cNvGrpSpPr/>
          <p:nvPr/>
        </p:nvGrpSpPr>
        <p:grpSpPr>
          <a:xfrm>
            <a:off x="251520" y="1989964"/>
            <a:ext cx="3168351" cy="3741551"/>
            <a:chOff x="755576" y="1916832"/>
            <a:chExt cx="3209925" cy="337705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5576" y="2492896"/>
              <a:ext cx="32099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5576" y="3789040"/>
              <a:ext cx="320992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4" name="개체 13"/>
            <p:cNvGraphicFramePr>
              <a:graphicFrameLocks noChangeAspect="1"/>
            </p:cNvGraphicFramePr>
            <p:nvPr/>
          </p:nvGraphicFramePr>
          <p:xfrm>
            <a:off x="899592" y="1916832"/>
            <a:ext cx="2520281" cy="355424"/>
          </p:xfrm>
          <a:graphic>
            <a:graphicData uri="http://schemas.openxmlformats.org/presentationml/2006/ole">
              <p:oleObj spid="_x0000_s10242" name="수식" r:id="rId6" imgW="1981080" imgH="279360" progId="Equation.3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755576" y="4710518"/>
              <a:ext cx="3162975" cy="583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Valid T = 1215 K ~ 1685 K</a:t>
              </a:r>
            </a:p>
            <a:p>
              <a:pPr algn="ctr"/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“470K”</a:t>
              </a:r>
            </a:p>
          </p:txBody>
        </p:sp>
      </p:grpSp>
      <p:sp>
        <p:nvSpPr>
          <p:cNvPr id="25" name="웃는 얼굴 24"/>
          <p:cNvSpPr/>
          <p:nvPr/>
        </p:nvSpPr>
        <p:spPr>
          <a:xfrm>
            <a:off x="323528" y="1484784"/>
            <a:ext cx="576064" cy="50405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1403648" y="609329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작을수록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클수록 정확하다 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ko-K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0032" y="5085184"/>
            <a:ext cx="3122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Valid T = 1295 K ~ 1520 K</a:t>
            </a:r>
          </a:p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	“225K”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67544" y="3400534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438516" y="4394132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/>
          <p:cNvGrpSpPr/>
          <p:nvPr/>
        </p:nvGrpSpPr>
        <p:grpSpPr>
          <a:xfrm>
            <a:off x="4860032" y="1916832"/>
            <a:ext cx="3057525" cy="2911574"/>
            <a:chOff x="4716016" y="1556792"/>
            <a:chExt cx="3057525" cy="2911574"/>
          </a:xfrm>
        </p:grpSpPr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16016" y="2276872"/>
              <a:ext cx="30575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16016" y="3573016"/>
              <a:ext cx="30575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5" name="Object 9"/>
            <p:cNvGraphicFramePr>
              <a:graphicFrameLocks noChangeAspect="1"/>
            </p:cNvGraphicFramePr>
            <p:nvPr/>
          </p:nvGraphicFramePr>
          <p:xfrm>
            <a:off x="4716016" y="1556792"/>
            <a:ext cx="2517775" cy="355600"/>
          </p:xfrm>
          <a:graphic>
            <a:graphicData uri="http://schemas.openxmlformats.org/presentationml/2006/ole">
              <p:oleObj spid="_x0000_s10243" name="수식" r:id="rId9" imgW="1981080" imgH="279360" progId="Equation.3">
                <p:embed/>
              </p:oleObj>
            </a:graphicData>
          </a:graphic>
        </p:graphicFrame>
        <p:cxnSp>
          <p:nvCxnSpPr>
            <p:cNvPr id="22" name="직선 연결선 21"/>
            <p:cNvCxnSpPr/>
            <p:nvPr/>
          </p:nvCxnSpPr>
          <p:spPr>
            <a:xfrm>
              <a:off x="4932040" y="2780928"/>
              <a:ext cx="27792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4918088" y="4005064"/>
              <a:ext cx="2779284" cy="0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&amp; Discussion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971600" y="1556792"/>
            <a:ext cx="2952328" cy="4030707"/>
            <a:chOff x="899592" y="1628775"/>
            <a:chExt cx="3057525" cy="3808195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9592" y="2348880"/>
              <a:ext cx="30575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99592" y="3573016"/>
              <a:ext cx="30575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1187450" y="1628775"/>
            <a:ext cx="1743075" cy="355600"/>
          </p:xfrm>
          <a:graphic>
            <a:graphicData uri="http://schemas.openxmlformats.org/presentationml/2006/ole">
              <p:oleObj spid="_x0000_s9222" name="수식" r:id="rId6" imgW="1371600" imgH="279360" progId="Equation.3">
                <p:embed/>
              </p:oleObj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1272461" y="4826319"/>
              <a:ext cx="2113666" cy="610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1215 K ~ 1680 K</a:t>
              </a:r>
            </a:p>
            <a:p>
              <a:pPr algn="ctr"/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“465K”</a:t>
              </a:r>
              <a:endParaRPr lang="ko-KR" altLang="en-US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4644008" y="1556792"/>
            <a:ext cx="3371850" cy="4030707"/>
            <a:chOff x="827584" y="1628800"/>
            <a:chExt cx="3371850" cy="4030707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27584" y="3443514"/>
              <a:ext cx="3371850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27584" y="2420888"/>
              <a:ext cx="3371850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5" name="Object 6"/>
            <p:cNvGraphicFramePr>
              <a:graphicFrameLocks noChangeAspect="1"/>
            </p:cNvGraphicFramePr>
            <p:nvPr/>
          </p:nvGraphicFramePr>
          <p:xfrm>
            <a:off x="1187624" y="1628800"/>
            <a:ext cx="1743075" cy="355600"/>
          </p:xfrm>
          <a:graphic>
            <a:graphicData uri="http://schemas.openxmlformats.org/presentationml/2006/ole">
              <p:oleObj spid="_x0000_s9223" name="수식" r:id="rId9" imgW="1371600" imgH="279360" progId="Equation.3">
                <p:embed/>
              </p:oleObj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1331640" y="5013176"/>
              <a:ext cx="20409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1330 K ~ 1615 K</a:t>
              </a:r>
            </a:p>
            <a:p>
              <a:pPr algn="ctr"/>
              <a:r>
                <a:rPr lang="en-US" altLang="ko-KR" b="1" dirty="0" smtClean="0">
                  <a:solidFill>
                    <a:schemeClr val="accent6">
                      <a:lumMod val="50000"/>
                    </a:schemeClr>
                  </a:solidFill>
                </a:rPr>
                <a:t>“285K”</a:t>
              </a:r>
              <a:endParaRPr lang="ko-KR" altLang="en-US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403648" y="609329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작을수록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altLang="ko-KR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400" b="1" baseline="30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4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클수록 정확하다 </a:t>
            </a:r>
            <a:r>
              <a:rPr lang="en-US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ko-K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직선 연결선 47"/>
          <p:cNvCxnSpPr/>
          <p:nvPr/>
        </p:nvCxnSpPr>
        <p:spPr>
          <a:xfrm>
            <a:off x="1115616" y="3068960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1115616" y="4221088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4860032" y="2867450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860032" y="4034092"/>
            <a:ext cx="2779284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282</Words>
  <Application>Microsoft Office PowerPoint</Application>
  <PresentationFormat>화면 슬라이드 쇼(4:3)</PresentationFormat>
  <Paragraphs>82</Paragraphs>
  <Slides>15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Office 테마</vt:lpstr>
      <vt:lpstr>수식</vt:lpstr>
      <vt:lpstr>Equation</vt:lpstr>
      <vt:lpstr>Microsoft Equation 3.0</vt:lpstr>
      <vt:lpstr>HW#5</vt:lpstr>
      <vt:lpstr>Problem</vt:lpstr>
      <vt:lpstr>Theory</vt:lpstr>
      <vt:lpstr>Theory</vt:lpstr>
      <vt:lpstr>Coding</vt:lpstr>
      <vt:lpstr>Point !!</vt:lpstr>
      <vt:lpstr>Result &amp; Discussion</vt:lpstr>
      <vt:lpstr>Result &amp; Discussion</vt:lpstr>
      <vt:lpstr>Result &amp; Discussion</vt:lpstr>
      <vt:lpstr>Result &amp; Discussion</vt:lpstr>
      <vt:lpstr>Result &amp; Discussion</vt:lpstr>
      <vt:lpstr>Discussion</vt:lpstr>
      <vt:lpstr>Discussion</vt:lpstr>
      <vt:lpstr>Conclusion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이미소</dc:creator>
  <cp:lastModifiedBy>user</cp:lastModifiedBy>
  <cp:revision>38</cp:revision>
  <dcterms:created xsi:type="dcterms:W3CDTF">2012-09-10T13:45:45Z</dcterms:created>
  <dcterms:modified xsi:type="dcterms:W3CDTF">2012-10-09T01:55:34Z</dcterms:modified>
</cp:coreProperties>
</file>