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75" r:id="rId5"/>
    <p:sldId id="277" r:id="rId6"/>
    <p:sldId id="276" r:id="rId7"/>
    <p:sldId id="264" r:id="rId8"/>
    <p:sldId id="265" r:id="rId9"/>
    <p:sldId id="274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0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1D483-F7C9-41E2-92FC-E9D13A016C2B}" type="datetimeFigureOut">
              <a:rPr lang="ko-KR" altLang="en-US" smtClean="0"/>
              <a:pPr/>
              <a:t>2014-05-18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F94FA-FA9E-47BD-A69E-BA4D3CAEE5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9856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pPr/>
              <a:t>2014-05-18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4557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pPr/>
              <a:t>2014-05-18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2631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pPr/>
              <a:t>2014-05-18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3570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pPr/>
              <a:t>2014-05-18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7502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pPr/>
              <a:t>2014-05-18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9560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pPr/>
              <a:t>2014-05-18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8121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pPr/>
              <a:t>2014-05-18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8289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pPr/>
              <a:t>2014-05-18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5997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pPr/>
              <a:t>2014-05-18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83800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pPr/>
              <a:t>2014-05-18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9892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6519-9DAF-4200-93FB-5905BDA15069}" type="datetimeFigureOut">
              <a:rPr lang="ko-KR" altLang="en-US" smtClean="0"/>
              <a:pPr/>
              <a:t>2014-05-18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AF64-91D4-4C58-91D3-9E479A942F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609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86519-9DAF-4200-93FB-5905BDA15069}" type="datetimeFigureOut">
              <a:rPr lang="ko-KR" altLang="en-US" smtClean="0"/>
              <a:pPr/>
              <a:t>2014-05-18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2AF64-91D4-4C58-91D3-9E479A942F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0410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54744"/>
            <a:ext cx="9143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of Ordinary </a:t>
            </a:r>
          </a:p>
          <a:p>
            <a:pPr algn="ctr"/>
            <a:r>
              <a:rPr lang="en-US" altLang="ko-K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</a:t>
            </a:r>
            <a:r>
              <a:rPr lang="en-US" altLang="ko-K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  <a:endParaRPr lang="en-US" altLang="ko-KR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286000" y="422108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Seungpyo</a:t>
            </a:r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Hong</a:t>
            </a:r>
            <a:endParaRPr lang="en-US" altLang="ko-K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Physics and Engineering Lab.</a:t>
            </a:r>
          </a:p>
          <a:p>
            <a:pPr algn="ctr"/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Mechanical Engineering</a:t>
            </a:r>
          </a:p>
          <a:p>
            <a:pPr algn="ctr"/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POSTECH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7689" y="2830141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Euler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ko-K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Heun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Midpoint, </a:t>
            </a:r>
            <a:r>
              <a:rPr lang="en-US" altLang="ko-K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Runge</a:t>
            </a:r>
            <a:r>
              <a:rPr lang="en-US" altLang="ko-K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-Kutta</a:t>
            </a: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564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401807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6643" y="4071942"/>
            <a:ext cx="1477829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10990" y="2695286"/>
            <a:ext cx="5550284" cy="41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7072330" y="2643182"/>
            <a:ext cx="18573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 smtClean="0"/>
              <a:t>d</a:t>
            </a:r>
            <a:r>
              <a:rPr lang="en-US" altLang="ko-KR" b="1" dirty="0" err="1" smtClean="0"/>
              <a:t>x</a:t>
            </a:r>
            <a:r>
              <a:rPr lang="en-US" altLang="ko-KR" b="1" dirty="0" smtClean="0"/>
              <a:t> = 0.125</a:t>
            </a:r>
            <a:endParaRPr lang="ko-KR" alt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40038" y="1296618"/>
            <a:ext cx="18573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 smtClean="0"/>
              <a:t>d</a:t>
            </a:r>
            <a:r>
              <a:rPr lang="en-US" altLang="ko-KR" b="1" dirty="0" err="1" smtClean="0"/>
              <a:t>x</a:t>
            </a:r>
            <a:r>
              <a:rPr lang="en-US" altLang="ko-KR" b="1" dirty="0" smtClean="0"/>
              <a:t> = 0.25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3426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7234" y="1785926"/>
            <a:ext cx="7770464" cy="464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000108"/>
            <a:ext cx="27813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3426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00240"/>
            <a:ext cx="785812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211400"/>
            <a:ext cx="5048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82692" y="1293596"/>
            <a:ext cx="22669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764666" y="1293596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ko-KR" sz="20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ko-KR" alt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26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2451" y="1415210"/>
            <a:ext cx="84881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Solve the following ODE via</a:t>
            </a:r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Euler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ko-K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Heun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Midpoint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Runge-kutta</a:t>
            </a:r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ko-K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 with </a:t>
            </a:r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various step size 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analyze </a:t>
            </a:r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571876"/>
            <a:ext cx="7297983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2854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 to solve ODE (1)</a:t>
            </a:r>
            <a:endParaRPr lang="en-US" altLang="ko-K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8580" y="1662390"/>
            <a:ext cx="22002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83118" y="2564370"/>
            <a:ext cx="3714776" cy="72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406921" y="1645290"/>
            <a:ext cx="138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/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ko-KR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order</a:t>
            </a:r>
            <a:endParaRPr lang="en-US" altLang="ko-K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784" y="2685730"/>
            <a:ext cx="138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/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ko-KR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order</a:t>
            </a:r>
            <a:endParaRPr lang="en-US" altLang="ko-K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357222" y="1071546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Euler method</a:t>
            </a:r>
            <a:endParaRPr lang="en-US" altLang="ko-K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오른쪽으로 구부러진 화살표 16"/>
          <p:cNvSpPr/>
          <p:nvPr/>
        </p:nvSpPr>
        <p:spPr>
          <a:xfrm>
            <a:off x="1658514" y="1857364"/>
            <a:ext cx="566024" cy="1154485"/>
          </a:xfrm>
          <a:prstGeom prst="curvedRightArrow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53110" y="218228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(1) Using higher order</a:t>
            </a:r>
            <a:endParaRPr lang="ko-KR" altLang="en-US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1500174"/>
            <a:ext cx="22098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오른쪽으로 구부러진 화살표 18"/>
          <p:cNvSpPr/>
          <p:nvPr/>
        </p:nvSpPr>
        <p:spPr>
          <a:xfrm rot="16200000">
            <a:off x="4824776" y="1461716"/>
            <a:ext cx="566024" cy="1357322"/>
          </a:xfrm>
          <a:prstGeom prst="curvedRightArrow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29256" y="218228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(2) </a:t>
            </a:r>
            <a:r>
              <a:rPr lang="en-US" altLang="ko-KR" b="1" dirty="0" smtClean="0"/>
              <a:t>De</a:t>
            </a:r>
            <a:r>
              <a:rPr lang="en-US" altLang="ko-KR" b="1" dirty="0" smtClean="0"/>
              <a:t>creasing step size </a:t>
            </a:r>
            <a:endParaRPr lang="ko-KR" altLang="en-US" b="1" dirty="0"/>
          </a:p>
        </p:txBody>
      </p:sp>
      <p:pic>
        <p:nvPicPr>
          <p:cNvPr id="21" name="Picture 42" descr="3"/>
          <p:cNvPicPr>
            <a:picLocks noChangeAspect="1" noChangeArrowheads="1"/>
          </p:cNvPicPr>
          <p:nvPr/>
        </p:nvPicPr>
        <p:blipFill rotWithShape="1">
          <a:blip r:embed="rId5" cstate="print"/>
          <a:srcRect l="11507" r="11507"/>
          <a:stretch/>
        </p:blipFill>
        <p:spPr bwMode="auto">
          <a:xfrm rot="10800000">
            <a:off x="2267490" y="3000372"/>
            <a:ext cx="4176970" cy="1282018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TextBox 21"/>
          <p:cNvSpPr txBox="1"/>
          <p:nvPr/>
        </p:nvSpPr>
        <p:spPr>
          <a:xfrm>
            <a:off x="-285784" y="3846870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Heun</a:t>
            </a:r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method</a:t>
            </a:r>
            <a:endParaRPr lang="en-US" altLang="ko-K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4793" y="4797080"/>
            <a:ext cx="2214579" cy="36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8584" y="5225708"/>
            <a:ext cx="1640428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2442" y="5532976"/>
            <a:ext cx="338589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4716" y="6072206"/>
            <a:ext cx="305040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TextBox 26"/>
          <p:cNvSpPr txBox="1"/>
          <p:nvPr/>
        </p:nvSpPr>
        <p:spPr>
          <a:xfrm>
            <a:off x="1659844" y="3279234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tx2"/>
                </a:solidFill>
              </a:rPr>
              <a:t>The values of derivatives are changing </a:t>
            </a:r>
          </a:p>
          <a:p>
            <a:pPr algn="ctr"/>
            <a:r>
              <a:rPr lang="en-US" altLang="ko-KR" b="1" dirty="0" smtClean="0">
                <a:solidFill>
                  <a:schemeClr val="tx2"/>
                </a:solidFill>
              </a:rPr>
              <a:t>with advancing independent variables</a:t>
            </a:r>
            <a:endParaRPr lang="ko-KR" altLang="en-US" b="1" dirty="0">
              <a:solidFill>
                <a:schemeClr val="tx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7048" y="4171786"/>
            <a:ext cx="3236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/>
                </a:solidFill>
              </a:rPr>
              <a:t>: averaging the two derivatives </a:t>
            </a:r>
          </a:p>
          <a:p>
            <a:r>
              <a:rPr lang="en-US" altLang="ko-KR" b="1" dirty="0" smtClean="0">
                <a:solidFill>
                  <a:schemeClr val="tx2"/>
                </a:solidFill>
              </a:rPr>
              <a:t>at the end</a:t>
            </a:r>
            <a:endParaRPr lang="ko-KR" altLang="en-US" b="1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859576" y="3786190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Midpoint method</a:t>
            </a:r>
            <a:endParaRPr lang="en-US" altLang="ko-K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98206" y="4096480"/>
            <a:ext cx="3236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/>
                </a:solidFill>
              </a:rPr>
              <a:t>: obtaining derivatives at mid point of the section</a:t>
            </a:r>
            <a:endParaRPr lang="ko-KR" altLang="en-US" b="1" dirty="0">
              <a:solidFill>
                <a:schemeClr val="tx2"/>
              </a:solidFill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6578" y="4786322"/>
            <a:ext cx="1876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643702" y="5357826"/>
            <a:ext cx="2028826" cy="327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340474" y="5929330"/>
            <a:ext cx="2317766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8061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 to solve ODE (2)</a:t>
            </a:r>
            <a:endParaRPr lang="en-US" altLang="ko-K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57158" y="2500306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Runge-Kutta</a:t>
            </a:r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method (1)</a:t>
            </a:r>
            <a:endParaRPr lang="en-US" altLang="ko-K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Picture 42" descr="3"/>
          <p:cNvPicPr>
            <a:picLocks noChangeAspect="1" noChangeArrowheads="1"/>
          </p:cNvPicPr>
          <p:nvPr/>
        </p:nvPicPr>
        <p:blipFill rotWithShape="1">
          <a:blip r:embed="rId2" cstate="print"/>
          <a:srcRect l="11507" r="11507"/>
          <a:stretch/>
        </p:blipFill>
        <p:spPr bwMode="auto">
          <a:xfrm rot="10800000">
            <a:off x="2357422" y="857232"/>
            <a:ext cx="4176970" cy="171451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TextBox 31"/>
          <p:cNvSpPr txBox="1"/>
          <p:nvPr/>
        </p:nvSpPr>
        <p:spPr>
          <a:xfrm>
            <a:off x="1749776" y="1136094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tx2"/>
                </a:solidFill>
              </a:rPr>
              <a:t>Still, we need to…</a:t>
            </a:r>
          </a:p>
          <a:p>
            <a:pPr algn="ctr"/>
            <a:r>
              <a:rPr lang="en-US" altLang="ko-KR" b="1" dirty="0" smtClean="0">
                <a:solidFill>
                  <a:schemeClr val="tx2"/>
                </a:solidFill>
              </a:rPr>
              <a:t>1. Increase the order of accuracy</a:t>
            </a:r>
          </a:p>
          <a:p>
            <a:pPr algn="ctr"/>
            <a:r>
              <a:rPr lang="en-US" altLang="ko-KR" b="1" dirty="0" smtClean="0">
                <a:solidFill>
                  <a:schemeClr val="tx2"/>
                </a:solidFill>
              </a:rPr>
              <a:t>2. Without calculating the derivatives of the functions</a:t>
            </a:r>
            <a:endParaRPr lang="ko-KR" altLang="en-US" b="1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356514"/>
            <a:ext cx="2619375" cy="29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3295046"/>
            <a:ext cx="2739993" cy="34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2386" y="4112798"/>
            <a:ext cx="5528776" cy="195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7" name="직선 화살표 연결선 36"/>
          <p:cNvCxnSpPr/>
          <p:nvPr/>
        </p:nvCxnSpPr>
        <p:spPr>
          <a:xfrm rot="5400000">
            <a:off x="4071934" y="314324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/>
          <p:nvPr/>
        </p:nvCxnSpPr>
        <p:spPr>
          <a:xfrm rot="5400000">
            <a:off x="4787108" y="314934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/>
          <p:nvPr/>
        </p:nvCxnSpPr>
        <p:spPr>
          <a:xfrm rot="5400000">
            <a:off x="5930116" y="314934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4214810" y="3000372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518474" y="2714620"/>
            <a:ext cx="185738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Derivative </a:t>
            </a:r>
          </a:p>
          <a:p>
            <a:pPr algn="ctr"/>
            <a:r>
              <a:rPr lang="en-US" altLang="ko-KR" dirty="0" smtClean="0"/>
              <a:t>at a certain point </a:t>
            </a:r>
            <a:endParaRPr lang="ko-KR" altLang="en-US" dirty="0"/>
          </a:p>
        </p:txBody>
      </p:sp>
      <p:cxnSp>
        <p:nvCxnSpPr>
          <p:cNvPr id="46" name="직선 화살표 연결선 45"/>
          <p:cNvCxnSpPr/>
          <p:nvPr/>
        </p:nvCxnSpPr>
        <p:spPr>
          <a:xfrm rot="5400000" flipH="1" flipV="1">
            <a:off x="4537075" y="374967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/>
          <p:nvPr/>
        </p:nvCxnSpPr>
        <p:spPr>
          <a:xfrm rot="5400000" flipH="1" flipV="1">
            <a:off x="3822695" y="374967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/>
          <p:nvPr/>
        </p:nvCxnSpPr>
        <p:spPr>
          <a:xfrm rot="5400000" flipH="1" flipV="1">
            <a:off x="5630161" y="373891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4000496" y="3929066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286512" y="3736268"/>
            <a:ext cx="18573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Weighting factor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8061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 to solve ODE (3)</a:t>
            </a:r>
            <a:endParaRPr lang="en-US" altLang="ko-K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57158" y="1000108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Runge-Kutta</a:t>
            </a:r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method (2)</a:t>
            </a:r>
            <a:endParaRPr lang="en-US" altLang="ko-K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1571612"/>
            <a:ext cx="18573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2</a:t>
            </a:r>
            <a:r>
              <a:rPr lang="en-US" altLang="ko-KR" b="1" baseline="30000" dirty="0" smtClean="0"/>
              <a:t>nd</a:t>
            </a:r>
            <a:r>
              <a:rPr lang="en-US" altLang="ko-KR" b="1" dirty="0" smtClean="0"/>
              <a:t> order RK</a:t>
            </a:r>
            <a:endParaRPr lang="ko-KR" alt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54030"/>
            <a:ext cx="21717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404330"/>
            <a:ext cx="2047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7660" y="1231233"/>
            <a:ext cx="30861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152314"/>
            <a:ext cx="58102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5143512"/>
            <a:ext cx="3190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428596" y="4295322"/>
            <a:ext cx="578647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ko-KR" dirty="0" smtClean="0"/>
          </a:p>
          <a:p>
            <a:pPr algn="ctr"/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16906" y="2335914"/>
            <a:ext cx="310024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ko-KR" dirty="0" smtClean="0"/>
          </a:p>
          <a:p>
            <a:pPr algn="ctr"/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43372" y="1643050"/>
            <a:ext cx="2536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tx2"/>
                </a:solidFill>
              </a:rPr>
              <a:t>Taylor Series Expansion</a:t>
            </a:r>
            <a:endParaRPr lang="ko-KR" altLang="en-US" b="1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5008" y="4286256"/>
            <a:ext cx="2536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 smtClean="0">
                <a:solidFill>
                  <a:schemeClr val="tx2"/>
                </a:solidFill>
              </a:rPr>
              <a:t>Runge</a:t>
            </a:r>
            <a:r>
              <a:rPr lang="en-US" altLang="ko-KR" b="1" dirty="0" err="1" smtClean="0">
                <a:solidFill>
                  <a:schemeClr val="tx2"/>
                </a:solidFill>
              </a:rPr>
              <a:t>-Kutta</a:t>
            </a:r>
            <a:endParaRPr lang="en-US" altLang="ko-KR" b="1" dirty="0" smtClean="0">
              <a:solidFill>
                <a:schemeClr val="tx2"/>
              </a:solidFill>
            </a:endParaRPr>
          </a:p>
          <a:p>
            <a:pPr algn="ctr"/>
            <a:r>
              <a:rPr lang="en-US" altLang="ko-KR" b="1" dirty="0" smtClean="0">
                <a:solidFill>
                  <a:schemeClr val="tx2"/>
                </a:solidFill>
              </a:rPr>
              <a:t>Equation</a:t>
            </a:r>
            <a:endParaRPr lang="ko-KR" altLang="en-US" b="1" dirty="0">
              <a:solidFill>
                <a:schemeClr val="tx2"/>
              </a:solidFill>
            </a:endParaRPr>
          </a:p>
        </p:txBody>
      </p:sp>
      <p:sp>
        <p:nvSpPr>
          <p:cNvPr id="22" name="왼쪽/오른쪽 화살표 21"/>
          <p:cNvSpPr/>
          <p:nvPr/>
        </p:nvSpPr>
        <p:spPr>
          <a:xfrm rot="18308048">
            <a:off x="6307090" y="3304718"/>
            <a:ext cx="1293704" cy="721859"/>
          </a:xfrm>
          <a:prstGeom prst="left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428596" y="5072074"/>
            <a:ext cx="321471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ko-KR" dirty="0" smtClean="0"/>
          </a:p>
          <a:p>
            <a:pPr algn="ctr"/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46862" y="5072074"/>
            <a:ext cx="2071702" cy="853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46862" y="5929330"/>
            <a:ext cx="16764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42216" y="5000636"/>
            <a:ext cx="233478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29013" y="2943225"/>
            <a:ext cx="20859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46085" y="5907966"/>
            <a:ext cx="1785949" cy="8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2893630" y="600076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 smtClean="0">
                <a:solidFill>
                  <a:schemeClr val="tx2"/>
                </a:solidFill>
              </a:rPr>
              <a:t>Huen</a:t>
            </a:r>
            <a:endParaRPr lang="ko-KR" altLang="en-US" b="1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2132" y="600076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tx2"/>
                </a:solidFill>
              </a:rPr>
              <a:t>Midpoint</a:t>
            </a:r>
            <a:endParaRPr lang="ko-KR" alt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061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 to solve ODE (3)</a:t>
            </a:r>
            <a:endParaRPr lang="en-US" altLang="ko-K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57158" y="1000108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Runge-Kutta</a:t>
            </a:r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method (3)</a:t>
            </a:r>
            <a:endParaRPr lang="en-US" altLang="ko-K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500174"/>
            <a:ext cx="18573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3</a:t>
            </a:r>
            <a:r>
              <a:rPr lang="en-US" altLang="ko-KR" b="1" baseline="30000" dirty="0" smtClean="0"/>
              <a:t>rd</a:t>
            </a:r>
            <a:r>
              <a:rPr lang="en-US" altLang="ko-KR" b="1" dirty="0" smtClean="0"/>
              <a:t> order RK</a:t>
            </a:r>
            <a:endParaRPr lang="ko-KR" alt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28596" y="3571876"/>
            <a:ext cx="18573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4</a:t>
            </a:r>
            <a:r>
              <a:rPr lang="en-US" altLang="ko-KR" b="1" baseline="30000" dirty="0" smtClean="0"/>
              <a:t>th</a:t>
            </a:r>
            <a:r>
              <a:rPr lang="en-US" altLang="ko-KR" b="1" dirty="0" smtClean="0"/>
              <a:t> order RK</a:t>
            </a:r>
            <a:endParaRPr lang="ko-KR" altLang="en-US" b="1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00240"/>
            <a:ext cx="24669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143116"/>
            <a:ext cx="22383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143380"/>
            <a:ext cx="29432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4214818"/>
            <a:ext cx="20574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8061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66224" y="2522700"/>
            <a:ext cx="7225968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ko-KR" sz="1600" b="1" dirty="0" smtClean="0"/>
          </a:p>
          <a:p>
            <a:endParaRPr lang="en-US" altLang="ko-KR" sz="1600" b="1" dirty="0"/>
          </a:p>
          <a:p>
            <a:endParaRPr lang="en-US" altLang="ko-KR" sz="1600" b="1" dirty="0" smtClean="0"/>
          </a:p>
          <a:p>
            <a:endParaRPr lang="en-US" altLang="ko-KR" sz="1600" b="1" dirty="0"/>
          </a:p>
          <a:p>
            <a:endParaRPr lang="en-US" altLang="ko-KR" sz="1600" b="1" dirty="0" smtClean="0"/>
          </a:p>
          <a:p>
            <a:endParaRPr lang="en-US" altLang="ko-KR" sz="1600" b="1" dirty="0"/>
          </a:p>
          <a:p>
            <a:endParaRPr lang="en-US" altLang="ko-KR" sz="1600" b="1" dirty="0" smtClean="0"/>
          </a:p>
          <a:p>
            <a:endParaRPr lang="en-US" altLang="ko-KR" sz="1600" b="1" dirty="0"/>
          </a:p>
          <a:p>
            <a:endParaRPr lang="en-US" altLang="ko-KR" sz="1600" b="1" dirty="0" smtClean="0"/>
          </a:p>
          <a:p>
            <a:endParaRPr lang="en-US" altLang="ko-KR" sz="1600" b="1" dirty="0"/>
          </a:p>
          <a:p>
            <a:endParaRPr lang="en-US" altLang="ko-KR" sz="1600" b="1" dirty="0" smtClean="0"/>
          </a:p>
          <a:p>
            <a:endParaRPr lang="en-US" altLang="ko-KR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the program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1097505"/>
            <a:ext cx="7560840" cy="54784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</a:rPr>
              <a:t>PROGRAM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Ordinary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sz="1600" dirty="0" smtClean="0"/>
          </a:p>
          <a:p>
            <a:r>
              <a:rPr lang="en-US" altLang="ko-KR" sz="2400" dirty="0"/>
              <a:t> </a:t>
            </a:r>
            <a:r>
              <a:rPr lang="en-US" altLang="ko-KR" sz="2400" dirty="0" smtClean="0"/>
              <a:t>  1. </a:t>
            </a:r>
            <a:r>
              <a:rPr lang="en-US" altLang="ko-KR" sz="2400" dirty="0" smtClean="0"/>
              <a:t>Euler</a:t>
            </a:r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   2. </a:t>
            </a:r>
            <a:r>
              <a:rPr lang="en-US" altLang="ko-KR" sz="2400" dirty="0" err="1" smtClean="0"/>
              <a:t>Heun</a:t>
            </a:r>
            <a:endParaRPr lang="en-US" altLang="ko-KR" sz="2400" dirty="0" smtClean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   3. </a:t>
            </a:r>
            <a:r>
              <a:rPr lang="en-US" altLang="ko-KR" sz="2400" dirty="0" smtClean="0"/>
              <a:t>Midpoint</a:t>
            </a:r>
          </a:p>
          <a:p>
            <a:r>
              <a:rPr lang="en-US" altLang="ko-KR" sz="2400" dirty="0" smtClean="0"/>
              <a:t> </a:t>
            </a:r>
          </a:p>
          <a:p>
            <a:r>
              <a:rPr lang="en-US" altLang="ko-KR" sz="2400" dirty="0" smtClean="0"/>
              <a:t> </a:t>
            </a:r>
            <a:r>
              <a:rPr lang="en-US" altLang="ko-KR" sz="2400" dirty="0" smtClean="0"/>
              <a:t> </a:t>
            </a:r>
            <a:r>
              <a:rPr lang="en-US" altLang="ko-KR" sz="2400" dirty="0" smtClean="0"/>
              <a:t> </a:t>
            </a:r>
            <a:r>
              <a:rPr lang="en-US" altLang="ko-KR" sz="2400" dirty="0" smtClean="0"/>
              <a:t>4. </a:t>
            </a:r>
            <a:r>
              <a:rPr lang="en-US" altLang="ko-KR" sz="2400" dirty="0" smtClean="0"/>
              <a:t>RK4</a:t>
            </a:r>
            <a:r>
              <a:rPr lang="en-US" altLang="ko-KR" sz="1600" dirty="0" smtClean="0"/>
              <a:t>   </a:t>
            </a:r>
            <a:endParaRPr lang="en-US" altLang="ko-KR" sz="1600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</a:rPr>
              <a:t>END PROGRAM </a:t>
            </a:r>
            <a:r>
              <a:rPr lang="en-US" altLang="ko-KR" sz="2000" dirty="0" smtClean="0"/>
              <a:t>Ordinary</a:t>
            </a:r>
            <a:endParaRPr lang="en-US" altLang="ko-KR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66224" y="1564202"/>
            <a:ext cx="722596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Select </a:t>
            </a:r>
            <a:r>
              <a:rPr lang="en-US" altLang="ko-KR" sz="2000" b="1" dirty="0" smtClean="0"/>
              <a:t>the method</a:t>
            </a:r>
            <a:r>
              <a:rPr lang="en-US" altLang="ko-KR" sz="2000" dirty="0" smtClean="0"/>
              <a:t> (1: </a:t>
            </a:r>
            <a:r>
              <a:rPr lang="en-US" altLang="ko-KR" sz="2000" dirty="0" smtClean="0"/>
              <a:t>Euler</a:t>
            </a:r>
            <a:r>
              <a:rPr lang="en-US" altLang="ko-KR" sz="2000" dirty="0" smtClean="0"/>
              <a:t>  2: </a:t>
            </a:r>
            <a:r>
              <a:rPr lang="en-US" altLang="ko-KR" sz="2000" dirty="0" err="1" smtClean="0"/>
              <a:t>Heun</a:t>
            </a:r>
            <a:r>
              <a:rPr lang="en-US" altLang="ko-KR" sz="2000" dirty="0" smtClean="0"/>
              <a:t>  3</a:t>
            </a:r>
            <a:r>
              <a:rPr lang="en-US" altLang="ko-KR" sz="2000" dirty="0" smtClean="0"/>
              <a:t>: </a:t>
            </a:r>
            <a:r>
              <a:rPr lang="en-US" altLang="ko-KR" sz="2000" dirty="0" smtClean="0"/>
              <a:t>Midpoint  4:RK4 )</a:t>
            </a:r>
            <a:endParaRPr lang="ko-KR" alt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6224" y="2024608"/>
            <a:ext cx="722596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Assign </a:t>
            </a:r>
            <a:r>
              <a:rPr lang="en-US" altLang="ko-KR" sz="2000" b="1" dirty="0" smtClean="0"/>
              <a:t>initial condition, step size, section interested</a:t>
            </a:r>
            <a:endParaRPr lang="ko-KR" alt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66224" y="5667739"/>
            <a:ext cx="722596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Write results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92690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142984"/>
            <a:ext cx="7715304" cy="482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28596" y="1142984"/>
            <a:ext cx="18573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 smtClean="0"/>
              <a:t>d</a:t>
            </a:r>
            <a:r>
              <a:rPr lang="en-US" altLang="ko-KR" b="1" dirty="0" err="1" smtClean="0"/>
              <a:t>x</a:t>
            </a:r>
            <a:r>
              <a:rPr lang="en-US" altLang="ko-KR" b="1" dirty="0" smtClean="0"/>
              <a:t> = 0.5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3747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285728"/>
            <a:ext cx="3882865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-19090" y="1886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66920" y="2786058"/>
            <a:ext cx="5191161" cy="3893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6643" y="4071942"/>
            <a:ext cx="1477829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7072330" y="2643182"/>
            <a:ext cx="18573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 smtClean="0"/>
              <a:t>d</a:t>
            </a:r>
            <a:r>
              <a:rPr lang="en-US" altLang="ko-KR" b="1" dirty="0" err="1" smtClean="0"/>
              <a:t>x</a:t>
            </a:r>
            <a:r>
              <a:rPr lang="en-US" altLang="ko-KR" b="1" dirty="0" smtClean="0"/>
              <a:t> = 0.25</a:t>
            </a:r>
            <a:endParaRPr lang="ko-KR" alt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14810" y="1285860"/>
            <a:ext cx="18573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 smtClean="0"/>
              <a:t>d</a:t>
            </a:r>
            <a:r>
              <a:rPr lang="en-US" altLang="ko-KR" b="1" dirty="0" err="1" smtClean="0"/>
              <a:t>x</a:t>
            </a:r>
            <a:r>
              <a:rPr lang="en-US" altLang="ko-KR" b="1" dirty="0" smtClean="0"/>
              <a:t> = 0.5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3426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4">
      <a:majorFont>
        <a:latin typeface="Times New Roman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4465</TotalTime>
  <Words>263</Words>
  <Application>Microsoft Office PowerPoint</Application>
  <PresentationFormat>화면 슬라이드 쇼(4:3)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Seungpyo Hong</dc:creator>
  <cp:lastModifiedBy>kriswow</cp:lastModifiedBy>
  <cp:revision>70</cp:revision>
  <dcterms:created xsi:type="dcterms:W3CDTF">2014-03-08T08:19:12Z</dcterms:created>
  <dcterms:modified xsi:type="dcterms:W3CDTF">2014-05-18T14:50:43Z</dcterms:modified>
</cp:coreProperties>
</file>