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6" r:id="rId4"/>
    <p:sldId id="267" r:id="rId5"/>
    <p:sldId id="268" r:id="rId6"/>
    <p:sldId id="263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D5"/>
    <a:srgbClr val="E59322"/>
    <a:srgbClr val="E9AF3C"/>
    <a:srgbClr val="3A6E9B"/>
    <a:srgbClr val="EFF1E1"/>
    <a:srgbClr val="E1B934"/>
    <a:srgbClr val="0E2844"/>
    <a:srgbClr val="EBEAB4"/>
    <a:srgbClr val="264B6C"/>
    <a:srgbClr val="386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718" autoAdjust="0"/>
  </p:normalViewPr>
  <p:slideViewPr>
    <p:cSldViewPr snapToGrid="0">
      <p:cViewPr varScale="1">
        <p:scale>
          <a:sx n="69" d="100"/>
          <a:sy n="69" d="100"/>
        </p:scale>
        <p:origin x="828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ul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ul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Rel. Error vs sections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result!$G$3</c:f>
              <c:strCache>
                <c:ptCount val="1"/>
                <c:pt idx="0">
                  <c:v>Euler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result!$F$4:$F$23</c:f>
              <c:numCache>
                <c:formatCode>General</c:formatCode>
                <c:ptCount val="20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  <c:pt idx="13">
                  <c:v>32768</c:v>
                </c:pt>
                <c:pt idx="14">
                  <c:v>65536</c:v>
                </c:pt>
                <c:pt idx="15">
                  <c:v>131072</c:v>
                </c:pt>
                <c:pt idx="16">
                  <c:v>262144</c:v>
                </c:pt>
                <c:pt idx="17">
                  <c:v>524288</c:v>
                </c:pt>
                <c:pt idx="18">
                  <c:v>1048576</c:v>
                </c:pt>
                <c:pt idx="19">
                  <c:v>2097152</c:v>
                </c:pt>
              </c:numCache>
            </c:numRef>
          </c:xVal>
          <c:yVal>
            <c:numRef>
              <c:f>result!$G$4:$G$23</c:f>
              <c:numCache>
                <c:formatCode>General</c:formatCode>
                <c:ptCount val="20"/>
                <c:pt idx="0">
                  <c:v>24.541951019644124</c:v>
                </c:pt>
                <c:pt idx="1">
                  <c:v>12.301207476408766</c:v>
                </c:pt>
                <c:pt idx="2">
                  <c:v>6.1360519715996293</c:v>
                </c:pt>
                <c:pt idx="3">
                  <c:v>3.0617482911823322</c:v>
                </c:pt>
                <c:pt idx="4">
                  <c:v>1.5289856141448979</c:v>
                </c:pt>
                <c:pt idx="5">
                  <c:v>0.76398145147807184</c:v>
                </c:pt>
                <c:pt idx="6">
                  <c:v>0.38185805866141398</c:v>
                </c:pt>
                <c:pt idx="7">
                  <c:v>0.19089524866912483</c:v>
                </c:pt>
                <c:pt idx="8">
                  <c:v>9.5439063027400531E-2</c:v>
                </c:pt>
                <c:pt idx="9">
                  <c:v>4.7717407778584631E-2</c:v>
                </c:pt>
                <c:pt idx="10">
                  <c:v>2.3858172955527557E-2</c:v>
                </c:pt>
                <c:pt idx="11">
                  <c:v>1.1928887377590203E-2</c:v>
                </c:pt>
                <c:pt idx="12">
                  <c:v>5.9643773220674334E-3</c:v>
                </c:pt>
                <c:pt idx="13">
                  <c:v>2.9822550277708161E-3</c:v>
                </c:pt>
                <c:pt idx="14">
                  <c:v>1.491127513875977E-3</c:v>
                </c:pt>
                <c:pt idx="15">
                  <c:v>7.4556375694741976E-4</c:v>
                </c:pt>
                <c:pt idx="16">
                  <c:v>3.7271551174604135E-4</c:v>
                </c:pt>
                <c:pt idx="17">
                  <c:v>1.8635775588245196E-4</c:v>
                </c:pt>
                <c:pt idx="18">
                  <c:v>9.3178877931794708E-5</c:v>
                </c:pt>
                <c:pt idx="19">
                  <c:v>4.6589438975328632E-5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FEF-40F1-B173-F818C05FE6CB}"/>
            </c:ext>
          </c:extLst>
        </c:ser>
        <c:ser>
          <c:idx val="1"/>
          <c:order val="1"/>
          <c:tx>
            <c:strRef>
              <c:f>result!$H$3</c:f>
              <c:strCache>
                <c:ptCount val="1"/>
                <c:pt idx="0">
                  <c:v>Heun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result!$F$4:$F$23</c:f>
              <c:numCache>
                <c:formatCode>General</c:formatCode>
                <c:ptCount val="20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  <c:pt idx="13">
                  <c:v>32768</c:v>
                </c:pt>
                <c:pt idx="14">
                  <c:v>65536</c:v>
                </c:pt>
                <c:pt idx="15">
                  <c:v>131072</c:v>
                </c:pt>
                <c:pt idx="16">
                  <c:v>262144</c:v>
                </c:pt>
                <c:pt idx="17">
                  <c:v>524288</c:v>
                </c:pt>
                <c:pt idx="18">
                  <c:v>1048576</c:v>
                </c:pt>
                <c:pt idx="19">
                  <c:v>2097152</c:v>
                </c:pt>
              </c:numCache>
            </c:numRef>
          </c:xVal>
          <c:yVal>
            <c:numRef>
              <c:f>result!$H$4:$H$23</c:f>
              <c:numCache>
                <c:formatCode>General</c:formatCode>
                <c:ptCount val="20"/>
                <c:pt idx="0">
                  <c:v>3.182260436381422</c:v>
                </c:pt>
                <c:pt idx="1">
                  <c:v>0.81372968095528508</c:v>
                </c:pt>
                <c:pt idx="2">
                  <c:v>0.20608128203772166</c:v>
                </c:pt>
                <c:pt idx="3">
                  <c:v>5.1295105037728272E-2</c:v>
                </c:pt>
                <c:pt idx="4">
                  <c:v>1.2425841393251593E-2</c:v>
                </c:pt>
                <c:pt idx="5">
                  <c:v>3.1544103050828243E-3</c:v>
                </c:pt>
                <c:pt idx="6">
                  <c:v>2.2966867876560099E-3</c:v>
                </c:pt>
                <c:pt idx="7">
                  <c:v>5.7367394648949813E-4</c:v>
                </c:pt>
                <c:pt idx="8">
                  <c:v>1.4335211989942168E-4</c:v>
                </c:pt>
                <c:pt idx="9">
                  <c:v>3.5838029979571056E-5</c:v>
                </c:pt>
                <c:pt idx="10">
                  <c:v>9.0258742084143523E-6</c:v>
                </c:pt>
                <c:pt idx="11">
                  <c:v>2.2564685521035881E-6</c:v>
                </c:pt>
                <c:pt idx="12">
                  <c:v>5.3093378362292308E-7</c:v>
                </c:pt>
                <c:pt idx="13">
                  <c:v>1.3273343647445232E-7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FEF-40F1-B173-F818C05FE6CB}"/>
            </c:ext>
          </c:extLst>
        </c:ser>
        <c:ser>
          <c:idx val="2"/>
          <c:order val="2"/>
          <c:tx>
            <c:strRef>
              <c:f>result!$I$3</c:f>
              <c:strCache>
                <c:ptCount val="1"/>
                <c:pt idx="0">
                  <c:v>Midpoint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result!$F$4:$F$23</c:f>
              <c:numCache>
                <c:formatCode>General</c:formatCode>
                <c:ptCount val="20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  <c:pt idx="13">
                  <c:v>32768</c:v>
                </c:pt>
                <c:pt idx="14">
                  <c:v>65536</c:v>
                </c:pt>
                <c:pt idx="15">
                  <c:v>131072</c:v>
                </c:pt>
                <c:pt idx="16">
                  <c:v>262144</c:v>
                </c:pt>
                <c:pt idx="17">
                  <c:v>524288</c:v>
                </c:pt>
                <c:pt idx="18">
                  <c:v>1048576</c:v>
                </c:pt>
                <c:pt idx="19">
                  <c:v>2097152</c:v>
                </c:pt>
              </c:numCache>
            </c:numRef>
          </c:xVal>
          <c:yVal>
            <c:numRef>
              <c:f>result!$I$4:$I$23</c:f>
              <c:numCache>
                <c:formatCode>General</c:formatCode>
                <c:ptCount val="20"/>
                <c:pt idx="0">
                  <c:v>0.83578148446657918</c:v>
                </c:pt>
                <c:pt idx="1">
                  <c:v>0.28770186437368722</c:v>
                </c:pt>
                <c:pt idx="2">
                  <c:v>8.0635965645742977E-2</c:v>
                </c:pt>
                <c:pt idx="3">
                  <c:v>2.1161958500335486E-2</c:v>
                </c:pt>
                <c:pt idx="4">
                  <c:v>5.410082458453821E-3</c:v>
                </c:pt>
                <c:pt idx="5">
                  <c:v>1.3671544768524412E-3</c:v>
                </c:pt>
                <c:pt idx="6">
                  <c:v>3.4364688742278106E-4</c:v>
                </c:pt>
                <c:pt idx="7">
                  <c:v>8.6144005383672478E-5</c:v>
                </c:pt>
                <c:pt idx="8">
                  <c:v>2.1635551427989596E-5</c:v>
                </c:pt>
                <c:pt idx="9">
                  <c:v>5.4420712161160127E-6</c:v>
                </c:pt>
                <c:pt idx="10">
                  <c:v>1.3273344401947508E-6</c:v>
                </c:pt>
                <c:pt idx="11">
                  <c:v>3.9820032828591383E-7</c:v>
                </c:pt>
                <c:pt idx="12">
                  <c:v>1.3273343647445232E-7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FEF-40F1-B173-F818C05FE6CB}"/>
            </c:ext>
          </c:extLst>
        </c:ser>
        <c:ser>
          <c:idx val="3"/>
          <c:order val="3"/>
          <c:tx>
            <c:strRef>
              <c:f>result!$J$3</c:f>
              <c:strCache>
                <c:ptCount val="1"/>
                <c:pt idx="0">
                  <c:v>RK4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result!$F$4:$F$23</c:f>
              <c:numCache>
                <c:formatCode>General</c:formatCode>
                <c:ptCount val="20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  <c:pt idx="13">
                  <c:v>32768</c:v>
                </c:pt>
                <c:pt idx="14">
                  <c:v>65536</c:v>
                </c:pt>
                <c:pt idx="15">
                  <c:v>131072</c:v>
                </c:pt>
                <c:pt idx="16">
                  <c:v>262144</c:v>
                </c:pt>
                <c:pt idx="17">
                  <c:v>524288</c:v>
                </c:pt>
                <c:pt idx="18">
                  <c:v>1048576</c:v>
                </c:pt>
                <c:pt idx="19">
                  <c:v>2097152</c:v>
                </c:pt>
              </c:numCache>
            </c:numRef>
          </c:xVal>
          <c:yVal>
            <c:numRef>
              <c:f>result!$J$4:$J$23</c:f>
              <c:numCache>
                <c:formatCode>General</c:formatCode>
                <c:ptCount val="20"/>
                <c:pt idx="0">
                  <c:v>0.13301138818706951</c:v>
                </c:pt>
                <c:pt idx="1">
                  <c:v>8.4597660759336592E-3</c:v>
                </c:pt>
                <c:pt idx="2">
                  <c:v>5.2748270786131797E-4</c:v>
                </c:pt>
                <c:pt idx="3">
                  <c:v>3.2785160752033082E-5</c:v>
                </c:pt>
                <c:pt idx="4">
                  <c:v>2.1237351156291355E-6</c:v>
                </c:pt>
                <c:pt idx="5">
                  <c:v>1.3273343647445232E-7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FEF-40F1-B173-F818C05FE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0388864"/>
        <c:axId val="310386784"/>
      </c:scatterChart>
      <c:valAx>
        <c:axId val="310388864"/>
        <c:scaling>
          <c:logBase val="2"/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log2(Sections)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10386784"/>
        <c:crosses val="autoZero"/>
        <c:crossBetween val="midCat"/>
      </c:valAx>
      <c:valAx>
        <c:axId val="310386784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Rel. Error(%)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103888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Rel. Error vs sections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result!$G$3</c:f>
              <c:strCache>
                <c:ptCount val="1"/>
                <c:pt idx="0">
                  <c:v>Euler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result!$F$4:$F$23</c:f>
              <c:numCache>
                <c:formatCode>General</c:formatCode>
                <c:ptCount val="20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  <c:pt idx="13">
                  <c:v>32768</c:v>
                </c:pt>
                <c:pt idx="14">
                  <c:v>65536</c:v>
                </c:pt>
                <c:pt idx="15">
                  <c:v>131072</c:v>
                </c:pt>
                <c:pt idx="16">
                  <c:v>262144</c:v>
                </c:pt>
                <c:pt idx="17">
                  <c:v>524288</c:v>
                </c:pt>
                <c:pt idx="18">
                  <c:v>1048576</c:v>
                </c:pt>
                <c:pt idx="19">
                  <c:v>2097152</c:v>
                </c:pt>
              </c:numCache>
            </c:numRef>
          </c:xVal>
          <c:yVal>
            <c:numRef>
              <c:f>result!$G$4:$G$23</c:f>
              <c:numCache>
                <c:formatCode>General</c:formatCode>
                <c:ptCount val="20"/>
                <c:pt idx="0">
                  <c:v>24.541951019644124</c:v>
                </c:pt>
                <c:pt idx="1">
                  <c:v>12.301207476408766</c:v>
                </c:pt>
                <c:pt idx="2">
                  <c:v>6.1360519715996293</c:v>
                </c:pt>
                <c:pt idx="3">
                  <c:v>3.0617482911823322</c:v>
                </c:pt>
                <c:pt idx="4">
                  <c:v>1.5289856141448979</c:v>
                </c:pt>
                <c:pt idx="5">
                  <c:v>0.76398145147807184</c:v>
                </c:pt>
                <c:pt idx="6">
                  <c:v>0.38185805866141398</c:v>
                </c:pt>
                <c:pt idx="7">
                  <c:v>0.19089524866912483</c:v>
                </c:pt>
                <c:pt idx="8">
                  <c:v>9.5439063027400531E-2</c:v>
                </c:pt>
                <c:pt idx="9">
                  <c:v>4.7717407778584631E-2</c:v>
                </c:pt>
                <c:pt idx="10">
                  <c:v>2.3858172955527557E-2</c:v>
                </c:pt>
                <c:pt idx="11">
                  <c:v>1.1928887377590203E-2</c:v>
                </c:pt>
                <c:pt idx="12">
                  <c:v>5.9643773220674334E-3</c:v>
                </c:pt>
                <c:pt idx="13">
                  <c:v>2.9822550277708161E-3</c:v>
                </c:pt>
                <c:pt idx="14">
                  <c:v>1.491127513875977E-3</c:v>
                </c:pt>
                <c:pt idx="15">
                  <c:v>7.4556375694741976E-4</c:v>
                </c:pt>
                <c:pt idx="16">
                  <c:v>3.7271551174604135E-4</c:v>
                </c:pt>
                <c:pt idx="17">
                  <c:v>1.8635775588245196E-4</c:v>
                </c:pt>
                <c:pt idx="18">
                  <c:v>9.3178877931794708E-5</c:v>
                </c:pt>
                <c:pt idx="19">
                  <c:v>4.6589438975328632E-5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7AE-41EB-8FF8-C4AA8F97DE5C}"/>
            </c:ext>
          </c:extLst>
        </c:ser>
        <c:ser>
          <c:idx val="1"/>
          <c:order val="1"/>
          <c:tx>
            <c:strRef>
              <c:f>result!$H$3</c:f>
              <c:strCache>
                <c:ptCount val="1"/>
                <c:pt idx="0">
                  <c:v>Heun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result!$F$4:$F$23</c:f>
              <c:numCache>
                <c:formatCode>General</c:formatCode>
                <c:ptCount val="20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  <c:pt idx="13">
                  <c:v>32768</c:v>
                </c:pt>
                <c:pt idx="14">
                  <c:v>65536</c:v>
                </c:pt>
                <c:pt idx="15">
                  <c:v>131072</c:v>
                </c:pt>
                <c:pt idx="16">
                  <c:v>262144</c:v>
                </c:pt>
                <c:pt idx="17">
                  <c:v>524288</c:v>
                </c:pt>
                <c:pt idx="18">
                  <c:v>1048576</c:v>
                </c:pt>
                <c:pt idx="19">
                  <c:v>2097152</c:v>
                </c:pt>
              </c:numCache>
            </c:numRef>
          </c:xVal>
          <c:yVal>
            <c:numRef>
              <c:f>result!$H$4:$H$23</c:f>
              <c:numCache>
                <c:formatCode>General</c:formatCode>
                <c:ptCount val="20"/>
                <c:pt idx="0">
                  <c:v>3.182260436381422</c:v>
                </c:pt>
                <c:pt idx="1">
                  <c:v>0.81372968095528508</c:v>
                </c:pt>
                <c:pt idx="2">
                  <c:v>0.20608128203772166</c:v>
                </c:pt>
                <c:pt idx="3">
                  <c:v>5.1295105037728272E-2</c:v>
                </c:pt>
                <c:pt idx="4">
                  <c:v>1.2425841393251593E-2</c:v>
                </c:pt>
                <c:pt idx="5">
                  <c:v>3.1544103050828243E-3</c:v>
                </c:pt>
                <c:pt idx="6">
                  <c:v>2.2966867876560099E-3</c:v>
                </c:pt>
                <c:pt idx="7">
                  <c:v>5.7367394648949813E-4</c:v>
                </c:pt>
                <c:pt idx="8">
                  <c:v>1.4335211989942168E-4</c:v>
                </c:pt>
                <c:pt idx="9">
                  <c:v>3.5838029979571056E-5</c:v>
                </c:pt>
                <c:pt idx="10">
                  <c:v>9.0258742084143523E-6</c:v>
                </c:pt>
                <c:pt idx="11">
                  <c:v>2.2564685521035881E-6</c:v>
                </c:pt>
                <c:pt idx="12">
                  <c:v>5.3093378362292308E-7</c:v>
                </c:pt>
                <c:pt idx="13">
                  <c:v>1.3273343647445232E-7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7AE-41EB-8FF8-C4AA8F97DE5C}"/>
            </c:ext>
          </c:extLst>
        </c:ser>
        <c:ser>
          <c:idx val="2"/>
          <c:order val="2"/>
          <c:tx>
            <c:strRef>
              <c:f>result!$I$3</c:f>
              <c:strCache>
                <c:ptCount val="1"/>
                <c:pt idx="0">
                  <c:v>Midpoint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result!$F$4:$F$23</c:f>
              <c:numCache>
                <c:formatCode>General</c:formatCode>
                <c:ptCount val="20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  <c:pt idx="13">
                  <c:v>32768</c:v>
                </c:pt>
                <c:pt idx="14">
                  <c:v>65536</c:v>
                </c:pt>
                <c:pt idx="15">
                  <c:v>131072</c:v>
                </c:pt>
                <c:pt idx="16">
                  <c:v>262144</c:v>
                </c:pt>
                <c:pt idx="17">
                  <c:v>524288</c:v>
                </c:pt>
                <c:pt idx="18">
                  <c:v>1048576</c:v>
                </c:pt>
                <c:pt idx="19">
                  <c:v>2097152</c:v>
                </c:pt>
              </c:numCache>
            </c:numRef>
          </c:xVal>
          <c:yVal>
            <c:numRef>
              <c:f>result!$I$4:$I$23</c:f>
              <c:numCache>
                <c:formatCode>General</c:formatCode>
                <c:ptCount val="20"/>
                <c:pt idx="0">
                  <c:v>0.83578148446657918</c:v>
                </c:pt>
                <c:pt idx="1">
                  <c:v>0.28770186437368722</c:v>
                </c:pt>
                <c:pt idx="2">
                  <c:v>8.0635965645742977E-2</c:v>
                </c:pt>
                <c:pt idx="3">
                  <c:v>2.1161958500335486E-2</c:v>
                </c:pt>
                <c:pt idx="4">
                  <c:v>5.410082458453821E-3</c:v>
                </c:pt>
                <c:pt idx="5">
                  <c:v>1.3671544768524412E-3</c:v>
                </c:pt>
                <c:pt idx="6">
                  <c:v>3.4364688742278106E-4</c:v>
                </c:pt>
                <c:pt idx="7">
                  <c:v>8.6144005383672478E-5</c:v>
                </c:pt>
                <c:pt idx="8">
                  <c:v>2.1635551427989596E-5</c:v>
                </c:pt>
                <c:pt idx="9">
                  <c:v>5.4420712161160127E-6</c:v>
                </c:pt>
                <c:pt idx="10">
                  <c:v>1.3273344401947508E-6</c:v>
                </c:pt>
                <c:pt idx="11">
                  <c:v>3.9820032828591383E-7</c:v>
                </c:pt>
                <c:pt idx="12">
                  <c:v>1.3273343647445232E-7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7AE-41EB-8FF8-C4AA8F97DE5C}"/>
            </c:ext>
          </c:extLst>
        </c:ser>
        <c:ser>
          <c:idx val="3"/>
          <c:order val="3"/>
          <c:tx>
            <c:strRef>
              <c:f>result!$J$3</c:f>
              <c:strCache>
                <c:ptCount val="1"/>
                <c:pt idx="0">
                  <c:v>RK4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result!$F$4:$F$23</c:f>
              <c:numCache>
                <c:formatCode>General</c:formatCode>
                <c:ptCount val="20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  <c:pt idx="13">
                  <c:v>32768</c:v>
                </c:pt>
                <c:pt idx="14">
                  <c:v>65536</c:v>
                </c:pt>
                <c:pt idx="15">
                  <c:v>131072</c:v>
                </c:pt>
                <c:pt idx="16">
                  <c:v>262144</c:v>
                </c:pt>
                <c:pt idx="17">
                  <c:v>524288</c:v>
                </c:pt>
                <c:pt idx="18">
                  <c:v>1048576</c:v>
                </c:pt>
                <c:pt idx="19">
                  <c:v>2097152</c:v>
                </c:pt>
              </c:numCache>
            </c:numRef>
          </c:xVal>
          <c:yVal>
            <c:numRef>
              <c:f>result!$J$4:$J$23</c:f>
              <c:numCache>
                <c:formatCode>General</c:formatCode>
                <c:ptCount val="20"/>
                <c:pt idx="0">
                  <c:v>0.13301138818706951</c:v>
                </c:pt>
                <c:pt idx="1">
                  <c:v>8.4597660759336592E-3</c:v>
                </c:pt>
                <c:pt idx="2">
                  <c:v>5.2748270786131797E-4</c:v>
                </c:pt>
                <c:pt idx="3">
                  <c:v>3.2785160752033082E-5</c:v>
                </c:pt>
                <c:pt idx="4">
                  <c:v>2.1237351156291355E-6</c:v>
                </c:pt>
                <c:pt idx="5">
                  <c:v>1.3273343647445232E-7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7AE-41EB-8FF8-C4AA8F97DE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0388864"/>
        <c:axId val="310386784"/>
      </c:scatterChart>
      <c:valAx>
        <c:axId val="310388864"/>
        <c:scaling>
          <c:logBase val="2"/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log2(Sections)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10386784"/>
        <c:crosses val="autoZero"/>
        <c:crossBetween val="midCat"/>
      </c:valAx>
      <c:valAx>
        <c:axId val="310386784"/>
        <c:scaling>
          <c:logBase val="10"/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Rel. Error(%)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103888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43EDC-9B6B-4359-833B-9CBC9AA5A5F3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5D0E8-1B6F-4939-9C4F-EAD078B78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080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D0E8-1B6F-4939-9C4F-EAD078B7846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2934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D0E8-1B6F-4939-9C4F-EAD078B7846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1074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D0E8-1B6F-4939-9C4F-EAD078B7846C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411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D0E8-1B6F-4939-9C4F-EAD078B7846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9725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D0E8-1B6F-4939-9C4F-EAD078B7846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64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981A-128B-499D-A1BD-52947A59EC4D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9" name="그룹 8"/>
          <p:cNvGrpSpPr/>
          <p:nvPr userDrawn="1"/>
        </p:nvGrpSpPr>
        <p:grpSpPr>
          <a:xfrm>
            <a:off x="137799" y="-1090650"/>
            <a:ext cx="10167857" cy="6050038"/>
            <a:chOff x="1170061" y="758914"/>
            <a:chExt cx="9581837" cy="5701342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  <a:scene3d>
            <a:camera prst="perspectiveRelaxedModerately" fov="5400000">
              <a:rot lat="19129577" lon="19831912" rev="1060884"/>
            </a:camera>
            <a:lightRig rig="balanced" dir="t"/>
          </a:scene3d>
        </p:grpSpPr>
        <p:sp>
          <p:nvSpPr>
            <p:cNvPr id="10" name="육각형 9"/>
            <p:cNvSpPr/>
            <p:nvPr/>
          </p:nvSpPr>
          <p:spPr>
            <a:xfrm>
              <a:off x="2404419" y="290648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102B48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육각형 10"/>
            <p:cNvSpPr/>
            <p:nvPr/>
          </p:nvSpPr>
          <p:spPr>
            <a:xfrm>
              <a:off x="2404419" y="4334633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FFFE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육각형 11"/>
            <p:cNvSpPr/>
            <p:nvPr/>
          </p:nvSpPr>
          <p:spPr>
            <a:xfrm>
              <a:off x="3638778" y="3620559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29C2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육각형 12"/>
            <p:cNvSpPr/>
            <p:nvPr/>
          </p:nvSpPr>
          <p:spPr>
            <a:xfrm>
              <a:off x="3638778" y="217916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BFEEE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육각형 13"/>
            <p:cNvSpPr/>
            <p:nvPr/>
          </p:nvSpPr>
          <p:spPr>
            <a:xfrm>
              <a:off x="2407279" y="1478792"/>
              <a:ext cx="1603168" cy="1395861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2BF36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육각형 14"/>
            <p:cNvSpPr/>
            <p:nvPr/>
          </p:nvSpPr>
          <p:spPr>
            <a:xfrm>
              <a:off x="1170061" y="758914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19F3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육각형 15"/>
            <p:cNvSpPr/>
            <p:nvPr/>
          </p:nvSpPr>
          <p:spPr>
            <a:xfrm>
              <a:off x="4873136" y="146063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3E73A5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육각형 16"/>
            <p:cNvSpPr/>
            <p:nvPr/>
          </p:nvSpPr>
          <p:spPr>
            <a:xfrm>
              <a:off x="4876863" y="4347523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3C74AA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육각형 17"/>
            <p:cNvSpPr/>
            <p:nvPr/>
          </p:nvSpPr>
          <p:spPr>
            <a:xfrm>
              <a:off x="1170061" y="219205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4172A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육각형 18"/>
            <p:cNvSpPr/>
            <p:nvPr/>
          </p:nvSpPr>
          <p:spPr>
            <a:xfrm>
              <a:off x="3628850" y="505043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5B94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육각형 19"/>
            <p:cNvSpPr/>
            <p:nvPr/>
          </p:nvSpPr>
          <p:spPr>
            <a:xfrm>
              <a:off x="6124281" y="2155715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DC338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육각형 20"/>
            <p:cNvSpPr/>
            <p:nvPr/>
          </p:nvSpPr>
          <p:spPr>
            <a:xfrm>
              <a:off x="7702103" y="1225209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7963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육각형 21"/>
            <p:cNvSpPr/>
            <p:nvPr/>
          </p:nvSpPr>
          <p:spPr>
            <a:xfrm>
              <a:off x="9116506" y="197593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CE1B7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5270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981A-128B-499D-A1BD-52947A59EC4D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23" name="그룹 22"/>
          <p:cNvGrpSpPr/>
          <p:nvPr userDrawn="1"/>
        </p:nvGrpSpPr>
        <p:grpSpPr>
          <a:xfrm>
            <a:off x="-200126" y="3280103"/>
            <a:ext cx="7845700" cy="4758998"/>
            <a:chOff x="1170061" y="758914"/>
            <a:chExt cx="9399263" cy="5701342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  <a:scene3d>
            <a:camera prst="perspectiveHeroicExtremeRightFacing">
              <a:rot lat="19990162" lon="19420207" rev="193627"/>
            </a:camera>
            <a:lightRig rig="balanced" dir="t"/>
          </a:scene3d>
        </p:grpSpPr>
        <p:sp>
          <p:nvSpPr>
            <p:cNvPr id="24" name="육각형 23"/>
            <p:cNvSpPr/>
            <p:nvPr/>
          </p:nvSpPr>
          <p:spPr>
            <a:xfrm>
              <a:off x="2404419" y="290648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102B48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육각형 24"/>
            <p:cNvSpPr/>
            <p:nvPr/>
          </p:nvSpPr>
          <p:spPr>
            <a:xfrm>
              <a:off x="2404419" y="4334633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FFFE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육각형 25"/>
            <p:cNvSpPr/>
            <p:nvPr/>
          </p:nvSpPr>
          <p:spPr>
            <a:xfrm>
              <a:off x="3638778" y="3620559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29C2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육각형 26"/>
            <p:cNvSpPr/>
            <p:nvPr/>
          </p:nvSpPr>
          <p:spPr>
            <a:xfrm>
              <a:off x="3638778" y="217916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BFEEE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육각형 27"/>
            <p:cNvSpPr/>
            <p:nvPr/>
          </p:nvSpPr>
          <p:spPr>
            <a:xfrm>
              <a:off x="2407279" y="1478792"/>
              <a:ext cx="1603168" cy="1395861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2BF36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" name="육각형 28"/>
            <p:cNvSpPr/>
            <p:nvPr/>
          </p:nvSpPr>
          <p:spPr>
            <a:xfrm>
              <a:off x="1170061" y="758914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19F3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육각형 29"/>
            <p:cNvSpPr/>
            <p:nvPr/>
          </p:nvSpPr>
          <p:spPr>
            <a:xfrm>
              <a:off x="4873136" y="146063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3E73A5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육각형 30"/>
            <p:cNvSpPr/>
            <p:nvPr/>
          </p:nvSpPr>
          <p:spPr>
            <a:xfrm>
              <a:off x="4876863" y="4347523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3C74AA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육각형 31"/>
            <p:cNvSpPr/>
            <p:nvPr/>
          </p:nvSpPr>
          <p:spPr>
            <a:xfrm>
              <a:off x="1170061" y="219205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4172A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육각형 32"/>
            <p:cNvSpPr/>
            <p:nvPr/>
          </p:nvSpPr>
          <p:spPr>
            <a:xfrm>
              <a:off x="3628850" y="505043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5B94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육각형 33"/>
            <p:cNvSpPr/>
            <p:nvPr/>
          </p:nvSpPr>
          <p:spPr>
            <a:xfrm>
              <a:off x="6124281" y="2155715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DC338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육각형 34"/>
            <p:cNvSpPr/>
            <p:nvPr/>
          </p:nvSpPr>
          <p:spPr>
            <a:xfrm>
              <a:off x="8112903" y="1225209"/>
              <a:ext cx="1635393" cy="1409819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7963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육각형 35"/>
            <p:cNvSpPr/>
            <p:nvPr/>
          </p:nvSpPr>
          <p:spPr>
            <a:xfrm>
              <a:off x="8933931" y="2675809"/>
              <a:ext cx="1635393" cy="1409819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CE1B7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86022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본문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981A-128B-499D-A1BD-52947A59EC4D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20" name="그림 19"/>
          <p:cNvPicPr>
            <a:picLocks noChangeAspect="1"/>
          </p:cNvPicPr>
          <p:nvPr userDrawn="1"/>
        </p:nvPicPr>
        <p:blipFill rotWithShape="1">
          <a:blip r:embed="rId2"/>
          <a:srcRect t="23929" r="25877" b="-23929"/>
          <a:stretch/>
        </p:blipFill>
        <p:spPr>
          <a:xfrm>
            <a:off x="9906000" y="888"/>
            <a:ext cx="2286000" cy="1809700"/>
          </a:xfrm>
          <a:prstGeom prst="rect">
            <a:avLst/>
          </a:prstGeom>
        </p:spPr>
      </p:pic>
      <p:sp>
        <p:nvSpPr>
          <p:cNvPr id="21" name="직사각형 20"/>
          <p:cNvSpPr/>
          <p:nvPr userDrawn="1"/>
        </p:nvSpPr>
        <p:spPr>
          <a:xfrm>
            <a:off x="0" y="169680"/>
            <a:ext cx="4667250" cy="360673"/>
          </a:xfrm>
          <a:prstGeom prst="rect">
            <a:avLst/>
          </a:prstGeom>
          <a:solidFill>
            <a:srgbClr val="D85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 userDrawn="1"/>
        </p:nvSpPr>
        <p:spPr>
          <a:xfrm>
            <a:off x="1" y="1409497"/>
            <a:ext cx="12191999" cy="5448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7883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본문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981A-128B-499D-A1BD-52947A59EC4D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1" y="0"/>
            <a:ext cx="12191999" cy="1409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169680"/>
            <a:ext cx="4667250" cy="360673"/>
          </a:xfrm>
          <a:prstGeom prst="rect">
            <a:avLst/>
          </a:prstGeom>
          <a:solidFill>
            <a:srgbClr val="D85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 rotWithShape="1">
          <a:blip r:embed="rId2"/>
          <a:srcRect t="23929" r="25877" b="-23929"/>
          <a:stretch/>
        </p:blipFill>
        <p:spPr>
          <a:xfrm>
            <a:off x="9906000" y="888"/>
            <a:ext cx="2286000" cy="18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69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6981A-128B-499D-A1BD-52947A59EC4D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90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328125" y="2623245"/>
            <a:ext cx="4267176" cy="3332276"/>
            <a:chOff x="7423375" y="2146995"/>
            <a:chExt cx="4267176" cy="3332276"/>
          </a:xfrm>
        </p:grpSpPr>
        <p:sp>
          <p:nvSpPr>
            <p:cNvPr id="25" name="TextBox 24"/>
            <p:cNvSpPr txBox="1"/>
            <p:nvPr/>
          </p:nvSpPr>
          <p:spPr>
            <a:xfrm>
              <a:off x="8287054" y="2146995"/>
              <a:ext cx="340349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2" algn="r">
                <a:lnSpc>
                  <a:spcPct val="80000"/>
                </a:lnSpc>
              </a:pPr>
              <a:r>
                <a:rPr lang="en-US" altLang="ko-KR" sz="40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Numerical</a:t>
              </a:r>
            </a:p>
            <a:p>
              <a:pPr marL="0" lvl="2" algn="r">
                <a:lnSpc>
                  <a:spcPct val="80000"/>
                </a:lnSpc>
              </a:pPr>
              <a:r>
                <a:rPr lang="en-US" altLang="ko-KR" sz="40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Analysis</a:t>
              </a:r>
            </a:p>
            <a:p>
              <a:pPr marL="0" lvl="2" algn="r">
                <a:lnSpc>
                  <a:spcPct val="80000"/>
                </a:lnSpc>
              </a:pPr>
              <a:r>
                <a:rPr lang="en-US" altLang="ko-KR" sz="40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for Materials</a:t>
              </a:r>
              <a:endParaRPr lang="ko-KR" altLang="en-US" sz="320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423375" y="4634744"/>
              <a:ext cx="4267176" cy="844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ko-KR" sz="14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20130528</a:t>
              </a:r>
            </a:p>
            <a:p>
              <a:pPr algn="r">
                <a:lnSpc>
                  <a:spcPct val="120000"/>
                </a:lnSpc>
              </a:pPr>
              <a:r>
                <a:rPr lang="en-US" altLang="ko-KR" sz="14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Dept. of Materials Science and Engineering</a:t>
              </a:r>
            </a:p>
            <a:p>
              <a:pPr algn="r">
                <a:lnSpc>
                  <a:spcPct val="120000"/>
                </a:lnSpc>
              </a:pPr>
              <a:r>
                <a:rPr lang="en-US" altLang="ko-KR" sz="1400" dirty="0" err="1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Cheolhee</a:t>
              </a:r>
              <a:r>
                <a:rPr lang="en-US" altLang="ko-KR" sz="14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Han</a:t>
              </a:r>
              <a:endParaRPr lang="en-US" altLang="ko-KR" sz="140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grpSp>
          <p:nvGrpSpPr>
            <p:cNvPr id="7" name="그룹 6"/>
            <p:cNvGrpSpPr/>
            <p:nvPr/>
          </p:nvGrpSpPr>
          <p:grpSpPr>
            <a:xfrm>
              <a:off x="8750072" y="3804931"/>
              <a:ext cx="2807129" cy="451007"/>
              <a:chOff x="9071429" y="3960837"/>
              <a:chExt cx="2807129" cy="451007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9984603" y="4046091"/>
                <a:ext cx="17063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altLang="ko-KR" sz="1600" dirty="0" smtClean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나눔바른고딕" panose="020B0603020101020101" pitchFamily="50" charset="-127"/>
                    <a:ea typeface="나눔바른고딕" panose="020B0603020101020101" pitchFamily="50" charset="-127"/>
                  </a:rPr>
                  <a:t>Homework </a:t>
                </a:r>
                <a:r>
                  <a:rPr lang="en-US" altLang="ko-KR" sz="1600" dirty="0" smtClean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나눔바른고딕" panose="020B0603020101020101" pitchFamily="50" charset="-127"/>
                    <a:ea typeface="나눔바른고딕" panose="020B0603020101020101" pitchFamily="50" charset="-127"/>
                  </a:rPr>
                  <a:t>No.7</a:t>
                </a:r>
                <a:endParaRPr lang="ko-KR" altLang="en-US" sz="1600" dirty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endParaRPr>
              </a:p>
            </p:txBody>
          </p:sp>
          <p:sp>
            <p:nvSpPr>
              <p:cNvPr id="6" name="평행 사변형 5"/>
              <p:cNvSpPr/>
              <p:nvPr/>
            </p:nvSpPr>
            <p:spPr>
              <a:xfrm>
                <a:off x="9071429" y="3960837"/>
                <a:ext cx="2807129" cy="451007"/>
              </a:xfrm>
              <a:prstGeom prst="parallelogram">
                <a:avLst>
                  <a:gd name="adj" fmla="val 45690"/>
                </a:avLst>
              </a:prstGeom>
              <a:noFill/>
              <a:ln>
                <a:solidFill>
                  <a:srgbClr val="EDC3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19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2"/>
          <p:cNvSpPr txBox="1">
            <a:spLocks/>
          </p:cNvSpPr>
          <p:nvPr/>
        </p:nvSpPr>
        <p:spPr>
          <a:xfrm>
            <a:off x="152400" y="195672"/>
            <a:ext cx="4514850" cy="3474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dirty="0" smtClean="0"/>
              <a:t>01 Algorithm</a:t>
            </a:r>
            <a:endParaRPr lang="en-US" dirty="0"/>
          </a:p>
        </p:txBody>
      </p:sp>
      <p:sp>
        <p:nvSpPr>
          <p:cNvPr id="11" name="텍스트 개체 틀 12"/>
          <p:cNvSpPr txBox="1">
            <a:spLocks/>
          </p:cNvSpPr>
          <p:nvPr/>
        </p:nvSpPr>
        <p:spPr>
          <a:xfrm>
            <a:off x="499707" y="667810"/>
            <a:ext cx="9567005" cy="48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4000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sz="2400" dirty="0" smtClean="0"/>
              <a:t>Numerical </a:t>
            </a:r>
            <a:r>
              <a:rPr lang="en-US" sz="2400" dirty="0" smtClean="0"/>
              <a:t>Solution of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ODE(Initial Value Problem)</a:t>
            </a:r>
            <a:endParaRPr lang="en-US" sz="2400" dirty="0"/>
          </a:p>
        </p:txBody>
      </p:sp>
      <p:grpSp>
        <p:nvGrpSpPr>
          <p:cNvPr id="20" name="그룹 19"/>
          <p:cNvGrpSpPr/>
          <p:nvPr/>
        </p:nvGrpSpPr>
        <p:grpSpPr>
          <a:xfrm>
            <a:off x="499707" y="1634393"/>
            <a:ext cx="9567005" cy="1827141"/>
            <a:chOff x="5465962" y="2038873"/>
            <a:chExt cx="3365501" cy="1827141"/>
          </a:xfrm>
        </p:grpSpPr>
        <p:sp>
          <p:nvSpPr>
            <p:cNvPr id="21" name="TextBox 20"/>
            <p:cNvSpPr txBox="1"/>
            <p:nvPr/>
          </p:nvSpPr>
          <p:spPr>
            <a:xfrm>
              <a:off x="5465962" y="2038873"/>
              <a:ext cx="788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Numerical Methods</a:t>
              </a:r>
              <a:endParaRPr lang="en-US" altLang="ko-KR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65962" y="2296354"/>
              <a:ext cx="336550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AutoNum type="arabicPeriod"/>
              </a:pP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Euler Method</a:t>
              </a: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endParaRPr lang="en-US" altLang="ko-KR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r>
                <a:rPr lang="en-US" altLang="ko-KR" sz="1200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Heun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Method</a:t>
              </a: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endParaRPr lang="en-US" altLang="ko-KR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Midpoint Method</a:t>
              </a:r>
            </a:p>
            <a:p>
              <a:pPr marL="228600" indent="-228600">
                <a:buAutoNum type="arabicPeriod"/>
              </a:pPr>
              <a:endParaRPr lang="en-US" altLang="ko-KR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4</a:t>
              </a:r>
              <a:r>
                <a:rPr lang="en-US" altLang="ko-KR" sz="1200" baseline="300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th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  </a:t>
              </a:r>
              <a:r>
                <a:rPr lang="en-US" altLang="ko-KR" sz="1200" dirty="0" err="1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Runge-Kutta</a:t>
              </a:r>
              <a:r>
                <a:rPr lang="en-US" altLang="ko-KR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 method</a:t>
              </a: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ea typeface="나눔바른고딕" panose="020B0603020101020101" pitchFamily="50" charset="-127"/>
              </a:endParaRPr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6096000" y="3482999"/>
            <a:ext cx="6096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600" dirty="0"/>
              <a:t>#define </a:t>
            </a:r>
            <a:r>
              <a:rPr lang="en-US" altLang="ko-KR" sz="1600" dirty="0">
                <a:solidFill>
                  <a:srgbClr val="7030A0"/>
                </a:solidFill>
              </a:rPr>
              <a:t>xi</a:t>
            </a:r>
            <a:r>
              <a:rPr lang="en-US" altLang="ko-KR" sz="1600" dirty="0"/>
              <a:t> 0</a:t>
            </a:r>
            <a:r>
              <a:rPr lang="en-US" altLang="ko-KR" sz="1600" dirty="0">
                <a:solidFill>
                  <a:srgbClr val="00B050"/>
                </a:solidFill>
              </a:rPr>
              <a:t>//initial x value</a:t>
            </a:r>
          </a:p>
          <a:p>
            <a:r>
              <a:rPr lang="en-US" altLang="ko-KR" sz="1600" dirty="0"/>
              <a:t>#define </a:t>
            </a:r>
            <a:r>
              <a:rPr lang="en-US" altLang="ko-KR" sz="1600" dirty="0" err="1">
                <a:solidFill>
                  <a:srgbClr val="7030A0"/>
                </a:solidFill>
              </a:rPr>
              <a:t>yi</a:t>
            </a:r>
            <a:r>
              <a:rPr lang="en-US" altLang="ko-KR" sz="1600" dirty="0"/>
              <a:t> 2</a:t>
            </a:r>
            <a:r>
              <a:rPr lang="en-US" altLang="ko-KR" sz="1600" dirty="0">
                <a:solidFill>
                  <a:srgbClr val="00B050"/>
                </a:solidFill>
              </a:rPr>
              <a:t>//initial y value</a:t>
            </a:r>
          </a:p>
          <a:p>
            <a:r>
              <a:rPr lang="en-US" altLang="ko-KR" sz="1600" dirty="0"/>
              <a:t>#define </a:t>
            </a:r>
            <a:r>
              <a:rPr lang="en-US" altLang="ko-KR" sz="1600" dirty="0" err="1">
                <a:solidFill>
                  <a:srgbClr val="7030A0"/>
                </a:solidFill>
              </a:rPr>
              <a:t>xf</a:t>
            </a:r>
            <a:r>
              <a:rPr lang="en-US" altLang="ko-KR" sz="1600" dirty="0"/>
              <a:t> 4</a:t>
            </a:r>
            <a:r>
              <a:rPr lang="en-US" altLang="ko-KR" sz="1600" dirty="0">
                <a:solidFill>
                  <a:srgbClr val="00B050"/>
                </a:solidFill>
              </a:rPr>
              <a:t>//final x value</a:t>
            </a:r>
          </a:p>
          <a:p>
            <a:r>
              <a:rPr lang="fr-FR" altLang="ko-KR" sz="1600" dirty="0">
                <a:solidFill>
                  <a:srgbClr val="00B0F0"/>
                </a:solidFill>
              </a:rPr>
              <a:t>double</a:t>
            </a:r>
            <a:r>
              <a:rPr lang="fr-FR" altLang="ko-KR" sz="1600" dirty="0"/>
              <a:t> </a:t>
            </a:r>
            <a:r>
              <a:rPr lang="fr-FR" altLang="ko-KR" sz="1600" dirty="0" smtClean="0"/>
              <a:t>dydx(</a:t>
            </a:r>
            <a:r>
              <a:rPr lang="fr-FR" altLang="ko-KR" sz="1600" dirty="0">
                <a:solidFill>
                  <a:srgbClr val="00B0F0"/>
                </a:solidFill>
              </a:rPr>
              <a:t>double</a:t>
            </a:r>
            <a:r>
              <a:rPr lang="fr-FR" altLang="ko-KR" sz="1600" dirty="0" smtClean="0"/>
              <a:t> </a:t>
            </a:r>
            <a:r>
              <a:rPr lang="fr-FR" altLang="ko-KR" sz="1600" dirty="0"/>
              <a:t>x, </a:t>
            </a:r>
            <a:r>
              <a:rPr lang="fr-FR" altLang="ko-KR" sz="1600" dirty="0">
                <a:solidFill>
                  <a:srgbClr val="00B0F0"/>
                </a:solidFill>
              </a:rPr>
              <a:t>double</a:t>
            </a:r>
            <a:r>
              <a:rPr lang="fr-FR" altLang="ko-KR" sz="1600" dirty="0" smtClean="0"/>
              <a:t> </a:t>
            </a:r>
            <a:r>
              <a:rPr lang="fr-FR" altLang="ko-KR" sz="1600" dirty="0"/>
              <a:t>y)</a:t>
            </a:r>
          </a:p>
          <a:p>
            <a:r>
              <a:rPr lang="en-US" altLang="ko-KR" sz="1600" dirty="0"/>
              <a:t>{</a:t>
            </a:r>
          </a:p>
          <a:p>
            <a:r>
              <a:rPr lang="fr-FR" altLang="ko-KR" sz="1600" dirty="0">
                <a:solidFill>
                  <a:srgbClr val="00B0F0"/>
                </a:solidFill>
              </a:rPr>
              <a:t>double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e = </a:t>
            </a:r>
            <a:r>
              <a:rPr lang="en-US" altLang="ko-KR" sz="1600" dirty="0" err="1"/>
              <a:t>exp</a:t>
            </a:r>
            <a:r>
              <a:rPr lang="en-US" altLang="ko-KR" sz="1600" dirty="0"/>
              <a:t>(1);</a:t>
            </a:r>
          </a:p>
          <a:p>
            <a:r>
              <a:rPr lang="en-US" altLang="ko-KR" sz="1600" dirty="0">
                <a:solidFill>
                  <a:srgbClr val="00B0F0"/>
                </a:solidFill>
              </a:rPr>
              <a:t>return</a:t>
            </a:r>
            <a:r>
              <a:rPr lang="en-US" altLang="ko-KR" sz="1600" dirty="0"/>
              <a:t> 4 * pow(e, 0.8*x) - 0.5*y;</a:t>
            </a:r>
          </a:p>
          <a:p>
            <a:r>
              <a:rPr lang="en-US" altLang="ko-KR" sz="1600" dirty="0"/>
              <a:t>}</a:t>
            </a:r>
          </a:p>
          <a:p>
            <a:r>
              <a:rPr lang="fr-FR" altLang="ko-KR" sz="1600" dirty="0">
                <a:solidFill>
                  <a:srgbClr val="00B0F0"/>
                </a:solidFill>
              </a:rPr>
              <a:t>double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ans</a:t>
            </a:r>
            <a:r>
              <a:rPr lang="en-US" altLang="ko-KR" sz="1600" dirty="0" smtClean="0"/>
              <a:t>(</a:t>
            </a:r>
            <a:r>
              <a:rPr lang="fr-FR" altLang="ko-KR" sz="1600" dirty="0">
                <a:solidFill>
                  <a:srgbClr val="00B0F0"/>
                </a:solidFill>
              </a:rPr>
              <a:t>double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x)</a:t>
            </a:r>
          </a:p>
          <a:p>
            <a:r>
              <a:rPr lang="en-US" altLang="ko-KR" sz="1600" dirty="0"/>
              <a:t>{</a:t>
            </a:r>
          </a:p>
          <a:p>
            <a:r>
              <a:rPr lang="fr-FR" altLang="ko-KR" sz="1600" dirty="0">
                <a:solidFill>
                  <a:srgbClr val="00B0F0"/>
                </a:solidFill>
              </a:rPr>
              <a:t>double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e = </a:t>
            </a:r>
            <a:r>
              <a:rPr lang="en-US" altLang="ko-KR" sz="1600" dirty="0" err="1"/>
              <a:t>exp</a:t>
            </a:r>
            <a:r>
              <a:rPr lang="en-US" altLang="ko-KR" sz="1600" dirty="0"/>
              <a:t>(1);</a:t>
            </a:r>
          </a:p>
          <a:p>
            <a:r>
              <a:rPr lang="en-US" altLang="ko-KR" sz="1600" dirty="0">
                <a:solidFill>
                  <a:srgbClr val="00B0F0"/>
                </a:solidFill>
              </a:rPr>
              <a:t>return</a:t>
            </a:r>
            <a:r>
              <a:rPr lang="en-US" altLang="ko-KR" sz="1600" dirty="0"/>
              <a:t> pow(e, (-0.5)*x)*((4 / 1.3)*pow(e, 1.3*x) - 1.4 / 1.3);</a:t>
            </a:r>
          </a:p>
          <a:p>
            <a:r>
              <a:rPr lang="en-US" altLang="ko-KR" sz="1600" dirty="0"/>
              <a:t>}</a:t>
            </a:r>
            <a:endParaRPr lang="ko-KR" altLang="en-US" sz="1100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03725"/>
            <a:ext cx="50958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5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2"/>
          <p:cNvSpPr txBox="1">
            <a:spLocks/>
          </p:cNvSpPr>
          <p:nvPr/>
        </p:nvSpPr>
        <p:spPr>
          <a:xfrm>
            <a:off x="152400" y="195672"/>
            <a:ext cx="4514850" cy="3474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dirty="0" smtClean="0"/>
              <a:t>02 Code</a:t>
            </a:r>
            <a:endParaRPr lang="en-US" dirty="0"/>
          </a:p>
        </p:txBody>
      </p:sp>
      <p:sp>
        <p:nvSpPr>
          <p:cNvPr id="11" name="텍스트 개체 틀 12"/>
          <p:cNvSpPr txBox="1">
            <a:spLocks/>
          </p:cNvSpPr>
          <p:nvPr/>
        </p:nvSpPr>
        <p:spPr>
          <a:xfrm>
            <a:off x="499707" y="667810"/>
            <a:ext cx="9567005" cy="48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4000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sz="2400" dirty="0" smtClean="0"/>
              <a:t>Source Codes</a:t>
            </a:r>
            <a:endParaRPr lang="en-US" sz="2400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691" y="1555707"/>
            <a:ext cx="2880000" cy="2170993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6691" y="1555706"/>
            <a:ext cx="2880000" cy="1970103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691" y="1610954"/>
            <a:ext cx="2880000" cy="84492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6691" y="1559552"/>
            <a:ext cx="2880000" cy="2163302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386691" y="4186201"/>
            <a:ext cx="2880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r>
              <a:rPr lang="en-US" altLang="ko-KR" sz="1000" dirty="0" err="1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euler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(</a:t>
            </a:r>
            <a:r>
              <a:rPr lang="en-US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r>
              <a:rPr lang="en-U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)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{</a:t>
            </a:r>
          </a:p>
          <a:p>
            <a:r>
              <a:rPr lang="en-US" altLang="ko-KR" sz="1000" dirty="0" err="1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int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r>
              <a:rPr lang="en-US" altLang="ko-KR" sz="1000" dirty="0" err="1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i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= 0;</a:t>
            </a:r>
          </a:p>
          <a:p>
            <a:r>
              <a:rPr lang="fr-FR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fr-FR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x = 0, y = 0;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x = </a:t>
            </a:r>
            <a:r>
              <a:rPr lang="en-US" altLang="ko-KR" sz="1000" dirty="0">
                <a:solidFill>
                  <a:srgbClr val="6F008A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xi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 = </a:t>
            </a:r>
            <a:r>
              <a:rPr lang="en-US" altLang="ko-KR" sz="1000" dirty="0" err="1">
                <a:solidFill>
                  <a:srgbClr val="6F008A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yi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</a:t>
            </a:r>
          </a:p>
          <a:p>
            <a:r>
              <a:rPr lang="nn-NO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for</a:t>
            </a:r>
            <a:r>
              <a:rPr lang="nn-NO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(i = 0; i &lt; (</a:t>
            </a:r>
            <a:r>
              <a:rPr lang="nn-NO" altLang="ko-KR" sz="1000" dirty="0">
                <a:solidFill>
                  <a:srgbClr val="6F008A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xf</a:t>
            </a:r>
            <a:r>
              <a:rPr lang="nn-NO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- </a:t>
            </a:r>
            <a:r>
              <a:rPr lang="nn-NO" altLang="ko-KR" sz="1000" dirty="0">
                <a:solidFill>
                  <a:srgbClr val="6F008A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xi</a:t>
            </a:r>
            <a:r>
              <a:rPr lang="nn-NO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) / </a:t>
            </a:r>
            <a:r>
              <a:rPr lang="nn-NO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nn-NO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 i++)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{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 += </a:t>
            </a:r>
            <a:r>
              <a:rPr lang="en-US" altLang="ko-KR" sz="1000" dirty="0" err="1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dydx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(x, y)*</a:t>
            </a:r>
            <a:r>
              <a:rPr lang="en-U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x += </a:t>
            </a:r>
            <a:r>
              <a:rPr lang="en-U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}</a:t>
            </a:r>
          </a:p>
          <a:p>
            <a:r>
              <a:rPr lang="en-US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return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y;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}</a:t>
            </a:r>
            <a:endParaRPr lang="ko-KR" altLang="en-US" sz="1000" dirty="0"/>
          </a:p>
        </p:txBody>
      </p:sp>
      <p:sp>
        <p:nvSpPr>
          <p:cNvPr id="16" name="직사각형 15"/>
          <p:cNvSpPr/>
          <p:nvPr/>
        </p:nvSpPr>
        <p:spPr>
          <a:xfrm>
            <a:off x="3281348" y="4182355"/>
            <a:ext cx="2880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r>
              <a:rPr lang="en-US" altLang="ko-KR" sz="1000" dirty="0" err="1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heun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(</a:t>
            </a:r>
            <a:r>
              <a:rPr lang="en-US" altLang="ko-KR" sz="1000" dirty="0" smtClean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r>
              <a:rPr lang="en-US" altLang="ko-KR" sz="1000" dirty="0" smtClean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)</a:t>
            </a:r>
          </a:p>
          <a:p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{</a:t>
            </a:r>
          </a:p>
          <a:p>
            <a:r>
              <a:rPr lang="es-ES" altLang="ko-KR" sz="1000" dirty="0" smtClean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s-E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x, y, y1_pre, y0_pre;</a:t>
            </a:r>
          </a:p>
          <a:p>
            <a:r>
              <a:rPr lang="en-US" altLang="ko-KR" sz="1000" dirty="0" smtClean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TOL = 0.0001;</a:t>
            </a:r>
          </a:p>
          <a:p>
            <a:r>
              <a:rPr lang="en-US" altLang="ko-KR" sz="1000" dirty="0" smtClean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err;</a:t>
            </a:r>
          </a:p>
          <a:p>
            <a:r>
              <a:rPr lang="en-US" altLang="ko-KR" sz="1000" dirty="0" smtClean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r>
              <a:rPr lang="en-US" altLang="ko-KR" sz="1000" dirty="0" err="1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maxit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= 20;</a:t>
            </a:r>
          </a:p>
          <a:p>
            <a:r>
              <a:rPr lang="en-US" altLang="ko-KR" sz="1000" dirty="0" err="1" smtClean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int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r>
              <a:rPr lang="en-US" altLang="ko-KR" sz="1000" dirty="0" err="1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iter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</a:t>
            </a:r>
          </a:p>
          <a:p>
            <a:endParaRPr lang="ko-KR" altLang="en-US" sz="1000" dirty="0" smtClean="0">
              <a:solidFill>
                <a:srgbClr val="000000"/>
              </a:solidFill>
              <a:latin typeface="돋움체" panose="020B0609000101010101" pitchFamily="49" charset="-127"/>
              <a:ea typeface="돋움체" panose="020B0609000101010101" pitchFamily="49" charset="-127"/>
            </a:endParaRPr>
          </a:p>
          <a:p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 = </a:t>
            </a:r>
            <a:r>
              <a:rPr lang="en-US" altLang="ko-KR" sz="1000" dirty="0" err="1" smtClean="0">
                <a:solidFill>
                  <a:srgbClr val="6F008A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yi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</a:t>
            </a:r>
          </a:p>
          <a:p>
            <a:r>
              <a:rPr lang="en-US" altLang="ko-KR" sz="1000" dirty="0" smtClean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for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(x = </a:t>
            </a:r>
            <a:r>
              <a:rPr lang="en-US" altLang="ko-KR" sz="1000" dirty="0" smtClean="0">
                <a:solidFill>
                  <a:srgbClr val="6F008A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xi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 x &lt; </a:t>
            </a:r>
            <a:r>
              <a:rPr lang="en-US" altLang="ko-KR" sz="1000" dirty="0" err="1" smtClean="0">
                <a:solidFill>
                  <a:srgbClr val="6F008A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xf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 x += </a:t>
            </a:r>
            <a:r>
              <a:rPr lang="en-US" altLang="ko-KR" sz="1000" dirty="0" smtClean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)</a:t>
            </a:r>
          </a:p>
          <a:p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{</a:t>
            </a:r>
          </a:p>
          <a:p>
            <a:r>
              <a:rPr lang="es-E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y1_pre = y + dydx(x, y)*</a:t>
            </a:r>
            <a:r>
              <a:rPr lang="es-ES" altLang="ko-KR" sz="1000" dirty="0" smtClean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s-E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</a:t>
            </a:r>
          </a:p>
          <a:p>
            <a:endParaRPr lang="ko-KR" altLang="en-US" sz="1000" dirty="0" smtClean="0">
              <a:solidFill>
                <a:srgbClr val="000000"/>
              </a:solidFill>
              <a:latin typeface="돋움체" panose="020B0609000101010101" pitchFamily="49" charset="-127"/>
              <a:ea typeface="돋움체" panose="020B0609000101010101" pitchFamily="49" charset="-127"/>
            </a:endParaRPr>
          </a:p>
          <a:p>
            <a:r>
              <a:rPr lang="en-US" altLang="ko-KR" sz="1000" dirty="0" err="1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iter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= 0;</a:t>
            </a:r>
          </a:p>
          <a:p>
            <a:r>
              <a:rPr lang="en-US" altLang="ko-KR" sz="1000" dirty="0" smtClean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while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(1)</a:t>
            </a:r>
          </a:p>
          <a:p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{</a:t>
            </a:r>
          </a:p>
          <a:p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y0_pre = y1_pre;</a:t>
            </a:r>
          </a:p>
          <a:p>
            <a:r>
              <a:rPr lang="es-E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y1_pre = y + (dydx(x, y) + dydx(x + </a:t>
            </a:r>
            <a:r>
              <a:rPr lang="es-ES" altLang="ko-KR" sz="1000" dirty="0" smtClean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s-E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, y1_pre)) / 2 *</a:t>
            </a:r>
            <a:r>
              <a:rPr lang="es-ES" altLang="ko-KR" sz="1000" dirty="0" smtClean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s-E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</a:t>
            </a:r>
          </a:p>
          <a:p>
            <a:r>
              <a:rPr lang="es-E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err = fabs((y1_pre - y0_pre) / y1_pre);</a:t>
            </a:r>
          </a:p>
          <a:p>
            <a:r>
              <a:rPr lang="en-US" altLang="ko-KR" sz="1000" dirty="0" smtClean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if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(err &lt;= TOL || </a:t>
            </a:r>
            <a:r>
              <a:rPr lang="en-US" altLang="ko-KR" sz="1000" dirty="0" err="1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iter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&gt; </a:t>
            </a:r>
            <a:r>
              <a:rPr lang="en-US" altLang="ko-KR" sz="1000" dirty="0" err="1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maxit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)</a:t>
            </a:r>
          </a:p>
          <a:p>
            <a:r>
              <a:rPr lang="en-US" altLang="ko-KR" sz="1000" dirty="0" smtClean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break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</a:t>
            </a:r>
          </a:p>
          <a:p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}</a:t>
            </a:r>
          </a:p>
          <a:p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 = y1_pre;</a:t>
            </a:r>
          </a:p>
          <a:p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}</a:t>
            </a:r>
          </a:p>
          <a:p>
            <a:endParaRPr lang="ko-KR" altLang="en-US" sz="1000" dirty="0" smtClean="0">
              <a:solidFill>
                <a:srgbClr val="000000"/>
              </a:solidFill>
              <a:latin typeface="돋움체" panose="020B0609000101010101" pitchFamily="49" charset="-127"/>
              <a:ea typeface="돋움체" panose="020B0609000101010101" pitchFamily="49" charset="-127"/>
            </a:endParaRPr>
          </a:p>
          <a:p>
            <a:r>
              <a:rPr lang="en-US" altLang="ko-KR" sz="1000" dirty="0" smtClean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return</a:t>
            </a:r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y;</a:t>
            </a:r>
          </a:p>
          <a:p>
            <a:r>
              <a:rPr lang="en-US" altLang="ko-KR" sz="1000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}</a:t>
            </a:r>
            <a:endParaRPr lang="ko-KR" altLang="en-US" sz="1000" dirty="0"/>
          </a:p>
        </p:txBody>
      </p:sp>
      <p:sp>
        <p:nvSpPr>
          <p:cNvPr id="17" name="직사각형 16"/>
          <p:cNvSpPr/>
          <p:nvPr/>
        </p:nvSpPr>
        <p:spPr>
          <a:xfrm>
            <a:off x="6289964" y="4099208"/>
            <a:ext cx="2880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midpoint(</a:t>
            </a:r>
            <a:r>
              <a:rPr lang="en-US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r>
              <a:rPr lang="en-U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)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{</a:t>
            </a:r>
          </a:p>
          <a:p>
            <a:endParaRPr lang="ko-KR" altLang="en-US" sz="1000" dirty="0">
              <a:solidFill>
                <a:srgbClr val="000000"/>
              </a:solidFill>
              <a:latin typeface="돋움체" panose="020B0609000101010101" pitchFamily="49" charset="-127"/>
              <a:ea typeface="돋움체" panose="020B0609000101010101" pitchFamily="49" charset="-127"/>
            </a:endParaRPr>
          </a:p>
          <a:p>
            <a:r>
              <a:rPr lang="en-US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x, y, </a:t>
            </a:r>
            <a:r>
              <a:rPr lang="en-US" altLang="ko-KR" sz="1000" dirty="0" err="1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ym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 = </a:t>
            </a:r>
            <a:r>
              <a:rPr lang="en-US" altLang="ko-KR" sz="1000" dirty="0" err="1">
                <a:solidFill>
                  <a:srgbClr val="6F008A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yi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</a:t>
            </a:r>
          </a:p>
          <a:p>
            <a:r>
              <a:rPr lang="en-US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for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(x = </a:t>
            </a:r>
            <a:r>
              <a:rPr lang="en-US" altLang="ko-KR" sz="1000" dirty="0">
                <a:solidFill>
                  <a:srgbClr val="6F008A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xi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 x &lt; </a:t>
            </a:r>
            <a:r>
              <a:rPr lang="en-US" altLang="ko-KR" sz="1000" dirty="0" err="1">
                <a:solidFill>
                  <a:srgbClr val="6F008A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xf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 x += </a:t>
            </a:r>
            <a:r>
              <a:rPr lang="en-U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)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{</a:t>
            </a:r>
          </a:p>
          <a:p>
            <a:r>
              <a:rPr lang="es-E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ym = y + dydx(x, y)*</a:t>
            </a:r>
            <a:r>
              <a:rPr lang="es-E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s-E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/ 2;</a:t>
            </a:r>
          </a:p>
          <a:p>
            <a:r>
              <a:rPr lang="es-E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 += dydx(x + </a:t>
            </a:r>
            <a:r>
              <a:rPr lang="es-E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s-E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/ 2, ym)*</a:t>
            </a:r>
            <a:r>
              <a:rPr lang="es-E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s-E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}</a:t>
            </a:r>
          </a:p>
          <a:p>
            <a:r>
              <a:rPr lang="en-US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return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y;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}</a:t>
            </a:r>
            <a:endParaRPr lang="ko-KR" altLang="en-US" sz="1000" dirty="0"/>
          </a:p>
        </p:txBody>
      </p:sp>
      <p:sp>
        <p:nvSpPr>
          <p:cNvPr id="18" name="직사각형 17"/>
          <p:cNvSpPr/>
          <p:nvPr/>
        </p:nvSpPr>
        <p:spPr>
          <a:xfrm>
            <a:off x="9184621" y="4099208"/>
            <a:ext cx="2880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RK4(</a:t>
            </a:r>
            <a:r>
              <a:rPr lang="en-US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r>
              <a:rPr lang="en-U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)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{</a:t>
            </a:r>
          </a:p>
          <a:p>
            <a:r>
              <a:rPr lang="en-US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x, y, k1, k2, k3, k4, slope;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 = </a:t>
            </a:r>
            <a:r>
              <a:rPr lang="en-US" altLang="ko-KR" sz="1000" dirty="0" err="1">
                <a:solidFill>
                  <a:srgbClr val="6F008A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yi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</a:t>
            </a:r>
          </a:p>
          <a:p>
            <a:r>
              <a:rPr lang="en-US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for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(x = </a:t>
            </a:r>
            <a:r>
              <a:rPr lang="en-US" altLang="ko-KR" sz="1000" dirty="0">
                <a:solidFill>
                  <a:srgbClr val="6F008A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xi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 x &lt; </a:t>
            </a:r>
            <a:r>
              <a:rPr lang="en-US" altLang="ko-KR" sz="1000" dirty="0" err="1">
                <a:solidFill>
                  <a:srgbClr val="6F008A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xf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 x += </a:t>
            </a:r>
            <a:r>
              <a:rPr lang="en-U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)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{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k1 = </a:t>
            </a:r>
            <a:r>
              <a:rPr lang="en-US" altLang="ko-KR" sz="1000" dirty="0" err="1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dydx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(x, y);</a:t>
            </a:r>
          </a:p>
          <a:p>
            <a:r>
              <a:rPr lang="es-E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k2 = dydx(x + </a:t>
            </a:r>
            <a:r>
              <a:rPr lang="es-E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s-E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/ 2, y + k1*</a:t>
            </a:r>
            <a:r>
              <a:rPr lang="es-E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s-E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/ 2);</a:t>
            </a:r>
          </a:p>
          <a:p>
            <a:r>
              <a:rPr lang="es-E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k3 = dydx(x + </a:t>
            </a:r>
            <a:r>
              <a:rPr lang="es-E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s-E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/ 2, y + k2*</a:t>
            </a:r>
            <a:r>
              <a:rPr lang="es-E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s-E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/ 2);</a:t>
            </a:r>
          </a:p>
          <a:p>
            <a:r>
              <a:rPr lang="es-E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k4 = dydx(x + </a:t>
            </a:r>
            <a:r>
              <a:rPr lang="es-E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s-E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, y + k3*</a:t>
            </a:r>
            <a:r>
              <a:rPr lang="es-E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s-E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);</a:t>
            </a:r>
          </a:p>
          <a:p>
            <a:r>
              <a:rPr lang="nn-NO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slope = (k1 + 2 * k2 + 2 * k3 + k4) / 6;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y += slope*</a:t>
            </a:r>
            <a:r>
              <a:rPr lang="en-US" altLang="ko-KR" sz="1000" dirty="0">
                <a:solidFill>
                  <a:srgbClr val="80808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dx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;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}</a:t>
            </a:r>
          </a:p>
          <a:p>
            <a:r>
              <a:rPr lang="en-US" altLang="ko-KR" sz="1000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return</a:t>
            </a:r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y;</a:t>
            </a:r>
          </a:p>
          <a:p>
            <a:r>
              <a:rPr lang="en-US" altLang="ko-KR" sz="1000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}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750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2"/>
          <p:cNvSpPr txBox="1">
            <a:spLocks/>
          </p:cNvSpPr>
          <p:nvPr/>
        </p:nvSpPr>
        <p:spPr>
          <a:xfrm>
            <a:off x="152400" y="195672"/>
            <a:ext cx="4514850" cy="3474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dirty="0" smtClean="0"/>
              <a:t>03 Calculation Results</a:t>
            </a:r>
            <a:endParaRPr lang="en-US" dirty="0"/>
          </a:p>
        </p:txBody>
      </p:sp>
      <p:sp>
        <p:nvSpPr>
          <p:cNvPr id="11" name="텍스트 개체 틀 12"/>
          <p:cNvSpPr txBox="1">
            <a:spLocks/>
          </p:cNvSpPr>
          <p:nvPr/>
        </p:nvSpPr>
        <p:spPr>
          <a:xfrm>
            <a:off x="499707" y="667810"/>
            <a:ext cx="9567005" cy="48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4000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sz="2400" dirty="0" smtClean="0"/>
              <a:t>Data &amp; Plot</a:t>
            </a:r>
            <a:endParaRPr lang="en-US" sz="24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0950" y="1710170"/>
            <a:ext cx="4610100" cy="4933950"/>
          </a:xfrm>
          <a:prstGeom prst="rect">
            <a:avLst/>
          </a:prstGeom>
        </p:spPr>
      </p:pic>
      <p:cxnSp>
        <p:nvCxnSpPr>
          <p:cNvPr id="6" name="직선 화살표 연결선 5"/>
          <p:cNvCxnSpPr/>
          <p:nvPr/>
        </p:nvCxnSpPr>
        <p:spPr>
          <a:xfrm>
            <a:off x="4759828" y="2189018"/>
            <a:ext cx="0" cy="425334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3665316" y="1995054"/>
            <a:ext cx="1025237" cy="444731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7350625" y="4710545"/>
            <a:ext cx="1050425" cy="19335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792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2"/>
          <p:cNvSpPr txBox="1">
            <a:spLocks/>
          </p:cNvSpPr>
          <p:nvPr/>
        </p:nvSpPr>
        <p:spPr>
          <a:xfrm>
            <a:off x="152400" y="195672"/>
            <a:ext cx="4514850" cy="3474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dirty="0" smtClean="0"/>
              <a:t>03 Calculation Results</a:t>
            </a:r>
            <a:endParaRPr lang="en-US" dirty="0"/>
          </a:p>
        </p:txBody>
      </p:sp>
      <p:sp>
        <p:nvSpPr>
          <p:cNvPr id="11" name="텍스트 개체 틀 12"/>
          <p:cNvSpPr txBox="1">
            <a:spLocks/>
          </p:cNvSpPr>
          <p:nvPr/>
        </p:nvSpPr>
        <p:spPr>
          <a:xfrm>
            <a:off x="499707" y="667810"/>
            <a:ext cx="9567005" cy="48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4000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sz="2400" dirty="0" smtClean="0"/>
              <a:t>Data &amp; Plot</a:t>
            </a:r>
            <a:endParaRPr lang="en-US" sz="2400" dirty="0"/>
          </a:p>
        </p:txBody>
      </p:sp>
      <p:graphicFrame>
        <p:nvGraphicFramePr>
          <p:cNvPr id="8" name="차트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606942"/>
              </p:ext>
            </p:extLst>
          </p:nvPr>
        </p:nvGraphicFramePr>
        <p:xfrm>
          <a:off x="711209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차트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299743"/>
              </p:ext>
            </p:extLst>
          </p:nvPr>
        </p:nvGraphicFramePr>
        <p:xfrm>
          <a:off x="6941128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타원 1"/>
          <p:cNvSpPr/>
          <p:nvPr/>
        </p:nvSpPr>
        <p:spPr>
          <a:xfrm rot="19547969">
            <a:off x="8368145" y="2854036"/>
            <a:ext cx="1698567" cy="1066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343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2"/>
          <p:cNvSpPr txBox="1">
            <a:spLocks/>
          </p:cNvSpPr>
          <p:nvPr/>
        </p:nvSpPr>
        <p:spPr>
          <a:xfrm>
            <a:off x="152400" y="195672"/>
            <a:ext cx="4514850" cy="3474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dirty="0" smtClean="0"/>
              <a:t>04 Conclusion</a:t>
            </a:r>
            <a:endParaRPr lang="en-US" dirty="0"/>
          </a:p>
        </p:txBody>
      </p:sp>
      <p:sp>
        <p:nvSpPr>
          <p:cNvPr id="11" name="텍스트 개체 틀 12"/>
          <p:cNvSpPr txBox="1">
            <a:spLocks/>
          </p:cNvSpPr>
          <p:nvPr/>
        </p:nvSpPr>
        <p:spPr>
          <a:xfrm>
            <a:off x="499707" y="667810"/>
            <a:ext cx="9567005" cy="48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4000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sz="2400" dirty="0" smtClean="0"/>
              <a:t>Investigation &amp; Conclusion</a:t>
            </a:r>
            <a:endParaRPr lang="en-US" sz="2400" dirty="0"/>
          </a:p>
        </p:txBody>
      </p:sp>
      <p:grpSp>
        <p:nvGrpSpPr>
          <p:cNvPr id="23" name="그룹 22"/>
          <p:cNvGrpSpPr/>
          <p:nvPr/>
        </p:nvGrpSpPr>
        <p:grpSpPr>
          <a:xfrm>
            <a:off x="499706" y="1802557"/>
            <a:ext cx="9567005" cy="1642476"/>
            <a:chOff x="5465962" y="2038873"/>
            <a:chExt cx="3365501" cy="1642476"/>
          </a:xfrm>
        </p:grpSpPr>
        <p:sp>
          <p:nvSpPr>
            <p:cNvPr id="24" name="TextBox 23"/>
            <p:cNvSpPr txBox="1"/>
            <p:nvPr/>
          </p:nvSpPr>
          <p:spPr>
            <a:xfrm>
              <a:off x="5465962" y="2038873"/>
              <a:ext cx="359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Answers</a:t>
              </a:r>
              <a:endParaRPr lang="en-US" altLang="ko-KR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65962" y="2296354"/>
              <a:ext cx="33655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AutoNum type="arabicPeriod"/>
              </a:pP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다양한 방법을 통해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1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차 상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미분방정식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(IVP)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을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풀 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수 있으며 그 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정확도는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4th RK – Midpoint – </a:t>
              </a:r>
              <a:r>
                <a:rPr lang="en-US" altLang="ko-KR" sz="1200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Heun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- Euler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순이다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</a:p>
            <a:p>
              <a:pPr marL="228600" indent="-228600">
                <a:buAutoNum type="arabicPeriod"/>
              </a:pPr>
              <a:endParaRPr lang="en-US" altLang="ko-KR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Midpoint method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와 </a:t>
              </a:r>
              <a:r>
                <a:rPr lang="en-US" altLang="ko-KR" sz="1200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Heun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method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의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error order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는 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유사하다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endParaRPr lang="en-US" altLang="ko-KR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모든 방법은 구간을 증가시킴에 따라 정확도가 증가한다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구간의 수를 증가시키더라도 정확도의 순서는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1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과 동일하다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ea typeface="나눔바른고딕" panose="020B060302010102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97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프레젠테이션5" id="{6EE74710-E1A1-4F72-848B-A88354BBA95F}" vid="{4B8DC24C-1A01-4BE7-8EDA-6A755B601009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1754</TotalTime>
  <Words>579</Words>
  <Application>Microsoft Office PowerPoint</Application>
  <PresentationFormat>와이드스크린</PresentationFormat>
  <Paragraphs>125</Paragraphs>
  <Slides>6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나눔바른고딕</vt:lpstr>
      <vt:lpstr>나눔스퀘어 Bold</vt:lpstr>
      <vt:lpstr>나눔스퀘어 ExtraBold</vt:lpstr>
      <vt:lpstr>돋움체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 su Hwang</dc:creator>
  <cp:lastModifiedBy>한철희(신소재공학과)</cp:lastModifiedBy>
  <cp:revision>114</cp:revision>
  <dcterms:created xsi:type="dcterms:W3CDTF">2016-05-30T07:51:17Z</dcterms:created>
  <dcterms:modified xsi:type="dcterms:W3CDTF">2017-05-15T18:07:18Z</dcterms:modified>
</cp:coreProperties>
</file>