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82A69-C837-62B6-BAE7-4385C4DA16F8}" v="2" dt="2022-11-21T20:10:54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ANMinh Quan(신소재공학과)" userId="S::dmquan2001@postech.ac.kr::d8a8fd45-f8a4-4218-8e9f-d83b56f4bc86" providerId="AD" clId="Web-{D6E82A69-C837-62B6-BAE7-4385C4DA16F8}"/>
    <pc:docChg chg="delSld modSld">
      <pc:chgData name="DOANMinh Quan(신소재공학과)" userId="S::dmquan2001@postech.ac.kr::d8a8fd45-f8a4-4218-8e9f-d83b56f4bc86" providerId="AD" clId="Web-{D6E82A69-C837-62B6-BAE7-4385C4DA16F8}" dt="2022-11-21T20:10:54.806" v="1" actId="14100"/>
      <pc:docMkLst>
        <pc:docMk/>
      </pc:docMkLst>
      <pc:sldChg chg="modSp">
        <pc:chgData name="DOANMinh Quan(신소재공학과)" userId="S::dmquan2001@postech.ac.kr::d8a8fd45-f8a4-4218-8e9f-d83b56f4bc86" providerId="AD" clId="Web-{D6E82A69-C837-62B6-BAE7-4385C4DA16F8}" dt="2022-11-21T20:10:54.806" v="1" actId="14100"/>
        <pc:sldMkLst>
          <pc:docMk/>
          <pc:sldMk cId="0" sldId="257"/>
        </pc:sldMkLst>
        <pc:spChg chg="mod">
          <ac:chgData name="DOANMinh Quan(신소재공학과)" userId="S::dmquan2001@postech.ac.kr::d8a8fd45-f8a4-4218-8e9f-d83b56f4bc86" providerId="AD" clId="Web-{D6E82A69-C837-62B6-BAE7-4385C4DA16F8}" dt="2022-11-21T20:10:54.806" v="1" actId="14100"/>
          <ac:spMkLst>
            <pc:docMk/>
            <pc:sldMk cId="0" sldId="257"/>
            <ac:spMk id="1589377338" creationId="{00000000-0000-0000-0000-000000000000}"/>
          </ac:spMkLst>
        </pc:spChg>
      </pc:sldChg>
      <pc:sldChg chg="del">
        <pc:chgData name="DOANMinh Quan(신소재공학과)" userId="S::dmquan2001@postech.ac.kr::d8a8fd45-f8a4-4218-8e9f-d83b56f4bc86" providerId="AD" clId="Web-{D6E82A69-C837-62B6-BAE7-4385C4DA16F8}" dt="2022-11-21T20:10:36.478" v="0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46534" y="3085764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1" y="675726"/>
            <a:ext cx="2004164" cy="518307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367830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52508" cy="365125"/>
          </a:xfrm>
        </p:spPr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575894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81192" y="705123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2336003"/>
            <a:ext cx="11029616" cy="352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605951" y="5956137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>
        <a:spcBef>
          <a:spcPts val="0"/>
        </a:spcBef>
        <a:buNone/>
        <a:defRPr sz="2800" b="0" cap="all">
          <a:solidFill>
            <a:schemeClr val="bg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06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6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 bwMode="auto">
          <a:xfrm>
            <a:off x="598314" y="1380026"/>
            <a:ext cx="10993549" cy="2091462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rmAutofit fontScale="95000" lnSpcReduction="1000"/>
          </a:bodyPr>
          <a:lstStyle>
            <a:lvl1pPr algn="l" defTabSz="457200">
              <a:spcBef>
                <a:spcPts val="0"/>
              </a:spcBef>
              <a:buNone/>
              <a:defRPr sz="3600" b="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3500"/>
              <a:t>Numerical Analysis for Materials (AMSE318-01)</a:t>
            </a:r>
            <a:br>
              <a:rPr lang="en-US" sz="3500"/>
            </a:br>
            <a:endParaRPr sz="3500"/>
          </a:p>
          <a:p>
            <a:pPr algn="ctr">
              <a:defRPr/>
            </a:pPr>
            <a:r>
              <a:rPr lang="en-US" sz="3500"/>
              <a:t>HOmework #8</a:t>
            </a:r>
            <a:endParaRPr sz="3500"/>
          </a:p>
          <a:p>
            <a:pPr>
              <a:defRPr/>
            </a:pPr>
            <a:endParaRPr sz="3500"/>
          </a:p>
        </p:txBody>
      </p:sp>
      <p:sp>
        <p:nvSpPr>
          <p:cNvPr id="9" name="TextBox 8"/>
          <p:cNvSpPr txBox="1"/>
          <p:nvPr/>
        </p:nvSpPr>
        <p:spPr bwMode="auto">
          <a:xfrm>
            <a:off x="1275708" y="3724381"/>
            <a:ext cx="96405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/>
              <a:t>Doan Minh Quan - 49004023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967478" y="256851"/>
            <a:ext cx="10455499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3879" indent="-283879">
              <a:buAutoNum type="arabicPeriod"/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Problems (Parabolic PDE)</a:t>
            </a:r>
            <a:endParaRPr lang="en-US"/>
          </a:p>
        </p:txBody>
      </p:sp>
      <p:sp>
        <p:nvSpPr>
          <p:cNvPr id="1005020590" name=" 1005020589"/>
          <p:cNvSpPr/>
          <p:nvPr/>
        </p:nvSpPr>
        <p:spPr bwMode="auto">
          <a:xfrm>
            <a:off x="769041" y="2073591"/>
            <a:ext cx="6323396" cy="3017556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Consider injection of an alloying element B in a metallic matrix A. The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initial composition of B in A is 0.01. Injection is carried out by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maintaining the surface composition of B to be 0.05. The diffusion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coefficient of B in A is 4.529×10</a:t>
            </a:r>
            <a:r>
              <a:rPr sz="11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-7 </a:t>
            </a: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exp[-147723(J)/RT] (m</a:t>
            </a:r>
            <a:r>
              <a:rPr sz="11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/s). The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injection temperature is between 1173K and 1473K. Injection distance is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defined to be the distance from the surface of a point where the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composition of B is half of the target value (0.03). Perform the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followings: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(a) How does the injection distance depend on injection time?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(b) How does the injection distance depend on temperature?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(c) How can you determine the activation energy for the reaction, and</a:t>
            </a:r>
            <a:b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what is it?</a:t>
            </a:r>
            <a:endParaRPr sz="2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2168162" name="TextBox 57"/>
              <p:cNvSpPr txBox="1"/>
              <p:nvPr/>
            </p:nvSpPr>
            <p:spPr bwMode="auto">
              <a:xfrm>
                <a:off x="8289664" y="1741703"/>
                <a:ext cx="2882256" cy="663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𝝏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𝝏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</a:rPr>
                            <m:t>𝑫</m:t>
                          </m:r>
                          <m:f>
                            <m:fPr>
                              <m:ctrlPr>
                                <a:rPr lang="en-US" b="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𝝏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𝝏</m:t>
                              </m:r>
                              <m:sSup>
                                <m:sSupPr>
                                  <m:ctrlPr>
                                    <a:rPr lang="en-US" b="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b="0"/>
              </a:p>
            </p:txBody>
          </p:sp>
        </mc:Choice>
        <mc:Fallback>
          <p:sp>
            <p:nvSpPr>
              <p:cNvPr id="692168162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9664" y="1741703"/>
                <a:ext cx="2882256" cy="663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02571061" name="Rectangle 1202571060"/>
              <p:cNvSpPr/>
              <p:nvPr/>
            </p:nvSpPr>
            <p:spPr bwMode="auto">
              <a:xfrm>
                <a:off x="8193517" y="2706491"/>
                <a:ext cx="3360956" cy="8758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𝐷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=4.529×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−7</m:t>
                              </m:r>
                            </m:sup>
                          </m:sSup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u="none" strike="noStrike" cap="none" spc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  <m:t>−147723</m:t>
                                      </m:r>
                                    </m:num>
                                    <m:den>
                                      <m:r>
                                        <a:rPr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202571061" name="Rectangle 12025710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93517" y="2706491"/>
                <a:ext cx="3360956" cy="875877"/>
              </a:xfrm>
              <a:prstGeom prst="rect">
                <a:avLst/>
              </a:prstGeom>
              <a:blipFill>
                <a:blip r:embed="rId4"/>
                <a:stretch>
                  <a:fillRect l="-10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5420652" name="Rectangle 315420651"/>
              <p:cNvSpPr/>
              <p:nvPr/>
            </p:nvSpPr>
            <p:spPr bwMode="auto">
              <a:xfrm>
                <a:off x="8193517" y="3960477"/>
                <a:ext cx="1537275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=0.05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315420652" name="Rectangle 3154206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93517" y="3960477"/>
                <a:ext cx="1537275" cy="3657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6443763" name="Rectangle 776443762"/>
              <p:cNvSpPr/>
              <p:nvPr/>
            </p:nvSpPr>
            <p:spPr bwMode="auto">
              <a:xfrm>
                <a:off x="8187080" y="4527020"/>
                <a:ext cx="1550221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=0.01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776443763" name="Rectangle 7764437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7080" y="4527020"/>
                <a:ext cx="1550221" cy="3657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21517198" name="Rectangle 1221517197"/>
              <p:cNvSpPr/>
              <p:nvPr/>
            </p:nvSpPr>
            <p:spPr bwMode="auto">
              <a:xfrm>
                <a:off x="8187044" y="5091147"/>
                <a:ext cx="1575450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𝐶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, 0</m:t>
                              </m:r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=0.01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221517198" name="Rectangle 12215171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87044" y="5091147"/>
                <a:ext cx="1575450" cy="3657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67287847" name="Rectangle 1967287846"/>
              <p:cNvSpPr/>
              <p:nvPr/>
            </p:nvSpPr>
            <p:spPr bwMode="auto">
              <a:xfrm>
                <a:off x="10302062" y="4018564"/>
                <a:ext cx="1396431" cy="17485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𝐿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=0.005 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𝑚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𝑡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=3000 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𝑠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𝑥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−6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 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𝑚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𝑡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=0.1 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𝑠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967287847" name="Rectangle 19672878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2062" y="4018564"/>
                <a:ext cx="1396431" cy="1748504"/>
              </a:xfrm>
              <a:prstGeom prst="rect">
                <a:avLst/>
              </a:prstGeom>
              <a:blipFill>
                <a:blip r:embed="rId8"/>
                <a:stretch>
                  <a:fillRect r="-4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9377338" name="TextBox 1589377337"/>
              <p:cNvSpPr txBox="1"/>
              <p:nvPr/>
            </p:nvSpPr>
            <p:spPr bwMode="auto">
              <a:xfrm>
                <a:off x="9035636" y="5650334"/>
                <a:ext cx="2387469" cy="365795"/>
              </a:xfrm>
              <a:prstGeom prst="rect">
                <a:avLst/>
              </a:prstGeom>
              <a:noFill/>
            </p:spPr>
            <p:txBody>
              <a:bodyPr vertOverflow="overflow" horzOverflow="clip" vert="horz" wrap="square" lIns="91440" tIns="45720" rIns="91440" bIns="45720" numCol="1" spcCol="0" rtlCol="0" fromWordArt="0" anchor="t" anchorCtr="0" forceAA="0" compatLnSpc="0">
                <a:spAutoFit/>
              </a:bodyPr>
              <a:lstStyle/>
              <a:p>
                <a:pPr algn="l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𝑇</m:t>
                      </m:r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: 1173</m:t>
                      </m:r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𝐾</m:t>
                      </m:r>
                      <m:r>
                        <a:rPr>
                          <a:latin typeface="Cambria Math" panose="02040503050406030204" pitchFamily="18" charset="0"/>
                        </a:rPr>
                        <m:t>→1473</m:t>
                      </m:r>
                      <m:r>
                        <a:rPr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1589377338" name="TextBox 15893773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35636" y="5650334"/>
                <a:ext cx="2387469" cy="3657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141601" name="TextBox 2"/>
          <p:cNvSpPr txBox="1"/>
          <p:nvPr/>
        </p:nvSpPr>
        <p:spPr bwMode="auto">
          <a:xfrm>
            <a:off x="967478" y="256851"/>
            <a:ext cx="10456219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Finite Difference Method</a:t>
            </a:r>
            <a:endParaRPr lang="en-US"/>
          </a:p>
        </p:txBody>
      </p:sp>
      <p:sp>
        <p:nvSpPr>
          <p:cNvPr id="1342589496" name="TextBox 1342589495"/>
          <p:cNvSpPr txBox="1"/>
          <p:nvPr/>
        </p:nvSpPr>
        <p:spPr bwMode="auto">
          <a:xfrm>
            <a:off x="612808" y="1111366"/>
            <a:ext cx="5582780" cy="5349275"/>
          </a:xfrm>
          <a:prstGeom prst="rect">
            <a:avLst/>
          </a:prstGeom>
          <a:noFill/>
          <a:ln w="6349">
            <a:solidFill>
              <a:schemeClr val="accent1">
                <a:lumMod val="90196"/>
                <a:lumOff val="9804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(Cx0, CxL, Ct0, T, L, t, dx, dt)</a:t>
            </a:r>
            <a:b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endParaRPr sz="1500" b="0" i="0" u="none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D =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4.529e-7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*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exp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(-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147723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/ (R * T))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λ = D * dt / dx^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br>
              <a:rPr sz="1500" b="0" i="0" u="none">
                <a:solidFill>
                  <a:srgbClr val="A31515"/>
                </a:solidFill>
                <a:latin typeface="Consolas"/>
                <a:ea typeface="Consolas"/>
                <a:cs typeface="Consolas"/>
              </a:rPr>
            </a:br>
            <a:endParaRPr sz="1500" b="0" i="0" u="none">
              <a:solidFill>
                <a:srgbClr val="098658"/>
              </a:solidFill>
              <a:latin typeface="Consolas"/>
              <a:ea typeface="Consolas"/>
              <a:cs typeface="Consola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nx =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round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(Int, L / dx) +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nt =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round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(Int, t / dt) +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C =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zeros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(nx, nt)</a:t>
            </a:r>
            <a:b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endParaRPr sz="1500" b="0" i="0" u="none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C[:,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.= Ct0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C[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= Cx0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C[nx,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 = CxL</a:t>
            </a:r>
            <a:b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endParaRPr sz="1500" b="0" i="0" u="none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A =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sparse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([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:nx;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:(nx-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);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:(nx-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)],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[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:nx;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:(nx-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);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3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:nx],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[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;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fill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-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λ, nx -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);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;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fill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(λ, nx -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); 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</a:t>
            </a:r>
            <a:r>
              <a:rPr sz="1500" b="0" i="0" u="none">
                <a:solidFill>
                  <a:srgbClr val="795E26"/>
                </a:solidFill>
                <a:latin typeface="Consolas"/>
                <a:ea typeface="Consolas"/>
                <a:cs typeface="Consolas"/>
              </a:rPr>
              <a:t>fill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(λ, nx -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)])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Consolas"/>
                <a:ea typeface="Consolas"/>
                <a:cs typeface="Consolas"/>
              </a:rPr>
              <a:t>for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i in 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:nt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C[:, i] = A * C[:, i-</a:t>
            </a:r>
            <a:r>
              <a:rPr sz="1500" b="0" i="0" u="none">
                <a:solidFill>
                  <a:srgbClr val="098658"/>
                </a:solidFill>
                <a:latin typeface="Consolas"/>
                <a:ea typeface="Consolas"/>
                <a:cs typeface="Consolas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Consolas"/>
                <a:ea typeface="Consolas"/>
                <a:cs typeface="Consolas"/>
              </a:rPr>
              <a:t>end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Consolas"/>
                <a:ea typeface="Consolas"/>
                <a:cs typeface="Consolas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C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Consolas"/>
                <a:ea typeface="Consolas"/>
                <a:cs typeface="Consolas"/>
              </a:rPr>
              <a:t>end</a:t>
            </a:r>
          </a:p>
        </p:txBody>
      </p:sp>
      <p:sp>
        <p:nvSpPr>
          <p:cNvPr id="400251992" name=" 400251991"/>
          <p:cNvSpPr/>
          <p:nvPr/>
        </p:nvSpPr>
        <p:spPr bwMode="auto">
          <a:xfrm>
            <a:off x="12404313" y="4985173"/>
            <a:ext cx="16152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399442310" name="Picture 39944230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435753" y="1693333"/>
            <a:ext cx="5544025" cy="537184"/>
          </a:xfrm>
          <a:prstGeom prst="rect">
            <a:avLst/>
          </a:prstGeom>
        </p:spPr>
      </p:pic>
      <p:sp>
        <p:nvSpPr>
          <p:cNvPr id="124903362" name=" 124903361"/>
          <p:cNvSpPr/>
          <p:nvPr/>
        </p:nvSpPr>
        <p:spPr bwMode="auto">
          <a:xfrm>
            <a:off x="12688976" y="6824027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877490" name="Rectangle 1434877489"/>
              <p:cNvSpPr/>
              <p:nvPr/>
            </p:nvSpPr>
            <p:spPr bwMode="auto">
              <a:xfrm>
                <a:off x="7170815" y="3125064"/>
                <a:ext cx="2671673" cy="1424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𝐴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800" u="none" strike="noStrike" cap="none" spc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cap="none" spc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λ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𝜇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cap="none" spc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λ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800" u="none" strike="noStrike" cap="none" spc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sz="1800" u="none" strike="noStrike" cap="none" spc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sz="1800" u="none" strike="noStrike" cap="none" spc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cap="none" spc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λ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>
                                        <a:latin typeface="Cambria Math" panose="02040503050406030204" pitchFamily="18" charset="0"/>
                                      </a:rPr>
                                      <m:t>λ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800" u="none" strike="noStrike" cap="none" spc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⋯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/>
                                        <a:ea typeface="Cambria Math"/>
                                        <a:cs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 </m:t>
                              </m:r>
                            </m:e>
                          </m:d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434877490" name="Rectangle 14348774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0815" y="3125064"/>
                <a:ext cx="2671673" cy="1424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47292739" name="Rectangle 1347292738"/>
              <p:cNvSpPr/>
              <p:nvPr/>
            </p:nvSpPr>
            <p:spPr bwMode="auto">
              <a:xfrm>
                <a:off x="7977485" y="4932256"/>
                <a:ext cx="1477389" cy="662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(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𝑗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)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𝐴𝑤</m:t>
                              </m:r>
                            </m:e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(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𝑗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−1)</m:t>
                              </m:r>
                            </m:sup>
                          </m:sSup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347292739" name="Rectangle 13472927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77485" y="4932256"/>
                <a:ext cx="1477389" cy="662332"/>
              </a:xfrm>
              <a:prstGeom prst="rect">
                <a:avLst/>
              </a:prstGeom>
              <a:blipFill>
                <a:blip r:embed="rId5"/>
                <a:stretch>
                  <a:fillRect l="-4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7141774" name="Rectangle 187141773"/>
              <p:cNvSpPr/>
              <p:nvPr/>
            </p:nvSpPr>
            <p:spPr bwMode="auto">
              <a:xfrm>
                <a:off x="10312810" y="3547263"/>
                <a:ext cx="1197932" cy="3689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=1−2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𝜆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87141774" name="Rectangle 1871417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12810" y="3547263"/>
                <a:ext cx="1197932" cy="368911"/>
              </a:xfrm>
              <a:prstGeom prst="rect">
                <a:avLst/>
              </a:prstGeom>
              <a:blipFill>
                <a:blip r:embed="rId6"/>
                <a:stretch>
                  <a:fillRect l="-510" b="-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9522514" name="TextBox 2"/>
          <p:cNvSpPr txBox="1"/>
          <p:nvPr/>
        </p:nvSpPr>
        <p:spPr bwMode="auto">
          <a:xfrm>
            <a:off x="967478" y="256851"/>
            <a:ext cx="10454492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Results</a:t>
            </a:r>
            <a:endParaRPr lang="en-US"/>
          </a:p>
        </p:txBody>
      </p:sp>
      <p:pic>
        <p:nvPicPr>
          <p:cNvPr id="1822729424" name="Picture 182272942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75166" y="1682749"/>
            <a:ext cx="5715000" cy="3809999"/>
          </a:xfrm>
          <a:prstGeom prst="rect">
            <a:avLst/>
          </a:prstGeom>
        </p:spPr>
      </p:pic>
      <p:pic>
        <p:nvPicPr>
          <p:cNvPr id="1882135168" name="Picture 188213516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095999" y="1682749"/>
            <a:ext cx="5715000" cy="3809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710143" name="TextBox 2"/>
          <p:cNvSpPr txBox="1"/>
          <p:nvPr/>
        </p:nvSpPr>
        <p:spPr bwMode="auto">
          <a:xfrm>
            <a:off x="967478" y="256851"/>
            <a:ext cx="10454492" cy="4572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Results</a:t>
            </a:r>
            <a:endParaRPr lang="en-US"/>
          </a:p>
        </p:txBody>
      </p:sp>
      <p:pic>
        <p:nvPicPr>
          <p:cNvPr id="688729451" name="Picture 68872945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75166" y="1616604"/>
            <a:ext cx="5715000" cy="3809999"/>
          </a:xfrm>
          <a:prstGeom prst="rect">
            <a:avLst/>
          </a:prstGeom>
        </p:spPr>
      </p:pic>
      <p:pic>
        <p:nvPicPr>
          <p:cNvPr id="923004636" name="Picture 92300463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148916" y="1616604"/>
            <a:ext cx="5715000" cy="3809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5945799" name="TextBox 2"/>
          <p:cNvSpPr txBox="1"/>
          <p:nvPr/>
        </p:nvSpPr>
        <p:spPr bwMode="auto">
          <a:xfrm>
            <a:off x="967478" y="256851"/>
            <a:ext cx="10454816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Injection distance</a:t>
            </a:r>
            <a:endParaRPr lang="en-US"/>
          </a:p>
        </p:txBody>
      </p:sp>
      <p:sp>
        <p:nvSpPr>
          <p:cNvPr id="634441664" name="TextBox 4"/>
          <p:cNvSpPr txBox="1"/>
          <p:nvPr/>
        </p:nvSpPr>
        <p:spPr bwMode="auto">
          <a:xfrm>
            <a:off x="2047093" y="2015939"/>
            <a:ext cx="2068603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Time dependence</a:t>
            </a:r>
            <a:endParaRPr/>
          </a:p>
        </p:txBody>
      </p:sp>
      <p:pic>
        <p:nvPicPr>
          <p:cNvPr id="953861404" name="Picture 95386140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453187" y="2463270"/>
            <a:ext cx="5715000" cy="3809999"/>
          </a:xfrm>
          <a:prstGeom prst="rect">
            <a:avLst/>
          </a:prstGeom>
        </p:spPr>
      </p:pic>
      <p:pic>
        <p:nvPicPr>
          <p:cNvPr id="1936942622" name="Picture 1936942621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49013" y="2412216"/>
            <a:ext cx="5715000" cy="3809999"/>
          </a:xfrm>
          <a:prstGeom prst="rect">
            <a:avLst/>
          </a:prstGeom>
        </p:spPr>
      </p:pic>
      <p:sp>
        <p:nvSpPr>
          <p:cNvPr id="828373399" name="TextBox 4"/>
          <p:cNvSpPr txBox="1"/>
          <p:nvPr/>
        </p:nvSpPr>
        <p:spPr bwMode="auto">
          <a:xfrm>
            <a:off x="8225113" y="2015939"/>
            <a:ext cx="3197253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Temperature dependence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32648741" name="TextBox 11"/>
              <p:cNvSpPr txBox="1"/>
              <p:nvPr/>
            </p:nvSpPr>
            <p:spPr bwMode="auto">
              <a:xfrm>
                <a:off x="1046669" y="1023924"/>
                <a:ext cx="3919689" cy="8385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i="1">
                              <a:latin typeface="Cambria Math"/>
                            </a:rPr>
                            <m:t>𝑥</m:t>
                          </m:r>
                          <m:r>
                            <a:rPr i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i="1">
                                  <a:latin typeface="Cambria Math"/>
                                </a:rPr>
                                <m:t>𝐷𝑡</m:t>
                              </m:r>
                            </m:e>
                          </m:rad>
                          <m:r>
                            <a:rPr i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i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>
                                      <a:latin typeface="Cambria Math"/>
                                    </a:rPr>
                                    <m:t>𝑒𝑥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>
                                      <a:latin typeface="Cambria Math"/>
                                    </a:rPr>
                                    <m:t>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  <a:cs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i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i="1">
                                              <a:latin typeface="Cambria Math"/>
                                            </a:rPr>
                                            <m:t>𝑄</m:t>
                                          </m:r>
                                        </m:num>
                                        <m:den>
                                          <m:r>
                                            <a:rPr i="1">
                                              <a:latin typeface="Cambria Math"/>
                                            </a:rPr>
                                            <m:t>𝑅𝑇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/>
              </a:p>
            </p:txBody>
          </p:sp>
        </mc:Choice>
        <mc:Fallback>
          <p:sp>
            <p:nvSpPr>
              <p:cNvPr id="1832648741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6669" y="1023924"/>
                <a:ext cx="3919689" cy="838502"/>
              </a:xfrm>
              <a:prstGeom prst="rect">
                <a:avLst/>
              </a:prstGeom>
              <a:blipFill>
                <a:blip r:embed="rId5"/>
                <a:stretch>
                  <a:fillRect b="-3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8663230" name="TextBox 15"/>
              <p:cNvSpPr txBox="1"/>
              <p:nvPr/>
            </p:nvSpPr>
            <p:spPr bwMode="auto">
              <a:xfrm>
                <a:off x="7972807" y="1209200"/>
                <a:ext cx="3046248" cy="5832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i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  <m:r>
                            <a:rPr i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i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i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i="1"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i="0">
                              <a:latin typeface="Cambria Math"/>
                            </a:rPr>
                            <m:t> − </m:t>
                          </m:r>
                          <m:f>
                            <m:fPr>
                              <m:ctrlPr>
                                <a:rPr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i="1">
                                  <a:latin typeface="Cambria Math"/>
                                </a:rPr>
                                <m:t>𝑅𝑇</m:t>
                              </m:r>
                            </m:den>
                          </m:f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/>
              </a:p>
            </p:txBody>
          </p:sp>
        </mc:Choice>
        <mc:Fallback>
          <p:sp>
            <p:nvSpPr>
              <p:cNvPr id="498663230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72807" y="1209200"/>
                <a:ext cx="3046248" cy="5832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94944698" name="TextBox 2"/>
          <p:cNvSpPr txBox="1"/>
          <p:nvPr/>
        </p:nvSpPr>
        <p:spPr bwMode="auto">
          <a:xfrm>
            <a:off x="967478" y="256851"/>
            <a:ext cx="10455320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1Activation Energy</a:t>
            </a:r>
            <a:endParaRPr lang="en-US"/>
          </a:p>
        </p:txBody>
      </p:sp>
      <p:sp>
        <p:nvSpPr>
          <p:cNvPr id="1564702696" name="TextBox 4"/>
          <p:cNvSpPr txBox="1"/>
          <p:nvPr/>
        </p:nvSpPr>
        <p:spPr bwMode="auto">
          <a:xfrm>
            <a:off x="611084" y="2586354"/>
            <a:ext cx="2622342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Linear regression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0490113" name="TextBox 15"/>
              <p:cNvSpPr txBox="1"/>
              <p:nvPr/>
            </p:nvSpPr>
            <p:spPr bwMode="auto">
              <a:xfrm>
                <a:off x="1162624" y="1354720"/>
                <a:ext cx="3046536" cy="5832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i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  <m:r>
                            <a:rPr i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i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i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  <m:r>
                            <a:rPr i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i="0">
                              <a:latin typeface="Cambria Math"/>
                            </a:rPr>
                            <m:t> − </m:t>
                          </m:r>
                          <m:f>
                            <m:fPr>
                              <m:ctrlPr>
                                <a:rPr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i="1">
                                  <a:latin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i="1">
                                  <a:latin typeface="Cambria Math"/>
                                </a:rPr>
                                <m:t>𝑅𝑇</m:t>
                              </m:r>
                            </m:den>
                          </m:f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/>
              </a:p>
            </p:txBody>
          </p:sp>
        </mc:Choice>
        <mc:Fallback>
          <p:sp>
            <p:nvSpPr>
              <p:cNvPr id="970490113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2624" y="1354720"/>
                <a:ext cx="3046536" cy="5832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12369686" name="Rectangle 1512369685"/>
              <p:cNvSpPr/>
              <p:nvPr/>
            </p:nvSpPr>
            <p:spPr bwMode="auto">
              <a:xfrm>
                <a:off x="289138" y="3764349"/>
                <a:ext cx="2993120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𝑦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sz="18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sz="180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sz="180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   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512369686" name="Rectangle 15123696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138" y="3764349"/>
                <a:ext cx="2993120" cy="365795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22883402" name="Rectangle 1922883401"/>
              <p:cNvSpPr/>
              <p:nvPr/>
            </p:nvSpPr>
            <p:spPr bwMode="auto">
              <a:xfrm>
                <a:off x="3753949" y="2865666"/>
                <a:ext cx="2441189" cy="2240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/>
              </a:p>
              <a:p>
                <a:pPr algn="l">
                  <a:defRPr/>
                </a:pPr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>
                            <a:latin typeface="Cambria Math"/>
                            <a:ea typeface="Cambria Math"/>
                            <a:cs typeface="Cambria Math"/>
                          </a:rPr>
                          <m:t>=1</m:t>
                        </m:r>
                      </m:oMath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r>
                  <a:rPr>
                    <a:latin typeface="Cambria Math"/>
                    <a:ea typeface="Cambria Math"/>
                    <a:cs typeface="Cambria Math"/>
                  </a:rPr>
                  <a:t>,</a:t>
                </a:r>
                <mc:AlternateContent>
                  <mc:Choice Requires="a14">
                    <a14:m>
                      <m:oMath xmlns:m="http://schemas.openxmlformats.org/officeDocument/2006/math">
                        <m:sSub>
                          <m:sSubPr>
                            <m:ctrlPr>
                              <a:rPr sz="18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bPr>
                          <m:e>
                            <m:r>
                              <a:rPr sz="18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sz="180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sz="1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sz="1800">
                            <a:latin typeface="Cambria Math"/>
                            <a:ea typeface="Cambria Math"/>
                            <a:cs typeface="Cambria Math"/>
                          </a:rPr>
                          <m:t>=</m:t>
                        </m:r>
                        <m:func>
                          <m:funcPr>
                            <m:ctrlPr>
                              <a:rPr sz="18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sz="18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sz="1800">
                                <a:latin typeface="Cambria Math"/>
                                <a:ea typeface="Cambria Math"/>
                                <a:cs typeface="Cambria Math"/>
                              </a:rPr>
                              <m:t>𝑡</m:t>
                            </m:r>
                          </m:e>
                        </m:func>
                      </m:oMath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−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sz="1800"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 sz="1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sz="1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𝑇</m:t>
                              </m:r>
                            </m:den>
                          </m:f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𝑦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/>
              </a:p>
            </p:txBody>
          </p:sp>
        </mc:Choice>
        <mc:Fallback>
          <p:sp>
            <p:nvSpPr>
              <p:cNvPr id="1922883402" name="Rectangle 19228834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3949" y="2865666"/>
                <a:ext cx="2441189" cy="2240280"/>
              </a:xfrm>
              <a:prstGeom prst="rect">
                <a:avLst/>
              </a:prstGeom>
              <a:blipFill>
                <a:blip r:embed="rId5"/>
                <a:stretch>
                  <a:fillRect b="-19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88284145" name="Rectangle 1988284144"/>
              <p:cNvSpPr/>
              <p:nvPr/>
            </p:nvSpPr>
            <p:spPr bwMode="auto">
              <a:xfrm>
                <a:off x="8511630" y="2265734"/>
                <a:ext cx="2117293" cy="11998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−14.708514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lang="en-US" sz="1800" u="none" strike="noStrike" cap="none" spc="0">
                  <a:solidFill>
                    <a:schemeClr val="tx1"/>
                  </a:solidFill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1.001027,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lang="en-US" sz="1800" u="none" strike="noStrike" cap="none" spc="0">
                  <a:solidFill>
                    <a:schemeClr val="tx1"/>
                  </a:solidFill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−17769.221284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lang="en-US" sz="1800" u="none" strike="noStrike" cap="none" spc="0">
                  <a:solidFill>
                    <a:schemeClr val="tx1"/>
                  </a:solidFill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0.998847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988284145" name="Rectangle 1988284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11630" y="2265734"/>
                <a:ext cx="2117293" cy="1199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2770592" name="Rectangle 692770591"/>
              <p:cNvSpPr/>
              <p:nvPr/>
            </p:nvSpPr>
            <p:spPr bwMode="auto">
              <a:xfrm>
                <a:off x="8199643" y="4130145"/>
                <a:ext cx="3063356" cy="11887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cal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=−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𝑅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=1477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41.526123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lang="en-US" sz="1800" u="none" strike="noStrike" cap="none" spc="0">
                  <a:solidFill>
                    <a:schemeClr val="tx1"/>
                  </a:solidFill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 lang="en-US" sz="1800" u="none" strike="noStrike" cap="none" spc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147723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  <a:p>
                <a:pPr algn="l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Error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=0.012541 (</m:t>
                          </m:r>
                          <m:r>
                            <a:rPr lang="en-US" sz="1800" u="none" strike="noStrike" cap="none" spc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%)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692770592" name="Rectangle 6927705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99643" y="4130145"/>
                <a:ext cx="3063356" cy="1188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0745712" name="TextBox 4"/>
          <p:cNvSpPr txBox="1"/>
          <p:nvPr/>
        </p:nvSpPr>
        <p:spPr bwMode="auto">
          <a:xfrm>
            <a:off x="8259087" y="1522378"/>
            <a:ext cx="2622989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Result: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01042464" name="Rectangle 1901042463"/>
              <p:cNvSpPr/>
              <p:nvPr/>
            </p:nvSpPr>
            <p:spPr bwMode="auto">
              <a:xfrm>
                <a:off x="915997" y="5318901"/>
                <a:ext cx="2673304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𝑇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: 1173→147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3, 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𝑠𝑡𝑒𝑝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=10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901042464" name="Rectangle 19010424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5997" y="5318901"/>
                <a:ext cx="2673304" cy="365795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44483434" name="Rectangle 1444483433"/>
              <p:cNvSpPr/>
              <p:nvPr/>
            </p:nvSpPr>
            <p:spPr bwMode="auto">
              <a:xfrm>
                <a:off x="915997" y="5905163"/>
                <a:ext cx="2609679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𝑡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: 500→300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0, 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𝑠𝑡𝑒𝑝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=100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444483434" name="Rectangle 14444834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5997" y="5905163"/>
                <a:ext cx="2609679" cy="365795"/>
              </a:xfrm>
              <a:prstGeom prst="rect">
                <a:avLst/>
              </a:prstGeom>
              <a:blipFill>
                <a:blip r:embed="rId9"/>
                <a:stretch>
                  <a:fillRect r="-234" b="-13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Arial"/>
        <a:cs typeface="Arial"/>
      </a:majorFont>
      <a:minorFont>
        <a:latin typeface="Gill Sans MT"/>
        <a:ea typeface="Arial"/>
        <a:cs typeface="Arial"/>
      </a:minorFont>
    </a:fontScheme>
    <a:fmtScheme name="Dividend">
      <a:fillStyleLst>
        <a:solidFill>
          <a:schemeClr val="phClr"/>
        </a:solidFill>
        <a:gradFill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0</Words>
  <Application>Microsoft Office PowerPoint</Application>
  <DocSecurity>0</DocSecurity>
  <PresentationFormat>Widescreen</PresentationFormat>
  <Paragraphs>0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DOAN MINH QUAN 20196304</dc:creator>
  <cp:keywords/>
  <dc:description/>
  <cp:lastModifiedBy/>
  <cp:revision>408</cp:revision>
  <dcterms:created xsi:type="dcterms:W3CDTF">2022-09-06T05:30:54Z</dcterms:created>
  <dcterms:modified xsi:type="dcterms:W3CDTF">2022-11-21T20:11:03Z</dcterms:modified>
  <cp:category/>
  <dc:identifier/>
  <cp:contentStatus/>
  <dc:language/>
  <cp:version/>
</cp:coreProperties>
</file>