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4" r:id="rId4"/>
    <p:sldId id="285" r:id="rId5"/>
    <p:sldId id="293" r:id="rId6"/>
    <p:sldId id="294" r:id="rId7"/>
    <p:sldId id="297" r:id="rId8"/>
    <p:sldId id="295" r:id="rId9"/>
    <p:sldId id="258" r:id="rId10"/>
    <p:sldId id="286" r:id="rId11"/>
    <p:sldId id="287" r:id="rId12"/>
    <p:sldId id="296" r:id="rId13"/>
    <p:sldId id="298" r:id="rId14"/>
    <p:sldId id="299" r:id="rId15"/>
    <p:sldId id="271" r:id="rId16"/>
    <p:sldId id="300" r:id="rId17"/>
    <p:sldId id="301" r:id="rId18"/>
    <p:sldId id="306" r:id="rId19"/>
    <p:sldId id="302" r:id="rId20"/>
    <p:sldId id="309" r:id="rId21"/>
    <p:sldId id="303" r:id="rId22"/>
    <p:sldId id="304" r:id="rId23"/>
    <p:sldId id="305" r:id="rId24"/>
    <p:sldId id="307" r:id="rId25"/>
    <p:sldId id="308" r:id="rId26"/>
    <p:sldId id="276" r:id="rId27"/>
    <p:sldId id="310" r:id="rId28"/>
    <p:sldId id="26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1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 smtClean="0"/>
              <a:t>소재수치해석 </a:t>
            </a:r>
            <a:r>
              <a:rPr lang="en-US" altLang="ko-KR" sz="4800" dirty="0" err="1" smtClean="0"/>
              <a:t>hw</a:t>
            </a:r>
            <a:r>
              <a:rPr lang="en-US" altLang="ko-KR" sz="4800" dirty="0" smtClean="0"/>
              <a:t> 5</a:t>
            </a:r>
            <a:endParaRPr lang="ko-KR" altLang="en-US" sz="4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81194" y="2292439"/>
            <a:ext cx="10993546" cy="914399"/>
          </a:xfrm>
        </p:spPr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r>
              <a:rPr lang="en-US" altLang="ko-KR" sz="2800" dirty="0" smtClean="0"/>
              <a:t>20100091 </a:t>
            </a:r>
            <a:r>
              <a:rPr lang="ko-KR" altLang="en-US" sz="2800" dirty="0" smtClean="0"/>
              <a:t>서</a:t>
            </a:r>
            <a:r>
              <a:rPr lang="en-US" altLang="ko-KR" sz="2800" dirty="0"/>
              <a:t> </a:t>
            </a:r>
            <a:r>
              <a:rPr lang="ko-KR" altLang="en-US" sz="2800" dirty="0" smtClean="0"/>
              <a:t>현 선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902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54" y="2429774"/>
            <a:ext cx="4675101" cy="439358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Key Code</a:t>
            </a:r>
            <a:endParaRPr lang="ko-KR" altLang="en-US" sz="4400" dirty="0"/>
          </a:p>
        </p:txBody>
      </p:sp>
      <p:sp>
        <p:nvSpPr>
          <p:cNvPr id="15" name="직사각형 14"/>
          <p:cNvSpPr/>
          <p:nvPr/>
        </p:nvSpPr>
        <p:spPr>
          <a:xfrm>
            <a:off x="412055" y="4639447"/>
            <a:ext cx="3928126" cy="707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373417" y="3026536"/>
            <a:ext cx="3631913" cy="4121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40216" y="1882641"/>
            <a:ext cx="1027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1. Lagrange Polynomials</a:t>
            </a:r>
            <a:endParaRPr lang="ko-KR" altLang="en-US" sz="2400" b="1" dirty="0"/>
          </a:p>
        </p:txBody>
      </p:sp>
      <p:sp>
        <p:nvSpPr>
          <p:cNvPr id="12" name="직사각형 11"/>
          <p:cNvSpPr/>
          <p:nvPr/>
        </p:nvSpPr>
        <p:spPr>
          <a:xfrm>
            <a:off x="412055" y="5607011"/>
            <a:ext cx="4675100" cy="3939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822" y="2429774"/>
            <a:ext cx="6018986" cy="4228603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5909186" y="3932007"/>
            <a:ext cx="5701621" cy="23657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55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Key Code</a:t>
            </a:r>
            <a:endParaRPr lang="ko-KR" alt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0216" y="1882641"/>
            <a:ext cx="1027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</a:t>
            </a:r>
            <a:r>
              <a:rPr lang="en-US" altLang="ko-KR" sz="2400" b="1" dirty="0" smtClean="0"/>
              <a:t>. Cubic Spline</a:t>
            </a:r>
            <a:endParaRPr lang="ko-KR" altLang="en-US" sz="24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634601"/>
            <a:ext cx="6643856" cy="3505629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055997" y="4858387"/>
            <a:ext cx="4417523" cy="8211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68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04" y="2237934"/>
            <a:ext cx="7251362" cy="462006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Key Code</a:t>
            </a:r>
            <a:endParaRPr lang="ko-KR" altLang="en-US" sz="4400" dirty="0"/>
          </a:p>
        </p:txBody>
      </p:sp>
      <p:sp>
        <p:nvSpPr>
          <p:cNvPr id="5" name="직사각형 4"/>
          <p:cNvSpPr/>
          <p:nvPr/>
        </p:nvSpPr>
        <p:spPr>
          <a:xfrm>
            <a:off x="448711" y="4997002"/>
            <a:ext cx="1996040" cy="17136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04" y="1868374"/>
            <a:ext cx="4069656" cy="340320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 flipH="1">
            <a:off x="528185" y="2177095"/>
            <a:ext cx="39498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448711" y="2834330"/>
            <a:ext cx="7276748" cy="2101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 rot="16200000">
            <a:off x="5904963" y="5173620"/>
            <a:ext cx="382074" cy="2318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619" y="5572605"/>
            <a:ext cx="5569581" cy="114750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612" y="3598629"/>
            <a:ext cx="6253196" cy="311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0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Key Code</a:t>
            </a:r>
            <a:endParaRPr lang="ko-KR" altLang="en-US" sz="4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80" y="1990053"/>
            <a:ext cx="6197191" cy="4745597"/>
          </a:xfrm>
          <a:prstGeom prst="rect">
            <a:avLst/>
          </a:prstGeom>
        </p:spPr>
      </p:pic>
      <p:cxnSp>
        <p:nvCxnSpPr>
          <p:cNvPr id="10" name="직선 연결선 9"/>
          <p:cNvCxnSpPr/>
          <p:nvPr/>
        </p:nvCxnSpPr>
        <p:spPr>
          <a:xfrm flipH="1">
            <a:off x="450912" y="2254369"/>
            <a:ext cx="33612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7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Key Code</a:t>
            </a:r>
            <a:endParaRPr lang="ko-KR" altLang="en-US" sz="4400" dirty="0"/>
          </a:p>
        </p:txBody>
      </p:sp>
      <p:cxnSp>
        <p:nvCxnSpPr>
          <p:cNvPr id="10" name="직선 연결선 9"/>
          <p:cNvCxnSpPr/>
          <p:nvPr/>
        </p:nvCxnSpPr>
        <p:spPr>
          <a:xfrm flipH="1">
            <a:off x="450911" y="2177095"/>
            <a:ext cx="4571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11" y="1889911"/>
            <a:ext cx="4571441" cy="27373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11" y="2247900"/>
            <a:ext cx="4667250" cy="46101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425153" y="2248467"/>
            <a:ext cx="1751376" cy="7780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 flipH="1">
            <a:off x="2176529" y="2662699"/>
            <a:ext cx="305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21521" y="2488906"/>
            <a:ext cx="337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2</a:t>
            </a:r>
            <a:r>
              <a:rPr lang="ko-KR" altLang="en-US" dirty="0" smtClean="0">
                <a:solidFill>
                  <a:srgbClr val="FF0000"/>
                </a:solidFill>
              </a:rPr>
              <a:t>차도함수 행렬 완성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812" y="3296452"/>
            <a:ext cx="4885278" cy="2247228"/>
          </a:xfrm>
          <a:prstGeom prst="rect">
            <a:avLst/>
          </a:prstGeom>
        </p:spPr>
      </p:pic>
      <p:sp>
        <p:nvSpPr>
          <p:cNvPr id="13" name="오른쪽 화살표 12"/>
          <p:cNvSpPr/>
          <p:nvPr/>
        </p:nvSpPr>
        <p:spPr>
          <a:xfrm rot="10800000">
            <a:off x="5215450" y="4188247"/>
            <a:ext cx="382074" cy="2318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12274" y="3444677"/>
            <a:ext cx="4693008" cy="27886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25153" y="6374864"/>
            <a:ext cx="3052143" cy="483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 flipH="1">
            <a:off x="3477296" y="6627246"/>
            <a:ext cx="305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42567" y="6262274"/>
            <a:ext cx="432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알고자 하는 데이터가 </a:t>
            </a:r>
            <a:r>
              <a:rPr lang="ko-KR" altLang="en-US" smtClean="0">
                <a:solidFill>
                  <a:srgbClr val="FF0000"/>
                </a:solidFill>
              </a:rPr>
              <a:t>이미 아는 데이터들의 범위 내에 없는 경우 메시지 출력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458" y="2673305"/>
            <a:ext cx="4663041" cy="295853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Check</a:t>
            </a:r>
            <a:endParaRPr lang="ko-KR" altLang="en-US" sz="4400" dirty="0"/>
          </a:p>
        </p:txBody>
      </p:sp>
      <p:sp>
        <p:nvSpPr>
          <p:cNvPr id="12" name="직사각형 11"/>
          <p:cNvSpPr/>
          <p:nvPr/>
        </p:nvSpPr>
        <p:spPr>
          <a:xfrm>
            <a:off x="6432392" y="5401007"/>
            <a:ext cx="1964633" cy="230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972339" y="5730006"/>
            <a:ext cx="142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</a:rPr>
              <a:t>일치</a:t>
            </a:r>
            <a:r>
              <a:rPr lang="en-US" altLang="ko-KR" sz="2400" dirty="0" smtClean="0">
                <a:solidFill>
                  <a:srgbClr val="FF0000"/>
                </a:solidFill>
              </a:rPr>
              <a:t>!!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216" y="1882641"/>
            <a:ext cx="1027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1. Lagrange Polynomials</a:t>
            </a:r>
            <a:endParaRPr lang="ko-KR" altLang="en-US" sz="24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16" y="2693802"/>
            <a:ext cx="5495925" cy="238125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677942" y="4831339"/>
            <a:ext cx="1142531" cy="230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14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987" y="2673305"/>
            <a:ext cx="4760421" cy="341805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520" y="5160338"/>
            <a:ext cx="1886008" cy="47150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Check</a:t>
            </a:r>
            <a:endParaRPr lang="ko-KR" altLang="en-US" sz="4400" dirty="0"/>
          </a:p>
        </p:txBody>
      </p:sp>
      <p:sp>
        <p:nvSpPr>
          <p:cNvPr id="12" name="직사각형 11"/>
          <p:cNvSpPr/>
          <p:nvPr/>
        </p:nvSpPr>
        <p:spPr>
          <a:xfrm>
            <a:off x="6581861" y="5847489"/>
            <a:ext cx="2185213" cy="2567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7217037" y="6189528"/>
            <a:ext cx="142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</a:rPr>
              <a:t>일치</a:t>
            </a:r>
            <a:r>
              <a:rPr lang="en-US" altLang="ko-KR" sz="2400" dirty="0" smtClean="0">
                <a:solidFill>
                  <a:srgbClr val="FF0000"/>
                </a:solidFill>
              </a:rPr>
              <a:t>!!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022520" y="5165254"/>
            <a:ext cx="1886008" cy="4665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40216" y="1882641"/>
            <a:ext cx="1027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</a:t>
            </a:r>
            <a:r>
              <a:rPr lang="en-US" altLang="ko-KR" sz="2400" b="1" dirty="0" smtClean="0"/>
              <a:t>. Cubic Spline</a:t>
            </a:r>
            <a:endParaRPr lang="ko-KR" altLang="en-US" sz="24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68" y="2673305"/>
            <a:ext cx="5070332" cy="21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Result &amp; analysis</a:t>
            </a:r>
            <a:endParaRPr lang="ko-KR" altLang="en-US" sz="4400" dirty="0"/>
          </a:p>
        </p:txBody>
      </p:sp>
      <p:sp>
        <p:nvSpPr>
          <p:cNvPr id="12" name="직사각형 11"/>
          <p:cNvSpPr/>
          <p:nvPr/>
        </p:nvSpPr>
        <p:spPr>
          <a:xfrm>
            <a:off x="3041261" y="2553581"/>
            <a:ext cx="6109477" cy="2400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dirty="0" smtClean="0">
                <a:ea typeface="HY울릉도M" pitchFamily="18" charset="-127"/>
              </a:rPr>
              <a:t>Example) </a:t>
            </a:r>
            <a:r>
              <a:rPr lang="ko-KR" altLang="en-US" sz="2000" dirty="0" smtClean="0">
                <a:ea typeface="HY울릉도M" pitchFamily="18" charset="-127"/>
              </a:rPr>
              <a:t>다음 데이터들을 통해 </a:t>
            </a:r>
            <a:r>
              <a:rPr lang="en-US" altLang="ko-KR" sz="2000" dirty="0" smtClean="0">
                <a:ea typeface="HY울릉도M" pitchFamily="18" charset="-127"/>
              </a:rPr>
              <a:t>ln2</a:t>
            </a:r>
            <a:r>
              <a:rPr lang="ko-KR" altLang="en-US" sz="2000" dirty="0" smtClean="0">
                <a:ea typeface="HY울릉도M" pitchFamily="18" charset="-127"/>
              </a:rPr>
              <a:t>의 값을 예측하라</a:t>
            </a:r>
            <a:r>
              <a:rPr lang="en-US" altLang="ko-KR" sz="2000" dirty="0" smtClean="0">
                <a:ea typeface="HY울릉도M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dirty="0" err="1" smtClean="0">
                <a:ea typeface="HY울릉도M" pitchFamily="18" charset="-127"/>
              </a:rPr>
              <a:t>ln</a:t>
            </a:r>
            <a:r>
              <a:rPr lang="en-US" altLang="ko-KR" sz="2000" dirty="0" smtClean="0">
                <a:ea typeface="HY울릉도M" pitchFamily="18" charset="-127"/>
              </a:rPr>
              <a:t> (1) = 0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dirty="0" err="1">
                <a:ea typeface="HY울릉도M" pitchFamily="18" charset="-127"/>
              </a:rPr>
              <a:t>l</a:t>
            </a:r>
            <a:r>
              <a:rPr lang="en-US" altLang="ko-KR" sz="2000" dirty="0" err="1" smtClean="0">
                <a:ea typeface="HY울릉도M" pitchFamily="18" charset="-127"/>
              </a:rPr>
              <a:t>n</a:t>
            </a:r>
            <a:r>
              <a:rPr lang="en-US" altLang="ko-KR" sz="2000" dirty="0" smtClean="0">
                <a:ea typeface="HY울릉도M" pitchFamily="18" charset="-127"/>
              </a:rPr>
              <a:t> (4) = 1.386294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dirty="0" err="1">
                <a:ea typeface="HY울릉도M" pitchFamily="18" charset="-127"/>
              </a:rPr>
              <a:t>l</a:t>
            </a:r>
            <a:r>
              <a:rPr lang="en-US" altLang="ko-KR" sz="2000" dirty="0" err="1" smtClean="0">
                <a:ea typeface="HY울릉도M" pitchFamily="18" charset="-127"/>
              </a:rPr>
              <a:t>n</a:t>
            </a:r>
            <a:r>
              <a:rPr lang="en-US" altLang="ko-KR" sz="2000" dirty="0" smtClean="0">
                <a:ea typeface="HY울릉도M" pitchFamily="18" charset="-127"/>
              </a:rPr>
              <a:t> (6) = 1.791759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dirty="0" err="1">
                <a:ea typeface="HY울릉도M" pitchFamily="18" charset="-127"/>
              </a:rPr>
              <a:t>l</a:t>
            </a:r>
            <a:r>
              <a:rPr lang="en-US" altLang="ko-KR" sz="2000" dirty="0" err="1" smtClean="0">
                <a:ea typeface="HY울릉도M" pitchFamily="18" charset="-127"/>
              </a:rPr>
              <a:t>n</a:t>
            </a:r>
            <a:r>
              <a:rPr lang="en-US" altLang="ko-KR" sz="2000" dirty="0" smtClean="0">
                <a:ea typeface="HY울릉도M" pitchFamily="18" charset="-127"/>
              </a:rPr>
              <a:t> (1.5</a:t>
            </a:r>
            <a:r>
              <a:rPr lang="ko-KR" altLang="en-US" sz="2000" dirty="0" smtClean="0">
                <a:ea typeface="HY울릉도M" pitchFamily="18" charset="-127"/>
              </a:rPr>
              <a:t>이하 </a:t>
            </a:r>
            <a:r>
              <a:rPr lang="en-US" altLang="ko-KR" sz="2000" dirty="0" smtClean="0">
                <a:ea typeface="HY울릉도M" pitchFamily="18" charset="-127"/>
              </a:rPr>
              <a:t>2.5</a:t>
            </a:r>
            <a:r>
              <a:rPr lang="ko-KR" altLang="en-US" sz="2000" dirty="0" smtClean="0">
                <a:ea typeface="HY울릉도M" pitchFamily="18" charset="-127"/>
              </a:rPr>
              <a:t>이상의 임의의 </a:t>
            </a:r>
            <a:r>
              <a:rPr lang="en-US" altLang="ko-KR" sz="2000" dirty="0" smtClean="0">
                <a:ea typeface="HY울릉도M" pitchFamily="18" charset="-127"/>
              </a:rPr>
              <a:t>X4) = f(X4)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3041261" y="5333272"/>
            <a:ext cx="6109477" cy="4964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FF0000"/>
                </a:solidFill>
                <a:ea typeface="HY울릉도M" pitchFamily="18" charset="-127"/>
              </a:rPr>
              <a:t>참값 </a:t>
            </a:r>
            <a:r>
              <a:rPr lang="en-US" altLang="ko-KR" sz="2000" dirty="0" smtClean="0">
                <a:solidFill>
                  <a:srgbClr val="FF0000"/>
                </a:solidFill>
                <a:ea typeface="HY울릉도M" pitchFamily="18" charset="-127"/>
              </a:rPr>
              <a:t>ln2 = 0.6931471805599453 </a:t>
            </a:r>
          </a:p>
        </p:txBody>
      </p:sp>
    </p:spTree>
    <p:extLst>
      <p:ext uri="{BB962C8B-B14F-4D97-AF65-F5344CB8AC3E}">
        <p14:creationId xmlns:p14="http://schemas.microsoft.com/office/powerpoint/2010/main" val="32221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Result &amp; analysis</a:t>
            </a:r>
            <a:endParaRPr lang="ko-KR" alt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3368343" y="3573511"/>
            <a:ext cx="5455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</a:rPr>
              <a:t>주의</a:t>
            </a:r>
            <a:r>
              <a:rPr lang="en-US" altLang="ko-KR" sz="2400" dirty="0" smtClean="0">
                <a:solidFill>
                  <a:srgbClr val="FF0000"/>
                </a:solidFill>
              </a:rPr>
              <a:t>! Lagrange</a:t>
            </a:r>
            <a:r>
              <a:rPr lang="ko-KR" altLang="en-US" sz="2400" dirty="0" smtClean="0">
                <a:solidFill>
                  <a:srgbClr val="FF0000"/>
                </a:solidFill>
              </a:rPr>
              <a:t>방법의 경우 데이터 입력 순서가 결과에 영향을 미치지 않지만</a:t>
            </a:r>
            <a:r>
              <a:rPr lang="en-US" altLang="ko-KR" sz="2400" dirty="0" smtClean="0">
                <a:solidFill>
                  <a:srgbClr val="FF0000"/>
                </a:solidFill>
              </a:rPr>
              <a:t>, Cubic Spline </a:t>
            </a:r>
            <a:r>
              <a:rPr lang="ko-KR" altLang="en-US" sz="2400" dirty="0" smtClean="0">
                <a:solidFill>
                  <a:srgbClr val="FF0000"/>
                </a:solidFill>
              </a:rPr>
              <a:t>방법의 경우 데이터를 </a:t>
            </a:r>
            <a:r>
              <a:rPr lang="en-US" altLang="ko-KR" sz="2400" dirty="0" smtClean="0">
                <a:solidFill>
                  <a:srgbClr val="FF0000"/>
                </a:solidFill>
              </a:rPr>
              <a:t>x</a:t>
            </a:r>
            <a:r>
              <a:rPr lang="ko-KR" altLang="en-US" sz="2400" dirty="0" smtClean="0">
                <a:solidFill>
                  <a:srgbClr val="FF0000"/>
                </a:solidFill>
              </a:rPr>
              <a:t>값 크기 순으로 입력해주어야 한다</a:t>
            </a:r>
            <a:r>
              <a:rPr lang="en-US" altLang="ko-KR" sz="2400" dirty="0" smtClean="0">
                <a:solidFill>
                  <a:srgbClr val="FF0000"/>
                </a:solidFill>
              </a:rPr>
              <a:t>!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070" y="2950379"/>
            <a:ext cx="4701738" cy="295853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88" y="2950379"/>
            <a:ext cx="4663041" cy="295853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Result &amp; analysis</a:t>
            </a:r>
            <a:endParaRPr lang="ko-KR" altLang="en-US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340216" y="1998552"/>
            <a:ext cx="10276983" cy="40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1. 3</a:t>
            </a:r>
            <a:r>
              <a:rPr lang="ko-KR" altLang="en-US" sz="2000" b="1" dirty="0" smtClean="0"/>
              <a:t>개의 </a:t>
            </a:r>
            <a:r>
              <a:rPr lang="en-US" altLang="ko-KR" sz="2000" b="1" dirty="0" smtClean="0"/>
              <a:t>known data </a:t>
            </a:r>
            <a:r>
              <a:rPr lang="ko-KR" altLang="en-US" sz="2000" b="1" dirty="0" smtClean="0"/>
              <a:t>들만 가지고 값을 구한 경우</a:t>
            </a:r>
            <a:endParaRPr lang="ko-KR" alt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38422" y="4271066"/>
            <a:ext cx="51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VS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19888" y="5669282"/>
            <a:ext cx="1932719" cy="239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6915437" y="5669283"/>
            <a:ext cx="1919469" cy="239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40216" y="2473163"/>
            <a:ext cx="500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(1) Lagrange Polynomials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28226" y="2478632"/>
            <a:ext cx="500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(2) Cubic Spline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819" y="6016798"/>
            <a:ext cx="545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</a:rPr>
              <a:t>오차율 </a:t>
            </a:r>
            <a:r>
              <a:rPr lang="en-US" altLang="ko-KR" sz="2400" dirty="0" smtClean="0">
                <a:solidFill>
                  <a:srgbClr val="FF0000"/>
                </a:solidFill>
              </a:rPr>
              <a:t>= 18.366%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2283" y="6016798"/>
            <a:ext cx="545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</a:rPr>
              <a:t>오차율 </a:t>
            </a:r>
            <a:r>
              <a:rPr lang="en-US" altLang="ko-KR" sz="2400" dirty="0" smtClean="0">
                <a:solidFill>
                  <a:srgbClr val="FF0000"/>
                </a:solidFill>
              </a:rPr>
              <a:t>= 23.355%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6367" y="5789098"/>
                <a:ext cx="5151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ko-KR" alt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367" y="5789098"/>
                <a:ext cx="515155" cy="923330"/>
              </a:xfrm>
              <a:prstGeom prst="rect">
                <a:avLst/>
              </a:prstGeom>
              <a:blipFill rotWithShape="0">
                <a:blip r:embed="rId4"/>
                <a:stretch>
                  <a:fillRect r="-82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53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ASSIGNMENT</a:t>
            </a:r>
            <a:endParaRPr lang="ko-KR" altLang="en-US" sz="4400" dirty="0"/>
          </a:p>
        </p:txBody>
      </p:sp>
      <p:sp>
        <p:nvSpPr>
          <p:cNvPr id="4" name="직사각형 3"/>
          <p:cNvSpPr/>
          <p:nvPr/>
        </p:nvSpPr>
        <p:spPr>
          <a:xfrm>
            <a:off x="3041261" y="2426940"/>
            <a:ext cx="610947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dirty="0">
                <a:ea typeface="HY울릉도M" pitchFamily="18" charset="-127"/>
              </a:rPr>
              <a:t>Newton’s method </a:t>
            </a:r>
            <a:r>
              <a:rPr lang="ko-KR" altLang="en-US" sz="2000" dirty="0" smtClean="0">
                <a:ea typeface="HY울릉도M" pitchFamily="18" charset="-127"/>
              </a:rPr>
              <a:t>또는</a:t>
            </a:r>
            <a:r>
              <a:rPr lang="en-US" altLang="ko-KR" sz="2000" dirty="0" smtClean="0">
                <a:ea typeface="HY울릉도M" pitchFamily="18" charset="-127"/>
              </a:rPr>
              <a:t> </a:t>
            </a:r>
            <a:r>
              <a:rPr lang="en-US" altLang="ko-KR" sz="2000" dirty="0">
                <a:ea typeface="HY울릉도M" pitchFamily="18" charset="-127"/>
              </a:rPr>
              <a:t>Lagrange </a:t>
            </a:r>
            <a:r>
              <a:rPr lang="en-US" altLang="ko-KR" sz="2000" dirty="0" smtClean="0">
                <a:ea typeface="HY울릉도M" pitchFamily="18" charset="-127"/>
              </a:rPr>
              <a:t>polynomial </a:t>
            </a:r>
            <a:r>
              <a:rPr lang="ko-KR" altLang="en-US" sz="2000" dirty="0" smtClean="0">
                <a:ea typeface="HY울릉도M" pitchFamily="18" charset="-127"/>
              </a:rPr>
              <a:t>을 사용한</a:t>
            </a:r>
            <a:r>
              <a:rPr lang="en-US" altLang="ko-KR" sz="2000" dirty="0" smtClean="0">
                <a:ea typeface="HY울릉도M" pitchFamily="18" charset="-127"/>
              </a:rPr>
              <a:t> Polynomial Interpolation</a:t>
            </a:r>
            <a:r>
              <a:rPr lang="ko-KR" altLang="en-US" sz="2000" dirty="0" smtClean="0">
                <a:ea typeface="HY울릉도M" pitchFamily="18" charset="-127"/>
              </a:rPr>
              <a:t>과 </a:t>
            </a:r>
            <a:r>
              <a:rPr lang="en-US" altLang="ko-KR" sz="2000" dirty="0" smtClean="0">
                <a:ea typeface="HY울릉도M" pitchFamily="18" charset="-127"/>
              </a:rPr>
              <a:t>Cubic Spline</a:t>
            </a:r>
            <a:r>
              <a:rPr lang="ko-KR" altLang="en-US" sz="2000" dirty="0" smtClean="0">
                <a:ea typeface="HY울릉도M" pitchFamily="18" charset="-127"/>
              </a:rPr>
              <a:t>을 비교하라</a:t>
            </a:r>
            <a:r>
              <a:rPr lang="en-US" altLang="ko-KR" sz="2000" dirty="0" smtClean="0">
                <a:ea typeface="HY울릉도M" pitchFamily="18" charset="-127"/>
              </a:rPr>
              <a:t>.</a:t>
            </a:r>
            <a:endParaRPr lang="en-US" altLang="ko-KR" sz="2000" dirty="0">
              <a:ea typeface="HY울릉도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041261" y="3983137"/>
            <a:ext cx="6109477" cy="2400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dirty="0" smtClean="0">
                <a:ea typeface="HY울릉도M" pitchFamily="18" charset="-127"/>
              </a:rPr>
              <a:t>Example) </a:t>
            </a:r>
            <a:r>
              <a:rPr lang="ko-KR" altLang="en-US" sz="2000" dirty="0" smtClean="0">
                <a:ea typeface="HY울릉도M" pitchFamily="18" charset="-127"/>
              </a:rPr>
              <a:t>다음 데이터들을 통해 </a:t>
            </a:r>
            <a:r>
              <a:rPr lang="en-US" altLang="ko-KR" sz="2000" dirty="0" smtClean="0">
                <a:ea typeface="HY울릉도M" pitchFamily="18" charset="-127"/>
              </a:rPr>
              <a:t>ln2</a:t>
            </a:r>
            <a:r>
              <a:rPr lang="ko-KR" altLang="en-US" sz="2000" dirty="0" smtClean="0">
                <a:ea typeface="HY울릉도M" pitchFamily="18" charset="-127"/>
              </a:rPr>
              <a:t>의 값을 예측하라</a:t>
            </a:r>
            <a:r>
              <a:rPr lang="en-US" altLang="ko-KR" sz="2000" dirty="0" smtClean="0">
                <a:ea typeface="HY울릉도M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dirty="0" err="1" smtClean="0">
                <a:ea typeface="HY울릉도M" pitchFamily="18" charset="-127"/>
              </a:rPr>
              <a:t>ln</a:t>
            </a:r>
            <a:r>
              <a:rPr lang="en-US" altLang="ko-KR" sz="2000" dirty="0" smtClean="0">
                <a:ea typeface="HY울릉도M" pitchFamily="18" charset="-127"/>
              </a:rPr>
              <a:t> (1) = 0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dirty="0" err="1">
                <a:ea typeface="HY울릉도M" pitchFamily="18" charset="-127"/>
              </a:rPr>
              <a:t>l</a:t>
            </a:r>
            <a:r>
              <a:rPr lang="en-US" altLang="ko-KR" sz="2000" dirty="0" err="1" smtClean="0">
                <a:ea typeface="HY울릉도M" pitchFamily="18" charset="-127"/>
              </a:rPr>
              <a:t>n</a:t>
            </a:r>
            <a:r>
              <a:rPr lang="en-US" altLang="ko-KR" sz="2000" dirty="0" smtClean="0">
                <a:ea typeface="HY울릉도M" pitchFamily="18" charset="-127"/>
              </a:rPr>
              <a:t> (4) = 1.386294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dirty="0" err="1">
                <a:ea typeface="HY울릉도M" pitchFamily="18" charset="-127"/>
              </a:rPr>
              <a:t>l</a:t>
            </a:r>
            <a:r>
              <a:rPr lang="en-US" altLang="ko-KR" sz="2000" dirty="0" err="1" smtClean="0">
                <a:ea typeface="HY울릉도M" pitchFamily="18" charset="-127"/>
              </a:rPr>
              <a:t>n</a:t>
            </a:r>
            <a:r>
              <a:rPr lang="en-US" altLang="ko-KR" sz="2000" dirty="0" smtClean="0">
                <a:ea typeface="HY울릉도M" pitchFamily="18" charset="-127"/>
              </a:rPr>
              <a:t> (6) = 1.791759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dirty="0" err="1">
                <a:ea typeface="HY울릉도M" pitchFamily="18" charset="-127"/>
              </a:rPr>
              <a:t>l</a:t>
            </a:r>
            <a:r>
              <a:rPr lang="en-US" altLang="ko-KR" sz="2000" dirty="0" err="1" smtClean="0">
                <a:ea typeface="HY울릉도M" pitchFamily="18" charset="-127"/>
              </a:rPr>
              <a:t>n</a:t>
            </a:r>
            <a:r>
              <a:rPr lang="en-US" altLang="ko-KR" sz="2000" dirty="0" smtClean="0">
                <a:ea typeface="HY울릉도M" pitchFamily="18" charset="-127"/>
              </a:rPr>
              <a:t> (1.5</a:t>
            </a:r>
            <a:r>
              <a:rPr lang="ko-KR" altLang="en-US" sz="2000" dirty="0" smtClean="0">
                <a:ea typeface="HY울릉도M" pitchFamily="18" charset="-127"/>
              </a:rPr>
              <a:t>이하 </a:t>
            </a:r>
            <a:r>
              <a:rPr lang="en-US" altLang="ko-KR" sz="2000" dirty="0" smtClean="0">
                <a:ea typeface="HY울릉도M" pitchFamily="18" charset="-127"/>
              </a:rPr>
              <a:t>2.5</a:t>
            </a:r>
            <a:r>
              <a:rPr lang="ko-KR" altLang="en-US" sz="2000" dirty="0" smtClean="0">
                <a:ea typeface="HY울릉도M" pitchFamily="18" charset="-127"/>
              </a:rPr>
              <a:t>이상의 임의의 값</a:t>
            </a:r>
            <a:r>
              <a:rPr lang="en-US" altLang="ko-KR" sz="2000" dirty="0" smtClean="0">
                <a:ea typeface="HY울릉도M" pitchFamily="18" charset="-127"/>
              </a:rPr>
              <a:t>) = f(</a:t>
            </a:r>
            <a:r>
              <a:rPr lang="ko-KR" altLang="en-US" sz="2000" dirty="0" smtClean="0">
                <a:ea typeface="HY울릉도M" pitchFamily="18" charset="-127"/>
              </a:rPr>
              <a:t>값</a:t>
            </a:r>
            <a:r>
              <a:rPr lang="en-US" altLang="ko-KR" sz="2000" dirty="0" smtClean="0">
                <a:ea typeface="HY울릉도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62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861" y="3040643"/>
            <a:ext cx="4431248" cy="318677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88" y="2998387"/>
            <a:ext cx="4505963" cy="322868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Result &amp; analysis</a:t>
            </a:r>
            <a:endParaRPr lang="ko-KR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0216" y="1998552"/>
                <a:ext cx="10276983" cy="405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/>
                  <a:t>2</a:t>
                </a:r>
                <a:r>
                  <a:rPr lang="en-US" altLang="ko-KR" sz="2000" b="1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ko-KR" altLang="en-US" sz="2000" b="1" dirty="0" smtClean="0"/>
                  <a:t> 일 때의 데이터를 추가했을 경우</a:t>
                </a:r>
                <a:endParaRPr lang="ko-KR" altLang="en-US" sz="2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16" y="1998552"/>
                <a:ext cx="10276983" cy="405817"/>
              </a:xfrm>
              <a:prstGeom prst="rect">
                <a:avLst/>
              </a:prstGeom>
              <a:blipFill rotWithShape="0">
                <a:blip r:embed="rId4"/>
                <a:stretch>
                  <a:fillRect l="-652" t="-12121" b="-272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838422" y="4271066"/>
            <a:ext cx="51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VS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19888" y="5987437"/>
            <a:ext cx="1932719" cy="239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7127740" y="5999077"/>
            <a:ext cx="1919469" cy="239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40216" y="2473163"/>
            <a:ext cx="500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(1) Lagrange Polynomials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28226" y="2478632"/>
            <a:ext cx="500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(2) Cubic Spline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819" y="6287257"/>
            <a:ext cx="545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</a:rPr>
              <a:t>오차율 </a:t>
            </a:r>
            <a:r>
              <a:rPr lang="en-US" altLang="ko-KR" sz="2400" dirty="0" smtClean="0">
                <a:solidFill>
                  <a:srgbClr val="FF0000"/>
                </a:solidFill>
              </a:rPr>
              <a:t>= 4.772%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2283" y="6287257"/>
            <a:ext cx="545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</a:rPr>
              <a:t>오차율 </a:t>
            </a:r>
            <a:r>
              <a:rPr lang="en-US" altLang="ko-KR" sz="2400" dirty="0" smtClean="0">
                <a:solidFill>
                  <a:srgbClr val="FF0000"/>
                </a:solidFill>
              </a:rPr>
              <a:t>= 11.571%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91902" y="5987437"/>
                <a:ext cx="5151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ko-KR" alt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902" y="5987437"/>
                <a:ext cx="515155" cy="923330"/>
              </a:xfrm>
              <a:prstGeom prst="rect">
                <a:avLst/>
              </a:prstGeom>
              <a:blipFill rotWithShape="0">
                <a:blip r:embed="rId5"/>
                <a:stretch>
                  <a:fillRect r="-82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368343" y="3040643"/>
            <a:ext cx="5455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</a:rPr>
              <a:t>Cubic Spline</a:t>
            </a:r>
            <a:r>
              <a:rPr lang="ko-KR" altLang="en-US" sz="2400" dirty="0" smtClean="0">
                <a:solidFill>
                  <a:srgbClr val="FF0000"/>
                </a:solidFill>
              </a:rPr>
              <a:t>에서 첫 번째 구간의 함수는 양 끝점의 조건으로 인해 부정확할 수 있기 때문일 것으로 예상</a:t>
            </a:r>
            <a:r>
              <a:rPr lang="en-US" altLang="ko-KR" sz="2400" dirty="0" smtClean="0">
                <a:solidFill>
                  <a:srgbClr val="FF0000"/>
                </a:solidFill>
              </a:rPr>
              <a:t>!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9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581" y="3040643"/>
            <a:ext cx="4509842" cy="324661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3040780"/>
            <a:ext cx="4549807" cy="324647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Result &amp; analysis</a:t>
            </a:r>
            <a:endParaRPr lang="ko-KR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0216" y="1998552"/>
                <a:ext cx="10276983" cy="405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/>
                  <a:t>3</a:t>
                </a:r>
                <a:r>
                  <a:rPr lang="en-US" altLang="ko-KR" sz="2000" b="1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ko-KR" altLang="en-US" sz="2000" b="1" dirty="0" smtClean="0"/>
                  <a:t> 일 때의 데이터를 추가했을 경우</a:t>
                </a:r>
                <a:endParaRPr lang="ko-KR" altLang="en-US" sz="2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16" y="1998552"/>
                <a:ext cx="10276983" cy="405817"/>
              </a:xfrm>
              <a:prstGeom prst="rect">
                <a:avLst/>
              </a:prstGeom>
              <a:blipFill rotWithShape="0">
                <a:blip r:embed="rId4"/>
                <a:stretch>
                  <a:fillRect l="-652" t="-12121" b="-272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838422" y="4271066"/>
            <a:ext cx="51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VS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81192" y="6032268"/>
            <a:ext cx="1932719" cy="239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7084581" y="6062672"/>
            <a:ext cx="1919469" cy="239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40216" y="2473163"/>
            <a:ext cx="500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(1) Lagrange Polynomials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28226" y="2478632"/>
            <a:ext cx="500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(2) Cubic Spline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819" y="6287257"/>
            <a:ext cx="545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</a:rPr>
              <a:t>오차율 </a:t>
            </a:r>
            <a:r>
              <a:rPr lang="en-US" altLang="ko-KR" sz="2400" dirty="0" smtClean="0">
                <a:solidFill>
                  <a:srgbClr val="FF0000"/>
                </a:solidFill>
              </a:rPr>
              <a:t>= 2.768%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2283" y="6287257"/>
            <a:ext cx="545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</a:rPr>
              <a:t>오차율 </a:t>
            </a:r>
            <a:r>
              <a:rPr lang="en-US" altLang="ko-KR" sz="2400" dirty="0" smtClean="0">
                <a:solidFill>
                  <a:srgbClr val="FF0000"/>
                </a:solidFill>
              </a:rPr>
              <a:t>= 6.074%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91902" y="5987437"/>
                <a:ext cx="5151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ko-KR" alt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902" y="5987437"/>
                <a:ext cx="515155" cy="923330"/>
              </a:xfrm>
              <a:prstGeom prst="rect">
                <a:avLst/>
              </a:prstGeom>
              <a:blipFill rotWithShape="0">
                <a:blip r:embed="rId5"/>
                <a:stretch>
                  <a:fillRect r="-82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368343" y="3040643"/>
            <a:ext cx="5455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</a:rPr>
              <a:t>네 번째 데이터를 </a:t>
            </a:r>
            <a:r>
              <a:rPr lang="en-US" altLang="ko-KR" sz="2400" dirty="0" smtClean="0">
                <a:solidFill>
                  <a:srgbClr val="FF0000"/>
                </a:solidFill>
              </a:rPr>
              <a:t>2</a:t>
            </a:r>
            <a:r>
              <a:rPr lang="ko-KR" altLang="en-US" sz="2400" dirty="0" smtClean="0">
                <a:solidFill>
                  <a:srgbClr val="FF0000"/>
                </a:solidFill>
              </a:rPr>
              <a:t>에 좀 더 가까운 값으로 대입하자 두 경우 모두 오차 감소</a:t>
            </a:r>
            <a:r>
              <a:rPr lang="en-US" altLang="ko-KR" sz="2400" dirty="0" smtClean="0">
                <a:solidFill>
                  <a:srgbClr val="FF0000"/>
                </a:solidFill>
              </a:rPr>
              <a:t>!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3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086" y="3040643"/>
            <a:ext cx="4545260" cy="324661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88" y="2995661"/>
            <a:ext cx="4579612" cy="329159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Result &amp; analysis</a:t>
            </a:r>
            <a:endParaRPr lang="ko-KR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0216" y="1998552"/>
                <a:ext cx="10276983" cy="405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/>
                  <a:t>4</a:t>
                </a:r>
                <a:r>
                  <a:rPr lang="en-US" altLang="ko-KR" sz="2000" b="1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ko-KR" altLang="en-US" sz="2000" b="1" dirty="0" smtClean="0"/>
                  <a:t> 일 때의 데이터를 추가했을 경우</a:t>
                </a:r>
                <a:endParaRPr lang="ko-KR" altLang="en-US" sz="2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16" y="1998552"/>
                <a:ext cx="10276983" cy="405817"/>
              </a:xfrm>
              <a:prstGeom prst="rect">
                <a:avLst/>
              </a:prstGeom>
              <a:blipFill rotWithShape="0">
                <a:blip r:embed="rId4"/>
                <a:stretch>
                  <a:fillRect l="-652" t="-12121" b="-272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838422" y="4271066"/>
            <a:ext cx="51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VS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19888" y="6033507"/>
            <a:ext cx="1932719" cy="239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7087965" y="6046386"/>
            <a:ext cx="1919469" cy="239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40216" y="2473163"/>
            <a:ext cx="500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(1) Lagrange Polynomials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28226" y="2478632"/>
            <a:ext cx="500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(2) Cubic Spline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819" y="6287257"/>
            <a:ext cx="545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</a:rPr>
              <a:t>오차율 </a:t>
            </a:r>
            <a:r>
              <a:rPr lang="en-US" altLang="ko-KR" sz="2400" dirty="0" smtClean="0">
                <a:solidFill>
                  <a:srgbClr val="FF0000"/>
                </a:solidFill>
              </a:rPr>
              <a:t>= 4.117%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2283" y="6287257"/>
            <a:ext cx="545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</a:rPr>
              <a:t>오차율 </a:t>
            </a:r>
            <a:r>
              <a:rPr lang="en-US" altLang="ko-KR" sz="2400" dirty="0" smtClean="0">
                <a:solidFill>
                  <a:srgbClr val="FF0000"/>
                </a:solidFill>
              </a:rPr>
              <a:t>= 5.038%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93629" y="5934670"/>
                <a:ext cx="5151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ko-KR" alt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629" y="5934670"/>
                <a:ext cx="515155" cy="923330"/>
              </a:xfrm>
              <a:prstGeom prst="rect">
                <a:avLst/>
              </a:prstGeom>
              <a:blipFill rotWithShape="0">
                <a:blip r:embed="rId5"/>
                <a:stretch>
                  <a:fillRect r="-82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368343" y="2776153"/>
            <a:ext cx="5455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</a:rPr>
              <a:t>네 번째 데이터를 </a:t>
            </a:r>
            <a:r>
              <a:rPr lang="en-US" altLang="ko-KR" sz="2400" dirty="0" smtClean="0">
                <a:solidFill>
                  <a:srgbClr val="FF0000"/>
                </a:solidFill>
              </a:rPr>
              <a:t>1.5</a:t>
            </a:r>
            <a:r>
              <a:rPr lang="ko-KR" altLang="en-US" sz="2400" dirty="0" smtClean="0">
                <a:solidFill>
                  <a:srgbClr val="FF0000"/>
                </a:solidFill>
              </a:rPr>
              <a:t>로 잡아 구하고자 하는 값이 첫 번째 구간 함수에 속하지 않도록 하자 </a:t>
            </a:r>
            <a:r>
              <a:rPr lang="en-US" altLang="ko-KR" sz="2400" dirty="0" smtClean="0">
                <a:solidFill>
                  <a:srgbClr val="FF0000"/>
                </a:solidFill>
              </a:rPr>
              <a:t>Cubic Spline</a:t>
            </a:r>
            <a:r>
              <a:rPr lang="ko-KR" altLang="en-US" sz="2400" dirty="0" smtClean="0">
                <a:solidFill>
                  <a:srgbClr val="FF0000"/>
                </a:solidFill>
              </a:rPr>
              <a:t>의 경우 오차가 많이 감소</a:t>
            </a:r>
            <a:r>
              <a:rPr lang="en-US" altLang="ko-KR" sz="2400" dirty="0" smtClean="0">
                <a:solidFill>
                  <a:srgbClr val="FF0000"/>
                </a:solidFill>
              </a:rPr>
              <a:t>. </a:t>
            </a:r>
            <a:r>
              <a:rPr lang="ko-KR" altLang="en-US" sz="2400" dirty="0" smtClean="0">
                <a:solidFill>
                  <a:srgbClr val="FF0000"/>
                </a:solidFill>
              </a:rPr>
              <a:t>그러나 아직 </a:t>
            </a:r>
            <a:r>
              <a:rPr lang="en-US" altLang="ko-KR" sz="2400" dirty="0" smtClean="0">
                <a:solidFill>
                  <a:srgbClr val="FF0000"/>
                </a:solidFill>
              </a:rPr>
              <a:t>Lagrange </a:t>
            </a:r>
            <a:r>
              <a:rPr lang="ko-KR" altLang="en-US" sz="2400" dirty="0" smtClean="0">
                <a:solidFill>
                  <a:srgbClr val="FF0000"/>
                </a:solidFill>
              </a:rPr>
              <a:t>방법이 더 정확</a:t>
            </a:r>
            <a:r>
              <a:rPr lang="en-US" altLang="ko-KR" sz="2400" dirty="0" smtClean="0">
                <a:solidFill>
                  <a:srgbClr val="FF0000"/>
                </a:solidFill>
              </a:rPr>
              <a:t>!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6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061" y="2995661"/>
            <a:ext cx="4020623" cy="324824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38" y="2995661"/>
            <a:ext cx="4106718" cy="327892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Result &amp; analysis</a:t>
            </a:r>
            <a:endParaRPr lang="ko-KR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0216" y="1998552"/>
                <a:ext cx="10276983" cy="405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 smtClean="0"/>
                  <a:t>5.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altLang="ko-KR" sz="2000" b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altLang="ko-KR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ko-KR" altLang="en-US" sz="2000" b="1" dirty="0" smtClean="0"/>
                  <a:t> 의 데이터를 추가했을 경우</a:t>
                </a:r>
                <a:endParaRPr lang="ko-KR" altLang="en-US" sz="2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16" y="1998552"/>
                <a:ext cx="10276983" cy="405817"/>
              </a:xfrm>
              <a:prstGeom prst="rect">
                <a:avLst/>
              </a:prstGeom>
              <a:blipFill rotWithShape="0">
                <a:blip r:embed="rId4"/>
                <a:stretch>
                  <a:fillRect l="-652" t="-12121" b="-272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838422" y="4271066"/>
            <a:ext cx="51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VS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966839" y="6033507"/>
            <a:ext cx="1686210" cy="239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7475061" y="6033507"/>
            <a:ext cx="1919469" cy="2103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40216" y="2473163"/>
            <a:ext cx="500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(1) Lagrange Polynomials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28226" y="2478632"/>
            <a:ext cx="500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(2) Cubic Spline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819" y="6313015"/>
            <a:ext cx="545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</a:rPr>
              <a:t>오차율 </a:t>
            </a:r>
            <a:r>
              <a:rPr lang="en-US" altLang="ko-KR" sz="2400" dirty="0" smtClean="0">
                <a:solidFill>
                  <a:srgbClr val="FF0000"/>
                </a:solidFill>
              </a:rPr>
              <a:t>= 1.154%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7716" y="6313015"/>
            <a:ext cx="545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</a:rPr>
              <a:t>오차율 </a:t>
            </a:r>
            <a:r>
              <a:rPr lang="en-US" altLang="ko-KR" sz="2400" dirty="0" smtClean="0">
                <a:solidFill>
                  <a:srgbClr val="FF0000"/>
                </a:solidFill>
              </a:rPr>
              <a:t>= 2.666%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95065" y="6033507"/>
                <a:ext cx="5151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ko-KR" alt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065" y="6033507"/>
                <a:ext cx="515155" cy="923330"/>
              </a:xfrm>
              <a:prstGeom prst="rect">
                <a:avLst/>
              </a:prstGeom>
              <a:blipFill rotWithShape="0">
                <a:blip r:embed="rId5"/>
                <a:stretch>
                  <a:fillRect r="-95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368343" y="3040643"/>
            <a:ext cx="5455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</a:rPr>
              <a:t>데이터의 개수를 한 개 더 늘리자 두 경우 모두 오차가 감소</a:t>
            </a:r>
            <a:r>
              <a:rPr lang="en-US" altLang="ko-KR" sz="2400" dirty="0" smtClean="0">
                <a:solidFill>
                  <a:srgbClr val="FF0000"/>
                </a:solidFill>
              </a:rPr>
              <a:t>! </a:t>
            </a:r>
            <a:r>
              <a:rPr lang="ko-KR" altLang="en-US" sz="2400" dirty="0" smtClean="0">
                <a:solidFill>
                  <a:srgbClr val="FF0000"/>
                </a:solidFill>
              </a:rPr>
              <a:t>아직도 </a:t>
            </a:r>
            <a:r>
              <a:rPr lang="en-US" altLang="ko-KR" sz="2400" dirty="0" smtClean="0">
                <a:solidFill>
                  <a:srgbClr val="FF0000"/>
                </a:solidFill>
              </a:rPr>
              <a:t>Lagrange </a:t>
            </a:r>
            <a:r>
              <a:rPr lang="ko-KR" altLang="en-US" sz="2400" dirty="0" smtClean="0">
                <a:solidFill>
                  <a:srgbClr val="FF0000"/>
                </a:solidFill>
              </a:rPr>
              <a:t>방법이 더 정확</a:t>
            </a:r>
            <a:r>
              <a:rPr lang="en-US" altLang="ko-KR" sz="2400" dirty="0" smtClean="0">
                <a:solidFill>
                  <a:srgbClr val="FF0000"/>
                </a:solidFill>
              </a:rPr>
              <a:t>!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1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012" y="2911289"/>
            <a:ext cx="4247036" cy="340207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32" y="2911289"/>
            <a:ext cx="4210580" cy="336185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Result &amp; analysis</a:t>
            </a:r>
            <a:endParaRPr lang="ko-KR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0216" y="1998552"/>
                <a:ext cx="10276983" cy="405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/>
                  <a:t>6</a:t>
                </a:r>
                <a:r>
                  <a:rPr lang="en-US" altLang="ko-KR" sz="2000" b="1" dirty="0" smtClean="0"/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altLang="ko-KR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ko-KR" sz="2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sz="2000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ko-KR" sz="2000" b="1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ko-KR" altLang="en-US" sz="2000" b="1" dirty="0" smtClean="0"/>
                  <a:t> 의 데이터를 추가했을 경우</a:t>
                </a:r>
                <a:endParaRPr lang="ko-KR" altLang="en-US" sz="2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16" y="1998552"/>
                <a:ext cx="10276983" cy="405817"/>
              </a:xfrm>
              <a:prstGeom prst="rect">
                <a:avLst/>
              </a:prstGeom>
              <a:blipFill rotWithShape="0">
                <a:blip r:embed="rId4"/>
                <a:stretch>
                  <a:fillRect l="-652" t="-12121" b="-272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838422" y="4271066"/>
            <a:ext cx="51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VS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00132" y="6033507"/>
            <a:ext cx="1686210" cy="239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7271012" y="6053820"/>
            <a:ext cx="1919469" cy="239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40216" y="2473163"/>
            <a:ext cx="500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(1) Lagrange Polynomials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28226" y="2478632"/>
            <a:ext cx="500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(2) Cubic Spline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819" y="6313015"/>
            <a:ext cx="545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</a:rPr>
              <a:t>오차율 </a:t>
            </a:r>
            <a:r>
              <a:rPr lang="en-US" altLang="ko-KR" sz="2400" dirty="0" smtClean="0">
                <a:solidFill>
                  <a:srgbClr val="FF0000"/>
                </a:solidFill>
              </a:rPr>
              <a:t>= 1.959%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7716" y="6313015"/>
            <a:ext cx="545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</a:rPr>
              <a:t>오차율 </a:t>
            </a:r>
            <a:r>
              <a:rPr lang="en-US" altLang="ko-KR" sz="2400" dirty="0" smtClean="0">
                <a:solidFill>
                  <a:srgbClr val="FF0000"/>
                </a:solidFill>
              </a:rPr>
              <a:t>= 1.362%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rot="10800000">
                <a:off x="5923810" y="6033507"/>
                <a:ext cx="5151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ko-KR" alt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923810" y="6033507"/>
                <a:ext cx="515155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95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368343" y="2736297"/>
            <a:ext cx="5455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</a:rPr>
              <a:t>2</a:t>
            </a:r>
            <a:r>
              <a:rPr lang="ko-KR" altLang="en-US" sz="2400" dirty="0" smtClean="0">
                <a:solidFill>
                  <a:srgbClr val="FF0000"/>
                </a:solidFill>
              </a:rPr>
              <a:t>보다 작은 데이터들을 추가해 앞쪽 구간을 늘리자 전체 데이터 수는 </a:t>
            </a:r>
            <a:r>
              <a:rPr lang="en-US" altLang="ko-KR" sz="2400" dirty="0" smtClean="0">
                <a:solidFill>
                  <a:srgbClr val="FF0000"/>
                </a:solidFill>
              </a:rPr>
              <a:t>5</a:t>
            </a:r>
            <a:r>
              <a:rPr lang="ko-KR" altLang="en-US" sz="2400" dirty="0" smtClean="0">
                <a:solidFill>
                  <a:srgbClr val="FF0000"/>
                </a:solidFill>
              </a:rPr>
              <a:t>개로 같지만 이번엔 </a:t>
            </a:r>
            <a:r>
              <a:rPr lang="en-US" altLang="ko-KR" sz="2400" dirty="0" smtClean="0">
                <a:solidFill>
                  <a:srgbClr val="FF0000"/>
                </a:solidFill>
              </a:rPr>
              <a:t>Cubic Spline</a:t>
            </a:r>
            <a:r>
              <a:rPr lang="ko-KR" altLang="en-US" sz="2400" dirty="0" smtClean="0">
                <a:solidFill>
                  <a:srgbClr val="FF0000"/>
                </a:solidFill>
              </a:rPr>
              <a:t>의 경우가 더 정확</a:t>
            </a:r>
            <a:r>
              <a:rPr lang="en-US" altLang="ko-KR" sz="2400" dirty="0" smtClean="0">
                <a:solidFill>
                  <a:srgbClr val="FF0000"/>
                </a:solidFill>
              </a:rPr>
              <a:t>!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5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612" y="2857196"/>
            <a:ext cx="3884438" cy="344603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55" y="2883239"/>
            <a:ext cx="3885821" cy="341021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Result &amp; analysis</a:t>
            </a:r>
            <a:endParaRPr lang="ko-KR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0216" y="1998552"/>
                <a:ext cx="10276983" cy="405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/>
                  <a:t>7</a:t>
                </a:r>
                <a:r>
                  <a:rPr lang="en-US" altLang="ko-KR" sz="2000" b="1" dirty="0" smtClean="0"/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altLang="ko-KR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ko-KR" sz="2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sz="2000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ko-KR" sz="2000" b="1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altLang="ko-KR" sz="2000" b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en-US" altLang="ko-KR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ko-KR" altLang="en-US" sz="2000" b="1" dirty="0" smtClean="0"/>
                  <a:t> 의 데이터를 추가했을 경우</a:t>
                </a:r>
                <a:endParaRPr lang="ko-KR" altLang="en-US" sz="2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16" y="1998552"/>
                <a:ext cx="10276983" cy="405817"/>
              </a:xfrm>
              <a:prstGeom prst="rect">
                <a:avLst/>
              </a:prstGeom>
              <a:blipFill rotWithShape="0">
                <a:blip r:embed="rId4"/>
                <a:stretch>
                  <a:fillRect l="-652" t="-12121" b="-272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838422" y="4271066"/>
            <a:ext cx="51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VS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959455" y="5874889"/>
            <a:ext cx="1686210" cy="4185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7436774" y="5869420"/>
            <a:ext cx="1632285" cy="424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40216" y="2473163"/>
            <a:ext cx="500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(1) Lagrange Polynomials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28226" y="2478632"/>
            <a:ext cx="500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(2) Cubic Spline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819" y="6377410"/>
            <a:ext cx="545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</a:rPr>
              <a:t>오차율 </a:t>
            </a:r>
            <a:r>
              <a:rPr lang="en-US" altLang="ko-KR" sz="2400" dirty="0" smtClean="0">
                <a:solidFill>
                  <a:srgbClr val="FF0000"/>
                </a:solidFill>
              </a:rPr>
              <a:t>= 0.5756%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7716" y="6377410"/>
            <a:ext cx="545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</a:rPr>
              <a:t>오차율 </a:t>
            </a:r>
            <a:r>
              <a:rPr lang="en-US" altLang="ko-KR" sz="2400" dirty="0" smtClean="0">
                <a:solidFill>
                  <a:srgbClr val="FF0000"/>
                </a:solidFill>
              </a:rPr>
              <a:t>= 0.4106%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rot="10800000">
                <a:off x="5923810" y="6110781"/>
                <a:ext cx="5151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ko-KR" alt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923810" y="6110781"/>
                <a:ext cx="515155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95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055364" y="3019955"/>
            <a:ext cx="4081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</a:rPr>
              <a:t>총 데이터 수를 </a:t>
            </a:r>
            <a:r>
              <a:rPr lang="en-US" altLang="ko-KR" sz="2400" dirty="0" smtClean="0">
                <a:solidFill>
                  <a:srgbClr val="FF0000"/>
                </a:solidFill>
              </a:rPr>
              <a:t>6</a:t>
            </a:r>
            <a:r>
              <a:rPr lang="ko-KR" altLang="en-US" sz="2400" dirty="0" smtClean="0">
                <a:solidFill>
                  <a:srgbClr val="FF0000"/>
                </a:solidFill>
              </a:rPr>
              <a:t>개로 하자 두 경우 모두 오차율이 </a:t>
            </a:r>
            <a:r>
              <a:rPr lang="en-US" altLang="ko-KR" sz="2400" dirty="0" smtClean="0">
                <a:solidFill>
                  <a:srgbClr val="FF0000"/>
                </a:solidFill>
              </a:rPr>
              <a:t>1% </a:t>
            </a:r>
            <a:r>
              <a:rPr lang="ko-KR" altLang="en-US" sz="2400" dirty="0" smtClean="0">
                <a:solidFill>
                  <a:srgbClr val="FF0000"/>
                </a:solidFill>
              </a:rPr>
              <a:t>미만이 됨</a:t>
            </a:r>
            <a:r>
              <a:rPr lang="en-US" altLang="ko-KR" sz="2400" dirty="0" smtClean="0">
                <a:solidFill>
                  <a:srgbClr val="FF0000"/>
                </a:solidFill>
              </a:rPr>
              <a:t>!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1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conclusion</a:t>
            </a:r>
            <a:endParaRPr lang="ko-KR" altLang="en-US" sz="4400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969227"/>
              </p:ext>
            </p:extLst>
          </p:nvPr>
        </p:nvGraphicFramePr>
        <p:xfrm>
          <a:off x="1435100" y="1985706"/>
          <a:ext cx="9309100" cy="45685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54550"/>
                <a:gridCol w="4654550"/>
              </a:tblGrid>
              <a:tr h="4859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Lagrange</a:t>
                      </a:r>
                      <a:r>
                        <a:rPr lang="en-US" altLang="ko-KR" sz="2400" baseline="0" dirty="0" smtClean="0"/>
                        <a:t> Polynomials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Cubic</a:t>
                      </a:r>
                      <a:r>
                        <a:rPr lang="en-US" altLang="ko-KR" sz="2400" baseline="0" dirty="0" smtClean="0"/>
                        <a:t> Spline</a:t>
                      </a:r>
                      <a:endParaRPr lang="ko-KR" altLang="en-US" sz="2400" dirty="0"/>
                    </a:p>
                  </a:txBody>
                  <a:tcPr/>
                </a:tc>
              </a:tr>
              <a:tr h="67506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Known data</a:t>
                      </a:r>
                      <a:r>
                        <a:rPr lang="ko-KR" altLang="en-US" sz="1800" dirty="0" smtClean="0"/>
                        <a:t>의 수가 많을 수록 참값에 가까운 정확한 결과값을 예측한다</a:t>
                      </a:r>
                      <a:r>
                        <a:rPr lang="en-US" altLang="ko-KR" sz="1800" dirty="0" smtClean="0"/>
                        <a:t>.</a:t>
                      </a:r>
                      <a:endParaRPr lang="ko-KR" alt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</a:tr>
              <a:tr h="50292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/>
                        <a:t>Known data</a:t>
                      </a:r>
                      <a:r>
                        <a:rPr lang="ko-KR" altLang="en-US" sz="1800" dirty="0" smtClean="0"/>
                        <a:t>가 구하고자 하는 </a:t>
                      </a:r>
                      <a:r>
                        <a:rPr lang="en-US" altLang="ko-KR" sz="1800" dirty="0" err="1" smtClean="0"/>
                        <a:t>Unkown</a:t>
                      </a:r>
                      <a:r>
                        <a:rPr lang="ko-KR" altLang="en-US" sz="1800" dirty="0" smtClean="0"/>
                        <a:t> </a:t>
                      </a:r>
                      <a:r>
                        <a:rPr lang="en-US" altLang="ko-KR" sz="1800" dirty="0" smtClean="0"/>
                        <a:t>data</a:t>
                      </a:r>
                      <a:r>
                        <a:rPr lang="ko-KR" altLang="en-US" sz="1800" dirty="0" smtClean="0"/>
                        <a:t>에 가까울 수록 결과값을 정확하게 예측한다</a:t>
                      </a:r>
                      <a:r>
                        <a:rPr lang="en-US" altLang="ko-KR" sz="1800" dirty="0" smtClean="0"/>
                        <a:t>.</a:t>
                      </a:r>
                      <a:endParaRPr lang="ko-KR" altLang="en-US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0292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 smtClean="0"/>
                        <a:t>함수에 따라 다르겠지만</a:t>
                      </a:r>
                      <a:r>
                        <a:rPr lang="en-US" altLang="ko-KR" sz="1800" dirty="0" smtClean="0"/>
                        <a:t>, </a:t>
                      </a:r>
                      <a:r>
                        <a:rPr lang="ko-KR" altLang="en-US" sz="1800" dirty="0" smtClean="0"/>
                        <a:t>이 경우 </a:t>
                      </a:r>
                      <a:r>
                        <a:rPr lang="en-US" altLang="ko-KR" sz="1800" dirty="0" smtClean="0"/>
                        <a:t>Known</a:t>
                      </a:r>
                      <a:r>
                        <a:rPr lang="en-US" altLang="ko-KR" sz="1800" baseline="0" dirty="0" smtClean="0"/>
                        <a:t> data</a:t>
                      </a:r>
                      <a:r>
                        <a:rPr lang="ko-KR" altLang="en-US" sz="1800" baseline="0" dirty="0" smtClean="0"/>
                        <a:t>의 수가 적을 때에는 </a:t>
                      </a:r>
                      <a:r>
                        <a:rPr lang="en-US" altLang="ko-KR" sz="1800" baseline="0" dirty="0" smtClean="0"/>
                        <a:t>Lagrange </a:t>
                      </a:r>
                      <a:r>
                        <a:rPr lang="ko-KR" altLang="en-US" sz="1800" baseline="0" dirty="0" smtClean="0"/>
                        <a:t>방법이 더 정확하게</a:t>
                      </a:r>
                      <a:r>
                        <a:rPr lang="en-US" altLang="ko-KR" sz="1800" baseline="0" dirty="0" smtClean="0"/>
                        <a:t>, Known data</a:t>
                      </a:r>
                      <a:r>
                        <a:rPr lang="ko-KR" altLang="en-US" sz="1800" baseline="0" dirty="0" smtClean="0"/>
                        <a:t>의 수가 일정 개수 이상으로 많아진 후 부터는 </a:t>
                      </a:r>
                      <a:r>
                        <a:rPr lang="en-US" altLang="ko-KR" sz="1800" baseline="0" dirty="0" smtClean="0"/>
                        <a:t>Cubic Spline </a:t>
                      </a:r>
                      <a:r>
                        <a:rPr lang="ko-KR" altLang="en-US" sz="1800" baseline="0" dirty="0" smtClean="0"/>
                        <a:t>방법이 더 정확하게 값을 예측하였다</a:t>
                      </a:r>
                      <a:r>
                        <a:rPr lang="en-US" altLang="ko-KR" sz="1800" baseline="0" dirty="0" smtClean="0"/>
                        <a:t>.</a:t>
                      </a:r>
                      <a:endParaRPr lang="ko-KR" altLang="en-US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50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Known</a:t>
                      </a:r>
                      <a:r>
                        <a:rPr lang="en-US" altLang="ko-KR" sz="1800" baseline="0" dirty="0" smtClean="0"/>
                        <a:t> data</a:t>
                      </a:r>
                      <a:r>
                        <a:rPr lang="ko-KR" altLang="en-US" sz="1800" baseline="0" dirty="0" smtClean="0"/>
                        <a:t>들을 입력하는 순서에 관계없이 항상 같은 결과값을 출력한다</a:t>
                      </a:r>
                      <a:r>
                        <a:rPr lang="en-US" altLang="ko-KR" sz="1800" baseline="0" dirty="0" smtClean="0"/>
                        <a:t>.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Known data</a:t>
                      </a:r>
                      <a:r>
                        <a:rPr lang="ko-KR" altLang="en-US" sz="1800" dirty="0" smtClean="0"/>
                        <a:t>들은 </a:t>
                      </a:r>
                      <a:r>
                        <a:rPr lang="en-US" altLang="ko-KR" sz="1800" dirty="0" smtClean="0"/>
                        <a:t>x </a:t>
                      </a:r>
                      <a:r>
                        <a:rPr lang="ko-KR" altLang="en-US" sz="1800" dirty="0" smtClean="0"/>
                        <a:t>값 크기 순서대로 배열되어야 하기 때문에 입력할 때 순서를 맞추어주어야 한다</a:t>
                      </a:r>
                      <a:r>
                        <a:rPr lang="en-US" altLang="ko-KR" sz="1800" dirty="0" smtClean="0"/>
                        <a:t>(</a:t>
                      </a:r>
                      <a:r>
                        <a:rPr lang="ko-KR" altLang="en-US" sz="1800" dirty="0" smtClean="0"/>
                        <a:t>혹은 입력 받은 데이터들을 </a:t>
                      </a:r>
                      <a:r>
                        <a:rPr lang="en-US" altLang="ko-KR" sz="1800" dirty="0" smtClean="0"/>
                        <a:t>Align</a:t>
                      </a:r>
                      <a:r>
                        <a:rPr lang="ko-KR" altLang="en-US" sz="1800" dirty="0" smtClean="0"/>
                        <a:t>을 하는 </a:t>
                      </a:r>
                      <a:r>
                        <a:rPr lang="en-US" altLang="ko-KR" sz="1800" dirty="0" smtClean="0"/>
                        <a:t>Code</a:t>
                      </a:r>
                      <a:r>
                        <a:rPr lang="ko-KR" altLang="en-US" sz="1800" dirty="0" smtClean="0"/>
                        <a:t>를 추가해주면 된다</a:t>
                      </a:r>
                      <a:r>
                        <a:rPr lang="en-US" altLang="ko-KR" sz="1800" dirty="0" smtClean="0"/>
                        <a:t>).</a:t>
                      </a:r>
                      <a:endParaRPr lang="ko-KR" altLang="en-US" sz="1800" dirty="0"/>
                    </a:p>
                  </a:txBody>
                  <a:tcPr/>
                </a:tc>
              </a:tr>
              <a:tr h="5475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Known</a:t>
                      </a:r>
                      <a:r>
                        <a:rPr lang="en-US" altLang="ko-KR" sz="1800" baseline="0" dirty="0" smtClean="0"/>
                        <a:t> data</a:t>
                      </a:r>
                      <a:r>
                        <a:rPr lang="ko-KR" altLang="en-US" sz="1800" baseline="0" dirty="0" smtClean="0"/>
                        <a:t>의 총 개수가 같다면 </a:t>
                      </a:r>
                      <a:r>
                        <a:rPr lang="en-US" altLang="ko-KR" sz="1800" baseline="0" dirty="0" smtClean="0"/>
                        <a:t>known data</a:t>
                      </a:r>
                      <a:r>
                        <a:rPr lang="ko-KR" altLang="en-US" sz="1800" baseline="0" dirty="0" smtClean="0"/>
                        <a:t>의 종류</a:t>
                      </a:r>
                      <a:r>
                        <a:rPr lang="en-US" altLang="ko-KR" sz="1800" baseline="0" dirty="0" smtClean="0"/>
                        <a:t>(Unknown data</a:t>
                      </a:r>
                      <a:r>
                        <a:rPr lang="ko-KR" altLang="en-US" sz="1800" baseline="0" dirty="0" smtClean="0"/>
                        <a:t>와의 상대적 거리 및 위치</a:t>
                      </a:r>
                      <a:r>
                        <a:rPr lang="en-US" altLang="ko-KR" sz="1800" baseline="0" dirty="0" smtClean="0"/>
                        <a:t>)</a:t>
                      </a:r>
                      <a:r>
                        <a:rPr lang="ko-KR" altLang="en-US" sz="1800" baseline="0" dirty="0" smtClean="0"/>
                        <a:t>에 따른 오차는 크게 나지 않는다</a:t>
                      </a:r>
                      <a:r>
                        <a:rPr lang="en-US" altLang="ko-KR" sz="1800" baseline="0" dirty="0" smtClean="0"/>
                        <a:t>.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Unknown</a:t>
                      </a:r>
                      <a:r>
                        <a:rPr lang="en-US" altLang="ko-KR" sz="1800" baseline="0" dirty="0" smtClean="0"/>
                        <a:t> data</a:t>
                      </a:r>
                      <a:r>
                        <a:rPr lang="ko-KR" altLang="en-US" sz="1800" baseline="0" dirty="0" smtClean="0"/>
                        <a:t>가 양쪽 끝 구간에 속할 경우</a:t>
                      </a:r>
                      <a:r>
                        <a:rPr lang="en-US" altLang="ko-KR" sz="1800" baseline="0" dirty="0" smtClean="0"/>
                        <a:t>, </a:t>
                      </a:r>
                      <a:r>
                        <a:rPr lang="ko-KR" altLang="en-US" sz="1800" baseline="0" dirty="0" smtClean="0"/>
                        <a:t>함수가 부정확해 오차가 크게 나오기 때문에 </a:t>
                      </a:r>
                      <a:r>
                        <a:rPr lang="en-US" altLang="ko-KR" sz="1800" baseline="0" dirty="0" smtClean="0"/>
                        <a:t>known data</a:t>
                      </a:r>
                      <a:r>
                        <a:rPr lang="ko-KR" altLang="en-US" sz="1800" baseline="0" dirty="0" smtClean="0"/>
                        <a:t> 들을 어떻게 주느냐에 따라 오차가 크게 변한다</a:t>
                      </a:r>
                      <a:r>
                        <a:rPr lang="en-US" altLang="ko-KR" sz="1800" baseline="0" dirty="0" smtClean="0"/>
                        <a:t>.</a:t>
                      </a:r>
                      <a:endParaRPr lang="ko-KR" alt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1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conclusion</a:t>
            </a:r>
            <a:endParaRPr lang="ko-KR" altLang="en-US" sz="4400" dirty="0"/>
          </a:p>
        </p:txBody>
      </p:sp>
      <p:sp>
        <p:nvSpPr>
          <p:cNvPr id="4" name="직사각형 3"/>
          <p:cNvSpPr/>
          <p:nvPr/>
        </p:nvSpPr>
        <p:spPr>
          <a:xfrm>
            <a:off x="1457258" y="2728568"/>
            <a:ext cx="9277484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dirty="0" smtClean="0">
                <a:ea typeface="HY울릉도M" pitchFamily="18" charset="-127"/>
              </a:rPr>
              <a:t>	</a:t>
            </a:r>
            <a:r>
              <a:rPr lang="ko-KR" altLang="en-US" sz="2000" dirty="0" smtClean="0">
                <a:ea typeface="HY울릉도M" pitchFamily="18" charset="-127"/>
              </a:rPr>
              <a:t>이번 </a:t>
            </a:r>
            <a:r>
              <a:rPr lang="ko-KR" altLang="en-US" sz="2000" dirty="0" smtClean="0">
                <a:ea typeface="HY울릉도M" pitchFamily="18" charset="-127"/>
              </a:rPr>
              <a:t>문제의 경우</a:t>
            </a:r>
            <a:r>
              <a:rPr lang="en-US" altLang="ko-KR" sz="2000" dirty="0" smtClean="0">
                <a:ea typeface="HY울릉도M" pitchFamily="18" charset="-127"/>
              </a:rPr>
              <a:t>, f(x) = </a:t>
            </a:r>
            <a:r>
              <a:rPr lang="en-US" altLang="ko-KR" sz="2000" dirty="0" err="1" smtClean="0">
                <a:ea typeface="HY울릉도M" pitchFamily="18" charset="-127"/>
              </a:rPr>
              <a:t>ln</a:t>
            </a:r>
            <a:r>
              <a:rPr lang="en-US" altLang="ko-KR" sz="2000" dirty="0" smtClean="0">
                <a:ea typeface="HY울릉도M" pitchFamily="18" charset="-127"/>
              </a:rPr>
              <a:t> x </a:t>
            </a:r>
            <a:r>
              <a:rPr lang="ko-KR" altLang="en-US" sz="2000" dirty="0" smtClean="0">
                <a:ea typeface="HY울릉도M" pitchFamily="18" charset="-127"/>
              </a:rPr>
              <a:t>라는 비교적 단순한 </a:t>
            </a:r>
            <a:r>
              <a:rPr lang="en-US" altLang="ko-KR" sz="2000" dirty="0" smtClean="0">
                <a:ea typeface="HY울릉도M" pitchFamily="18" charset="-127"/>
              </a:rPr>
              <a:t>curve</a:t>
            </a:r>
            <a:r>
              <a:rPr lang="ko-KR" altLang="en-US" sz="2000" dirty="0" smtClean="0">
                <a:ea typeface="HY울릉도M" pitchFamily="18" charset="-127"/>
              </a:rPr>
              <a:t>로 나타낼 수 있는 단일함수 꼴의 데이터를 예측하는 것이다</a:t>
            </a:r>
            <a:r>
              <a:rPr lang="en-US" altLang="ko-KR" sz="2000" dirty="0" smtClean="0">
                <a:ea typeface="HY울릉도M" pitchFamily="18" charset="-127"/>
              </a:rPr>
              <a:t>. </a:t>
            </a:r>
            <a:r>
              <a:rPr lang="ko-KR" altLang="en-US" sz="2000" dirty="0" smtClean="0">
                <a:ea typeface="HY울릉도M" pitchFamily="18" charset="-127"/>
              </a:rPr>
              <a:t>때문에 하나의 </a:t>
            </a:r>
            <a:r>
              <a:rPr lang="en-US" altLang="ko-KR" sz="2000" dirty="0" smtClean="0">
                <a:ea typeface="HY울릉도M" pitchFamily="18" charset="-127"/>
              </a:rPr>
              <a:t>Polynomial</a:t>
            </a:r>
            <a:r>
              <a:rPr lang="ko-KR" altLang="en-US" sz="2000" dirty="0" smtClean="0">
                <a:ea typeface="HY울릉도M" pitchFamily="18" charset="-127"/>
              </a:rPr>
              <a:t>로 예측하는 </a:t>
            </a:r>
            <a:r>
              <a:rPr lang="en-US" altLang="ko-KR" sz="2000" dirty="0" smtClean="0">
                <a:ea typeface="HY울릉도M" pitchFamily="18" charset="-127"/>
              </a:rPr>
              <a:t>Lagrange </a:t>
            </a:r>
            <a:r>
              <a:rPr lang="ko-KR" altLang="en-US" sz="2000" dirty="0" smtClean="0">
                <a:ea typeface="HY울릉도M" pitchFamily="18" charset="-127"/>
              </a:rPr>
              <a:t>방법도 </a:t>
            </a:r>
            <a:r>
              <a:rPr lang="en-US" altLang="ko-KR" sz="2000" dirty="0" smtClean="0">
                <a:ea typeface="HY울릉도M" pitchFamily="18" charset="-127"/>
              </a:rPr>
              <a:t>Cubic Spline </a:t>
            </a:r>
            <a:r>
              <a:rPr lang="ko-KR" altLang="en-US" sz="2000" dirty="0" smtClean="0">
                <a:ea typeface="HY울릉도M" pitchFamily="18" charset="-127"/>
              </a:rPr>
              <a:t>방법 못지 않게 정확하게 예측해 낼 수 있었다</a:t>
            </a:r>
            <a:r>
              <a:rPr lang="en-US" altLang="ko-KR" sz="2000" dirty="0" smtClean="0">
                <a:ea typeface="HY울릉도M" pitchFamily="18" charset="-127"/>
              </a:rPr>
              <a:t>. </a:t>
            </a:r>
            <a:r>
              <a:rPr lang="ko-KR" altLang="en-US" sz="2000" dirty="0" smtClean="0">
                <a:ea typeface="HY울릉도M" pitchFamily="18" charset="-127"/>
              </a:rPr>
              <a:t>그러나</a:t>
            </a:r>
            <a:r>
              <a:rPr lang="en-US" altLang="ko-KR" sz="2000" dirty="0" smtClean="0">
                <a:ea typeface="HY울릉도M" pitchFamily="18" charset="-127"/>
              </a:rPr>
              <a:t>, </a:t>
            </a:r>
            <a:r>
              <a:rPr lang="ko-KR" altLang="en-US" sz="2000" dirty="0" err="1" smtClean="0">
                <a:ea typeface="HY울릉도M" pitchFamily="18" charset="-127"/>
              </a:rPr>
              <a:t>정의역의</a:t>
            </a:r>
            <a:r>
              <a:rPr lang="ko-KR" altLang="en-US" sz="2000" dirty="0" smtClean="0">
                <a:ea typeface="HY울릉도M" pitchFamily="18" charset="-127"/>
              </a:rPr>
              <a:t> 범위에 따라 함수 꼴이 달라지는 형태의  </a:t>
            </a:r>
            <a:r>
              <a:rPr lang="en-US" altLang="ko-KR" sz="2000" dirty="0" smtClean="0">
                <a:ea typeface="HY울릉도M" pitchFamily="18" charset="-127"/>
              </a:rPr>
              <a:t>curve </a:t>
            </a:r>
            <a:r>
              <a:rPr lang="ko-KR" altLang="en-US" sz="2000" dirty="0" smtClean="0">
                <a:ea typeface="HY울릉도M" pitchFamily="18" charset="-127"/>
              </a:rPr>
              <a:t>또는 복잡한 모양의 함수를 나타낼 때에는 </a:t>
            </a:r>
            <a:r>
              <a:rPr lang="en-US" altLang="ko-KR" sz="2000" dirty="0" smtClean="0">
                <a:ea typeface="HY울릉도M" pitchFamily="18" charset="-127"/>
              </a:rPr>
              <a:t>Cubic Spline </a:t>
            </a:r>
            <a:r>
              <a:rPr lang="ko-KR" altLang="en-US" sz="2000" dirty="0" smtClean="0">
                <a:ea typeface="HY울릉도M" pitchFamily="18" charset="-127"/>
              </a:rPr>
              <a:t>방법이 </a:t>
            </a:r>
            <a:r>
              <a:rPr lang="en-US" altLang="ko-KR" sz="2000" dirty="0" smtClean="0">
                <a:ea typeface="HY울릉도M" pitchFamily="18" charset="-127"/>
              </a:rPr>
              <a:t>Lagrange </a:t>
            </a:r>
            <a:r>
              <a:rPr lang="ko-KR" altLang="en-US" sz="2000" dirty="0" smtClean="0">
                <a:ea typeface="HY울릉도M" pitchFamily="18" charset="-127"/>
              </a:rPr>
              <a:t>방법보다 훨씬 더 정확할 것으로 예상된다</a:t>
            </a:r>
            <a:r>
              <a:rPr lang="en-US" altLang="ko-KR" sz="2000" dirty="0" smtClean="0">
                <a:ea typeface="HY울릉도M" pitchFamily="18" charset="-127"/>
              </a:rPr>
              <a:t>. </a:t>
            </a:r>
            <a:r>
              <a:rPr lang="ko-KR" altLang="en-US" sz="2000" dirty="0" smtClean="0">
                <a:ea typeface="HY울릉도M" pitchFamily="18" charset="-127"/>
              </a:rPr>
              <a:t>따라서 예측해야 하는 함수의 형태에 따라 </a:t>
            </a:r>
            <a:r>
              <a:rPr lang="en-US" altLang="ko-KR" sz="2000" dirty="0" smtClean="0">
                <a:ea typeface="HY울릉도M" pitchFamily="18" charset="-127"/>
              </a:rPr>
              <a:t>Lagrange </a:t>
            </a:r>
            <a:r>
              <a:rPr lang="ko-KR" altLang="en-US" sz="2000" dirty="0" smtClean="0">
                <a:ea typeface="HY울릉도M" pitchFamily="18" charset="-127"/>
              </a:rPr>
              <a:t>방법과 </a:t>
            </a:r>
            <a:r>
              <a:rPr lang="en-US" altLang="ko-KR" sz="2000" dirty="0" smtClean="0">
                <a:ea typeface="HY울릉도M" pitchFamily="18" charset="-127"/>
              </a:rPr>
              <a:t>Cubic Spline </a:t>
            </a:r>
            <a:r>
              <a:rPr lang="ko-KR" altLang="en-US" sz="2000" dirty="0" smtClean="0">
                <a:ea typeface="HY울릉도M" pitchFamily="18" charset="-127"/>
              </a:rPr>
              <a:t>방법을 선별적으로 사용하는 것이 효과적일 것이다</a:t>
            </a:r>
            <a:r>
              <a:rPr lang="en-US" altLang="ko-KR" sz="2000" dirty="0" smtClean="0">
                <a:ea typeface="HY울릉도M" pitchFamily="18" charset="-127"/>
              </a:rPr>
              <a:t>.</a:t>
            </a:r>
            <a:endParaRPr lang="en-US" altLang="ko-KR" sz="2000" dirty="0" smtClean="0"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60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81194" y="3879541"/>
            <a:ext cx="10993549" cy="1475013"/>
          </a:xfrm>
        </p:spPr>
        <p:txBody>
          <a:bodyPr>
            <a:noAutofit/>
          </a:bodyPr>
          <a:lstStyle/>
          <a:p>
            <a:pPr algn="ctr"/>
            <a:r>
              <a:rPr lang="en-US" altLang="ko-KR" sz="8800" dirty="0" smtClean="0">
                <a:solidFill>
                  <a:schemeClr val="bg1"/>
                </a:solidFill>
              </a:rPr>
              <a:t>THANK YOU</a:t>
            </a:r>
            <a:endParaRPr lang="ko-KR" alt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background</a:t>
            </a:r>
            <a:endParaRPr lang="ko-KR" alt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40216" y="1882641"/>
            <a:ext cx="1027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1. Lagrange Polynomials</a:t>
            </a:r>
            <a:endParaRPr lang="ko-KR" altLang="en-US" sz="24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3304"/>
            <a:ext cx="5043153" cy="265598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993" y="4493788"/>
            <a:ext cx="7084007" cy="2364212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5043153" y="2898663"/>
            <a:ext cx="3402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42450" y="2667567"/>
            <a:ext cx="3109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X = </a:t>
            </a:r>
            <a:r>
              <a:rPr lang="en-US" altLang="ko-KR" dirty="0" err="1" smtClean="0">
                <a:solidFill>
                  <a:srgbClr val="FF0000"/>
                </a:solidFill>
              </a:rPr>
              <a:t>Xk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에서는 </a:t>
            </a:r>
            <a:r>
              <a:rPr lang="en-US" altLang="ko-KR" dirty="0" smtClean="0">
                <a:solidFill>
                  <a:srgbClr val="FF0000"/>
                </a:solidFill>
              </a:rPr>
              <a:t>1, </a:t>
            </a:r>
            <a:r>
              <a:rPr lang="ko-KR" altLang="en-US" dirty="0" smtClean="0">
                <a:solidFill>
                  <a:srgbClr val="FF0000"/>
                </a:solidFill>
              </a:rPr>
              <a:t>나머지 </a:t>
            </a:r>
            <a:r>
              <a:rPr lang="en-US" altLang="ko-KR" dirty="0" smtClean="0">
                <a:solidFill>
                  <a:srgbClr val="FF0000"/>
                </a:solidFill>
              </a:rPr>
              <a:t>X </a:t>
            </a:r>
            <a:r>
              <a:rPr lang="ko-KR" altLang="en-US" dirty="0" smtClean="0">
                <a:solidFill>
                  <a:srgbClr val="FF0000"/>
                </a:solidFill>
              </a:rPr>
              <a:t>값에서는 </a:t>
            </a:r>
            <a:r>
              <a:rPr lang="en-US" altLang="ko-KR" dirty="0" smtClean="0">
                <a:solidFill>
                  <a:srgbClr val="FF0000"/>
                </a:solidFill>
              </a:rPr>
              <a:t>0</a:t>
            </a:r>
            <a:r>
              <a:rPr lang="ko-KR" altLang="en-US" dirty="0" smtClean="0">
                <a:solidFill>
                  <a:srgbClr val="FF0000"/>
                </a:solidFill>
              </a:rPr>
              <a:t>이 되는 </a:t>
            </a:r>
            <a:r>
              <a:rPr lang="en-US" altLang="ko-KR" dirty="0" smtClean="0">
                <a:solidFill>
                  <a:srgbClr val="FF0000"/>
                </a:solidFill>
              </a:rPr>
              <a:t>n</a:t>
            </a:r>
            <a:r>
              <a:rPr lang="ko-KR" altLang="en-US" dirty="0" smtClean="0">
                <a:solidFill>
                  <a:srgbClr val="FF0000"/>
                </a:solidFill>
              </a:rPr>
              <a:t>차 함수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097336" y="4900628"/>
            <a:ext cx="4983048" cy="7686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 flipH="1" flipV="1">
            <a:off x="9644667" y="4328160"/>
            <a:ext cx="12987" cy="5277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97086" y="3637159"/>
            <a:ext cx="369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F0000"/>
                </a:solidFill>
              </a:rPr>
              <a:t>모든 </a:t>
            </a:r>
            <a:r>
              <a:rPr lang="en-US" altLang="ko-KR" dirty="0" smtClean="0">
                <a:solidFill>
                  <a:srgbClr val="FF0000"/>
                </a:solidFill>
              </a:rPr>
              <a:t>n+1</a:t>
            </a:r>
            <a:r>
              <a:rPr lang="ko-KR" altLang="en-US" dirty="0" smtClean="0">
                <a:solidFill>
                  <a:srgbClr val="FF0000"/>
                </a:solidFill>
              </a:rPr>
              <a:t>개의 데이터 점들을 정확하게 통과하는 유일한 </a:t>
            </a:r>
            <a:r>
              <a:rPr lang="en-US" altLang="ko-KR" dirty="0" smtClean="0">
                <a:solidFill>
                  <a:srgbClr val="FF0000"/>
                </a:solidFill>
              </a:rPr>
              <a:t>n</a:t>
            </a:r>
            <a:r>
              <a:rPr lang="ko-KR" altLang="en-US" dirty="0" smtClean="0">
                <a:solidFill>
                  <a:srgbClr val="FF0000"/>
                </a:solidFill>
              </a:rPr>
              <a:t>차 다항식</a:t>
            </a:r>
            <a:r>
              <a:rPr lang="en-US" altLang="ko-KR" dirty="0" smtClean="0">
                <a:solidFill>
                  <a:srgbClr val="FF0000"/>
                </a:solidFill>
              </a:rPr>
              <a:t>!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98136" y="2501649"/>
            <a:ext cx="4845017" cy="7686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7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background</a:t>
            </a:r>
            <a:endParaRPr lang="ko-KR" alt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40216" y="1882641"/>
            <a:ext cx="1027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</a:t>
            </a:r>
            <a:r>
              <a:rPr lang="en-US" altLang="ko-KR" sz="2400" b="1" dirty="0" smtClean="0"/>
              <a:t>. Cubic Spline</a:t>
            </a:r>
            <a:endParaRPr lang="ko-KR" altLang="en-US" sz="24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16" y="2490351"/>
            <a:ext cx="5004516" cy="383920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64992"/>
            <a:ext cx="4811472" cy="209716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775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background</a:t>
            </a:r>
            <a:endParaRPr lang="ko-KR" alt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40216" y="1882641"/>
            <a:ext cx="1027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</a:t>
            </a:r>
            <a:r>
              <a:rPr lang="en-US" altLang="ko-KR" sz="2400" b="1" dirty="0" smtClean="0"/>
              <a:t>. Cubic Spline</a:t>
            </a:r>
            <a:endParaRPr lang="ko-KR" altLang="en-US" sz="24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16" y="2490351"/>
            <a:ext cx="5004516" cy="383920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317" y="2490351"/>
            <a:ext cx="5067749" cy="3839204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376317" y="5244849"/>
            <a:ext cx="5067749" cy="10847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308869" y="2395695"/>
            <a:ext cx="5067749" cy="22793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왼쪽으로 구부러진 화살표 20"/>
          <p:cNvSpPr/>
          <p:nvPr/>
        </p:nvSpPr>
        <p:spPr>
          <a:xfrm rot="10648214">
            <a:off x="5862907" y="3871676"/>
            <a:ext cx="442175" cy="1709487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code</a:t>
            </a:r>
            <a:r>
              <a:rPr lang="ko-KR" altLang="en-US" sz="4400" dirty="0" smtClean="0"/>
              <a:t> </a:t>
            </a:r>
            <a:r>
              <a:rPr lang="en-US" altLang="ko-KR" sz="4400" dirty="0" smtClean="0"/>
              <a:t>Structure</a:t>
            </a:r>
            <a:endParaRPr lang="ko-KR" altLang="en-US" sz="4400" dirty="0"/>
          </a:p>
        </p:txBody>
      </p:sp>
      <p:grpSp>
        <p:nvGrpSpPr>
          <p:cNvPr id="4" name="그룹 3"/>
          <p:cNvGrpSpPr/>
          <p:nvPr/>
        </p:nvGrpSpPr>
        <p:grpSpPr>
          <a:xfrm>
            <a:off x="3544578" y="2689109"/>
            <a:ext cx="5102843" cy="3986011"/>
            <a:chOff x="1813843" y="2243224"/>
            <a:chExt cx="4248472" cy="4112347"/>
          </a:xfrm>
        </p:grpSpPr>
        <p:grpSp>
          <p:nvGrpSpPr>
            <p:cNvPr id="14" name="그룹 13"/>
            <p:cNvGrpSpPr/>
            <p:nvPr/>
          </p:nvGrpSpPr>
          <p:grpSpPr>
            <a:xfrm>
              <a:off x="1813843" y="2243224"/>
              <a:ext cx="4248472" cy="4112347"/>
              <a:chOff x="277278" y="2075799"/>
              <a:chExt cx="4248472" cy="4112347"/>
            </a:xfrm>
          </p:grpSpPr>
          <p:grpSp>
            <p:nvGrpSpPr>
              <p:cNvPr id="15" name="그룹 14"/>
              <p:cNvGrpSpPr/>
              <p:nvPr/>
            </p:nvGrpSpPr>
            <p:grpSpPr>
              <a:xfrm>
                <a:off x="277278" y="2075799"/>
                <a:ext cx="4248472" cy="4112347"/>
                <a:chOff x="277278" y="2075799"/>
                <a:chExt cx="4248472" cy="4112347"/>
              </a:xfrm>
            </p:grpSpPr>
            <p:sp>
              <p:nvSpPr>
                <p:cNvPr id="24" name="모서리가 둥근 직사각형 23"/>
                <p:cNvSpPr/>
                <p:nvPr/>
              </p:nvSpPr>
              <p:spPr>
                <a:xfrm>
                  <a:off x="277278" y="2075799"/>
                  <a:ext cx="2088232" cy="936104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24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itchFamily="18" charset="0"/>
                    </a:rPr>
                    <a:t>입력</a:t>
                  </a:r>
                  <a:endParaRPr lang="ko-KR" alt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26" name="모서리가 둥근 직사각형 25"/>
                <p:cNvSpPr/>
                <p:nvPr/>
              </p:nvSpPr>
              <p:spPr>
                <a:xfrm>
                  <a:off x="2437518" y="2075799"/>
                  <a:ext cx="2088232" cy="936104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4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itchFamily="18" charset="0"/>
                    </a:rPr>
                    <a:t>Lagrange</a:t>
                  </a:r>
                  <a:endParaRPr lang="ko-KR" alt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28" name="한쪽 모서리가 둥근 사각형 27"/>
                <p:cNvSpPr/>
                <p:nvPr/>
              </p:nvSpPr>
              <p:spPr>
                <a:xfrm rot="10800000">
                  <a:off x="277278" y="3429000"/>
                  <a:ext cx="2088232" cy="2755282"/>
                </a:xfrm>
                <a:prstGeom prst="round1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29" name="직사각형 28"/>
                <p:cNvSpPr/>
                <p:nvPr/>
              </p:nvSpPr>
              <p:spPr>
                <a:xfrm>
                  <a:off x="2437518" y="3429000"/>
                  <a:ext cx="2088232" cy="275914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31" name="타원 30"/>
                <p:cNvSpPr/>
                <p:nvPr/>
              </p:nvSpPr>
              <p:spPr>
                <a:xfrm>
                  <a:off x="2123728" y="2471843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32" name="타원 31"/>
                <p:cNvSpPr/>
                <p:nvPr/>
              </p:nvSpPr>
              <p:spPr>
                <a:xfrm>
                  <a:off x="2530018" y="2471843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37" name="타원 36"/>
                <p:cNvSpPr/>
                <p:nvPr/>
              </p:nvSpPr>
              <p:spPr>
                <a:xfrm>
                  <a:off x="1249386" y="2819565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38" name="타원 37"/>
                <p:cNvSpPr/>
                <p:nvPr/>
              </p:nvSpPr>
              <p:spPr>
                <a:xfrm>
                  <a:off x="3409626" y="2819565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41" name="타원 40"/>
                <p:cNvSpPr/>
                <p:nvPr/>
              </p:nvSpPr>
              <p:spPr>
                <a:xfrm>
                  <a:off x="1249386" y="347525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42" name="타원 41"/>
                <p:cNvSpPr/>
                <p:nvPr/>
              </p:nvSpPr>
              <p:spPr>
                <a:xfrm>
                  <a:off x="3409626" y="347525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</p:grpSp>
          <p:sp>
            <p:nvSpPr>
              <p:cNvPr id="16" name="달 15"/>
              <p:cNvSpPr/>
              <p:nvPr/>
            </p:nvSpPr>
            <p:spPr>
              <a:xfrm>
                <a:off x="2335550" y="2297364"/>
                <a:ext cx="114847" cy="396044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  <p:sp>
            <p:nvSpPr>
              <p:cNvPr id="19" name="달 18"/>
              <p:cNvSpPr/>
              <p:nvPr/>
            </p:nvSpPr>
            <p:spPr>
              <a:xfrm>
                <a:off x="1163516" y="2891574"/>
                <a:ext cx="155245" cy="640734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  <p:sp>
            <p:nvSpPr>
              <p:cNvPr id="20" name="달 19"/>
              <p:cNvSpPr/>
              <p:nvPr/>
            </p:nvSpPr>
            <p:spPr>
              <a:xfrm>
                <a:off x="3319124" y="2891573"/>
                <a:ext cx="155245" cy="640734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813843" y="3587409"/>
              <a:ext cx="2095834" cy="2699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2000" dirty="0"/>
            </a:p>
            <a:p>
              <a:pPr marL="457200" indent="-457200" algn="ctr">
                <a:buAutoNum type="arabicPeriod"/>
              </a:pPr>
              <a:r>
                <a:rPr lang="ko-KR" altLang="en-US" sz="2400" dirty="0" smtClean="0"/>
                <a:t>알고 있는 데이터의 </a:t>
              </a:r>
              <a:r>
                <a:rPr lang="ko-KR" altLang="en-US" sz="2400" dirty="0" err="1" smtClean="0"/>
                <a:t>갯수</a:t>
              </a:r>
              <a:r>
                <a:rPr lang="en-US" altLang="ko-KR" sz="2400" dirty="0" smtClean="0"/>
                <a:t>(n)</a:t>
              </a:r>
              <a:endParaRPr lang="en-US" altLang="ko-KR" sz="2400" dirty="0"/>
            </a:p>
            <a:p>
              <a:pPr marL="457200" indent="-457200" algn="ctr">
                <a:buAutoNum type="arabicPeriod"/>
              </a:pPr>
              <a:r>
                <a:rPr lang="ko-KR" altLang="en-US" sz="2400" dirty="0" smtClean="0"/>
                <a:t>데이터 값들</a:t>
              </a:r>
              <a:r>
                <a:rPr lang="en-US" altLang="ko-KR" sz="2400" dirty="0" smtClean="0"/>
                <a:t>(x, f(x))</a:t>
              </a:r>
              <a:r>
                <a:rPr lang="ko-KR" altLang="en-US" sz="2400" dirty="0" smtClean="0"/>
                <a:t> </a:t>
              </a:r>
              <a:endParaRPr lang="en-US" altLang="ko-KR" sz="2400" dirty="0" smtClean="0"/>
            </a:p>
            <a:p>
              <a:pPr marL="457200" indent="-457200" algn="ctr">
                <a:buAutoNum type="arabicPeriod"/>
              </a:pPr>
              <a:r>
                <a:rPr lang="ko-KR" altLang="en-US" sz="2400" dirty="0" smtClean="0"/>
                <a:t>알고자 하는 </a:t>
              </a:r>
              <a:r>
                <a:rPr lang="en-US" altLang="ko-KR" sz="2400" dirty="0" smtClean="0"/>
                <a:t>value</a:t>
              </a:r>
              <a:r>
                <a:rPr lang="ko-KR" altLang="en-US" sz="2400" dirty="0" smtClean="0"/>
                <a:t>값</a:t>
              </a:r>
              <a:r>
                <a:rPr lang="en-US" altLang="ko-KR" sz="2400" dirty="0" smtClean="0"/>
                <a:t>(</a:t>
              </a:r>
              <a:r>
                <a:rPr lang="en-US" altLang="ko-KR" sz="2400" dirty="0" err="1" smtClean="0"/>
                <a:t>xu</a:t>
              </a:r>
              <a:r>
                <a:rPr lang="en-US" altLang="ko-KR" sz="2400" dirty="0" smtClean="0"/>
                <a:t>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74083" y="3587409"/>
              <a:ext cx="2088232" cy="1936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2000" dirty="0" smtClean="0"/>
            </a:p>
            <a:p>
              <a:pPr algn="ctr"/>
              <a:r>
                <a:rPr lang="en-US" altLang="ko-KR" sz="2400" dirty="0"/>
                <a:t>4</a:t>
              </a:r>
              <a:r>
                <a:rPr lang="en-US" altLang="ko-KR" sz="2400" dirty="0" smtClean="0"/>
                <a:t>. Lagrange Polynomial </a:t>
              </a:r>
              <a:r>
                <a:rPr lang="ko-KR" altLang="en-US" sz="2400" dirty="0" smtClean="0"/>
                <a:t>세우고</a:t>
              </a:r>
              <a:r>
                <a:rPr lang="en-US" altLang="ko-KR" sz="2400" dirty="0" smtClean="0"/>
                <a:t>, </a:t>
              </a:r>
              <a:r>
                <a:rPr lang="en-US" altLang="ko-KR" sz="2400" dirty="0" err="1" smtClean="0"/>
                <a:t>xu</a:t>
              </a:r>
              <a:r>
                <a:rPr lang="ko-KR" altLang="en-US" sz="2400" dirty="0" smtClean="0"/>
                <a:t>값 대입</a:t>
              </a:r>
              <a:r>
                <a:rPr lang="en-US" altLang="ko-KR" sz="2400" dirty="0" smtClean="0"/>
                <a:t>.</a:t>
              </a:r>
            </a:p>
            <a:p>
              <a:pPr algn="ctr"/>
              <a:endParaRPr lang="en-US" altLang="ko-KR" sz="2400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40216" y="1882641"/>
            <a:ext cx="1027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1. Lagrange Polynomials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383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code</a:t>
            </a:r>
            <a:r>
              <a:rPr lang="ko-KR" altLang="en-US" sz="4400" dirty="0" smtClean="0"/>
              <a:t> </a:t>
            </a:r>
            <a:r>
              <a:rPr lang="en-US" altLang="ko-KR" sz="4400" dirty="0" smtClean="0"/>
              <a:t>Structure</a:t>
            </a:r>
            <a:endParaRPr lang="ko-KR" altLang="en-US" sz="4400" dirty="0"/>
          </a:p>
        </p:txBody>
      </p:sp>
      <p:sp>
        <p:nvSpPr>
          <p:cNvPr id="50" name="TextBox 49"/>
          <p:cNvSpPr txBox="1"/>
          <p:nvPr/>
        </p:nvSpPr>
        <p:spPr>
          <a:xfrm>
            <a:off x="340216" y="1882641"/>
            <a:ext cx="1027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</a:t>
            </a:r>
            <a:r>
              <a:rPr lang="en-US" altLang="ko-KR" sz="2400" b="1" dirty="0" smtClean="0"/>
              <a:t>. Cubic Spline</a:t>
            </a:r>
            <a:endParaRPr lang="ko-KR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7881" y="2498112"/>
                <a:ext cx="47046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ko-KR" altLang="en-US" sz="2400" dirty="0" smtClean="0"/>
                  <a:t> </a:t>
                </a:r>
                <a:r>
                  <a:rPr lang="en-US" altLang="ko-KR" sz="2400" dirty="0" smtClean="0"/>
                  <a:t>n</a:t>
                </a:r>
                <a:r>
                  <a:rPr lang="ko-KR" altLang="en-US" sz="2400" dirty="0" smtClean="0"/>
                  <a:t>개의 알고 있는 데이터</a:t>
                </a:r>
                <a:endParaRPr lang="en-US" altLang="ko-KR" sz="24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81" y="2498112"/>
                <a:ext cx="470462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684" t="-31667" r="-2850" b="-5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오른쪽 화살표 22"/>
          <p:cNvSpPr/>
          <p:nvPr/>
        </p:nvSpPr>
        <p:spPr>
          <a:xfrm rot="5400000">
            <a:off x="2399138" y="3061312"/>
            <a:ext cx="382074" cy="2318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4217" y="3474119"/>
                <a:ext cx="65818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ko-KR" sz="2400" dirty="0" smtClean="0"/>
                  <a:t>n-1</a:t>
                </a:r>
                <a:r>
                  <a:rPr lang="ko-KR" altLang="en-US" sz="2400" dirty="0" smtClean="0"/>
                  <a:t>개의 </a:t>
                </a:r>
                <a:r>
                  <a:rPr lang="en-US" altLang="ko-KR" sz="2400" dirty="0" smtClean="0"/>
                  <a:t>3</a:t>
                </a:r>
                <a:r>
                  <a:rPr lang="ko-KR" altLang="en-US" sz="2400" dirty="0" smtClean="0"/>
                  <a:t>차 함수 설정</a:t>
                </a:r>
                <a:endParaRPr lang="en-US" altLang="ko-KR" sz="24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7" y="3474119"/>
                <a:ext cx="658186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224" t="-31667" r="-1946" b="-5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오른쪽 화살표 24"/>
          <p:cNvSpPr/>
          <p:nvPr/>
        </p:nvSpPr>
        <p:spPr>
          <a:xfrm rot="5400000">
            <a:off x="2399137" y="4102098"/>
            <a:ext cx="382074" cy="2318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4217" y="4485587"/>
                <a:ext cx="92944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2400" b="0" i="0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ko-KR" altLang="en-US" sz="2400" i="1">
                        <a:latin typeface="Cambria Math" panose="02040503050406030204" pitchFamily="18" charset="0"/>
                      </a:rPr>
                      <m:t>이</m:t>
                    </m:r>
                  </m:oMath>
                </a14:m>
                <a:r>
                  <a:rPr lang="ko-KR" altLang="en-US" sz="2400" dirty="0" smtClean="0"/>
                  <a:t>라고 가정</a:t>
                </a:r>
                <a:r>
                  <a:rPr lang="en-US" altLang="ko-KR" sz="24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~</m:t>
                    </m:r>
                    <m:sSubSup>
                      <m:sSub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ko-KR" sz="2400" dirty="0" smtClean="0"/>
                  <a:t> n-2</a:t>
                </a:r>
                <a:r>
                  <a:rPr lang="ko-KR" altLang="en-US" sz="2400" dirty="0" smtClean="0"/>
                  <a:t>개의 </a:t>
                </a:r>
                <a:r>
                  <a:rPr lang="en-US" altLang="ko-KR" sz="2400" dirty="0" smtClean="0"/>
                  <a:t>2</a:t>
                </a:r>
                <a:r>
                  <a:rPr lang="ko-KR" altLang="en-US" sz="2400" dirty="0" err="1" smtClean="0"/>
                  <a:t>차도함수값</a:t>
                </a:r>
                <a:r>
                  <a:rPr lang="ko-KR" altLang="en-US" sz="2400" dirty="0" smtClean="0"/>
                  <a:t> 계산</a:t>
                </a:r>
                <a:endParaRPr lang="en-US" altLang="ko-KR" sz="2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7" y="4485587"/>
                <a:ext cx="929440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575" t="-31667" r="-197" b="-5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오른쪽 화살표 26"/>
          <p:cNvSpPr/>
          <p:nvPr/>
        </p:nvSpPr>
        <p:spPr>
          <a:xfrm rot="5400000">
            <a:off x="2399137" y="5029250"/>
            <a:ext cx="382074" cy="2318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4217" y="5435400"/>
                <a:ext cx="56752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ko-KR" sz="2400" dirty="0"/>
                      <m:t>, 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ko-KR" sz="2400" dirty="0"/>
                      <m:t>, 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ko-KR" sz="2400" dirty="0" smtClean="0"/>
                  <a:t> </a:t>
                </a:r>
                <a:r>
                  <a:rPr lang="ko-KR" altLang="en-US" sz="2400" dirty="0" smtClean="0"/>
                  <a:t>함수의 식 구함</a:t>
                </a:r>
                <a:endParaRPr lang="en-US" altLang="ko-KR" sz="24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7" y="5435400"/>
                <a:ext cx="567520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578" t="-31667" r="-2256" b="-4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오른쪽 화살표 28"/>
          <p:cNvSpPr/>
          <p:nvPr/>
        </p:nvSpPr>
        <p:spPr>
          <a:xfrm rot="5400000">
            <a:off x="2399136" y="5979063"/>
            <a:ext cx="382074" cy="2318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4217" y="6365660"/>
                <a:ext cx="71076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sz="2400" i="1" smtClean="0">
                        <a:latin typeface="Cambria Math" panose="02040503050406030204" pitchFamily="18" charset="0"/>
                      </a:rPr>
                      <m:t>알</m:t>
                    </m:r>
                  </m:oMath>
                </a14:m>
                <a:r>
                  <a:rPr lang="ko-KR" altLang="en-US" sz="2400" dirty="0" smtClean="0"/>
                  <a:t>고자 하는 </a:t>
                </a:r>
                <a:r>
                  <a:rPr lang="en-US" altLang="ko-KR" sz="2400" dirty="0" err="1" smtClean="0"/>
                  <a:t>xu</a:t>
                </a:r>
                <a:r>
                  <a:rPr lang="en-US" altLang="ko-KR" sz="2400" dirty="0" smtClean="0"/>
                  <a:t> </a:t>
                </a:r>
                <a:r>
                  <a:rPr lang="ko-KR" altLang="en-US" sz="2400" dirty="0" smtClean="0"/>
                  <a:t>값이 속하는 범위의 함수 찾아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𝑥𝑢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400" dirty="0" smtClean="0"/>
                  <a:t> </a:t>
                </a:r>
                <a:r>
                  <a:rPr lang="ko-KR" altLang="en-US" sz="2400" dirty="0" smtClean="0"/>
                  <a:t>값 계산</a:t>
                </a:r>
                <a:endParaRPr lang="en-US" altLang="ko-KR" sz="24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7" y="6365660"/>
                <a:ext cx="710765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973" t="-29508" r="-1201" b="-508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4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77" y="2660066"/>
            <a:ext cx="5686425" cy="117157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code</a:t>
            </a:r>
            <a:r>
              <a:rPr lang="ko-KR" altLang="en-US" sz="4400" dirty="0" smtClean="0"/>
              <a:t> </a:t>
            </a:r>
            <a:r>
              <a:rPr lang="en-US" altLang="ko-KR" sz="4400" dirty="0" smtClean="0"/>
              <a:t>Structure</a:t>
            </a:r>
            <a:endParaRPr lang="ko-KR" altLang="en-US" sz="4400" dirty="0"/>
          </a:p>
        </p:txBody>
      </p:sp>
      <p:sp>
        <p:nvSpPr>
          <p:cNvPr id="50" name="TextBox 49"/>
          <p:cNvSpPr txBox="1"/>
          <p:nvPr/>
        </p:nvSpPr>
        <p:spPr>
          <a:xfrm>
            <a:off x="340216" y="1882641"/>
            <a:ext cx="1027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</a:t>
            </a:r>
            <a:r>
              <a:rPr lang="en-US" altLang="ko-KR" sz="2400" b="1" dirty="0" smtClean="0"/>
              <a:t>. Cubic Spline</a:t>
            </a:r>
            <a:endParaRPr lang="ko-KR" altLang="en-US" sz="2400" b="1" dirty="0"/>
          </a:p>
        </p:txBody>
      </p:sp>
      <p:sp>
        <p:nvSpPr>
          <p:cNvPr id="3" name="타원 2"/>
          <p:cNvSpPr/>
          <p:nvPr/>
        </p:nvSpPr>
        <p:spPr>
          <a:xfrm>
            <a:off x="395072" y="2608680"/>
            <a:ext cx="990031" cy="528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4336" y="2505649"/>
            <a:ext cx="49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(1)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2270132" y="2595801"/>
            <a:ext cx="1274194" cy="528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920759" y="2505649"/>
            <a:ext cx="5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(2)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4" name="타원 53"/>
          <p:cNvSpPr/>
          <p:nvPr/>
        </p:nvSpPr>
        <p:spPr>
          <a:xfrm>
            <a:off x="4240635" y="2608680"/>
            <a:ext cx="1038192" cy="528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3861992" y="2492771"/>
            <a:ext cx="5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(3)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581192" y="3118941"/>
            <a:ext cx="4963785" cy="6745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204215" y="3462309"/>
            <a:ext cx="5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(4)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241778"/>
            <a:ext cx="21765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ko-KR" dirty="0" smtClean="0"/>
              <a:t>: Matrix e(1 : n-2)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ko-KR" dirty="0" smtClean="0"/>
              <a:t>: Matrix f(1 : n-2)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ko-KR" dirty="0" smtClean="0"/>
              <a:t>: Matrix g(1 : n-2)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ko-KR" dirty="0" smtClean="0"/>
              <a:t>: Matrix r(1 : n-2)</a:t>
            </a:r>
            <a:endParaRPr lang="ko-KR" altLang="en-US" dirty="0"/>
          </a:p>
        </p:txBody>
      </p:sp>
      <p:sp>
        <p:nvSpPr>
          <p:cNvPr id="58" name="직사각형 57"/>
          <p:cNvSpPr/>
          <p:nvPr/>
        </p:nvSpPr>
        <p:spPr>
          <a:xfrm>
            <a:off x="6123843" y="2316572"/>
            <a:ext cx="2074911" cy="12379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8272393" y="2819661"/>
            <a:ext cx="382074" cy="2318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8686892" y="2662373"/>
            <a:ext cx="2762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Matrix A(n-2 by n-2)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272393" y="3615887"/>
                <a:ext cx="3728981" cy="92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dirty="0" smtClean="0"/>
                  <a:t>Ax = r </a:t>
                </a:r>
                <a:r>
                  <a:rPr lang="ko-KR" altLang="en-US" dirty="0" smtClean="0"/>
                  <a:t>풀어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=2~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r>
                  <a:rPr lang="ko-KR" altLang="en-US" dirty="0" smtClean="0"/>
                  <a:t> 구함</a:t>
                </a:r>
                <a:r>
                  <a:rPr lang="en-US" altLang="ko-KR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dirty="0" smtClean="0"/>
                  <a:t>(</a:t>
                </a:r>
                <a14:m>
                  <m:oMath xmlns:m="http://schemas.openxmlformats.org/officeDocument/2006/math">
                    <m:r>
                      <a:rPr lang="ko-KR" altLang="en-US">
                        <a:latin typeface="Cambria Math" panose="02040503050406030204" pitchFamily="18" charset="0"/>
                      </a:rPr>
                      <m:t>그</m:t>
                    </m:r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리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393" y="3615887"/>
                <a:ext cx="3728981" cy="927946"/>
              </a:xfrm>
              <a:prstGeom prst="rect">
                <a:avLst/>
              </a:prstGeom>
              <a:blipFill rotWithShape="0">
                <a:blip r:embed="rId3"/>
                <a:stretch>
                  <a:fillRect l="-1307" b="-98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오른쪽 화살표 60"/>
          <p:cNvSpPr/>
          <p:nvPr/>
        </p:nvSpPr>
        <p:spPr>
          <a:xfrm rot="5400000">
            <a:off x="9649210" y="3320981"/>
            <a:ext cx="382074" cy="2318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77" y="4222981"/>
            <a:ext cx="5238750" cy="2409825"/>
          </a:xfrm>
          <a:prstGeom prst="rect">
            <a:avLst/>
          </a:prstGeom>
        </p:spPr>
      </p:pic>
      <p:sp>
        <p:nvSpPr>
          <p:cNvPr id="62" name="오른쪽 화살표 61"/>
          <p:cNvSpPr/>
          <p:nvPr/>
        </p:nvSpPr>
        <p:spPr>
          <a:xfrm rot="9833673" flipV="1">
            <a:off x="5673662" y="4468387"/>
            <a:ext cx="2547380" cy="1997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544977" y="5039609"/>
                <a:ext cx="3728981" cy="456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계</m:t>
                    </m:r>
                  </m:oMath>
                </a14:m>
                <a:r>
                  <a:rPr lang="ko-KR" altLang="en-US" dirty="0" smtClean="0"/>
                  <a:t>산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977" y="5039609"/>
                <a:ext cx="3728981" cy="456151"/>
              </a:xfrm>
              <a:prstGeom prst="rect">
                <a:avLst/>
              </a:prstGeom>
              <a:blipFill rotWithShape="0">
                <a:blip r:embed="rId5"/>
                <a:stretch>
                  <a:fillRect l="-491" b="-17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0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code</a:t>
            </a:r>
            <a:r>
              <a:rPr lang="ko-KR" altLang="en-US" sz="4400" dirty="0" smtClean="0"/>
              <a:t> </a:t>
            </a:r>
            <a:r>
              <a:rPr lang="en-US" altLang="ko-KR" sz="4400" dirty="0" smtClean="0"/>
              <a:t>Structure</a:t>
            </a:r>
            <a:endParaRPr lang="ko-KR" altLang="en-US" sz="4400" dirty="0"/>
          </a:p>
        </p:txBody>
      </p:sp>
      <p:grpSp>
        <p:nvGrpSpPr>
          <p:cNvPr id="4" name="그룹 3"/>
          <p:cNvGrpSpPr/>
          <p:nvPr/>
        </p:nvGrpSpPr>
        <p:grpSpPr>
          <a:xfrm>
            <a:off x="1698826" y="2691685"/>
            <a:ext cx="8626258" cy="3986011"/>
            <a:chOff x="1644070" y="2243224"/>
            <a:chExt cx="8712547" cy="4112347"/>
          </a:xfrm>
        </p:grpSpPr>
        <p:grpSp>
          <p:nvGrpSpPr>
            <p:cNvPr id="14" name="그룹 13"/>
            <p:cNvGrpSpPr/>
            <p:nvPr/>
          </p:nvGrpSpPr>
          <p:grpSpPr>
            <a:xfrm>
              <a:off x="1813843" y="2243224"/>
              <a:ext cx="8542774" cy="4112347"/>
              <a:chOff x="277278" y="2075799"/>
              <a:chExt cx="8542774" cy="4112347"/>
            </a:xfrm>
          </p:grpSpPr>
          <p:grpSp>
            <p:nvGrpSpPr>
              <p:cNvPr id="15" name="그룹 14"/>
              <p:cNvGrpSpPr/>
              <p:nvPr/>
            </p:nvGrpSpPr>
            <p:grpSpPr>
              <a:xfrm>
                <a:off x="277278" y="2075799"/>
                <a:ext cx="8542774" cy="4112347"/>
                <a:chOff x="277278" y="2075799"/>
                <a:chExt cx="8542774" cy="4112347"/>
              </a:xfrm>
            </p:grpSpPr>
            <p:sp>
              <p:nvSpPr>
                <p:cNvPr id="23" name="한쪽 모서리가 둥근 사각형 22"/>
                <p:cNvSpPr/>
                <p:nvPr/>
              </p:nvSpPr>
              <p:spPr>
                <a:xfrm rot="5400000">
                  <a:off x="6396363" y="3755441"/>
                  <a:ext cx="2759146" cy="2088233"/>
                </a:xfrm>
                <a:prstGeom prst="round1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24" name="모서리가 둥근 직사각형 23"/>
                <p:cNvSpPr/>
                <p:nvPr/>
              </p:nvSpPr>
              <p:spPr>
                <a:xfrm>
                  <a:off x="277278" y="2075799"/>
                  <a:ext cx="2088232" cy="936104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400" b="1" dirty="0" err="1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itchFamily="18" charset="0"/>
                    </a:rPr>
                    <a:t>Make_Mat</a:t>
                  </a:r>
                  <a:endParaRPr lang="ko-KR" alt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25" name="모서리가 둥근 직사각형 24"/>
                <p:cNvSpPr/>
                <p:nvPr/>
              </p:nvSpPr>
              <p:spPr>
                <a:xfrm>
                  <a:off x="4584879" y="2075799"/>
                  <a:ext cx="2088232" cy="936104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400" b="1" dirty="0" err="1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itchFamily="18" charset="0"/>
                    </a:rPr>
                    <a:t>Make_Sol</a:t>
                  </a:r>
                  <a:endParaRPr lang="ko-KR" alt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26" name="모서리가 둥근 직사각형 25"/>
                <p:cNvSpPr/>
                <p:nvPr/>
              </p:nvSpPr>
              <p:spPr>
                <a:xfrm>
                  <a:off x="2437518" y="2075799"/>
                  <a:ext cx="2088232" cy="936104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4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itchFamily="18" charset="0"/>
                    </a:rPr>
                    <a:t>Gauss</a:t>
                  </a:r>
                  <a:endParaRPr lang="ko-KR" alt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27" name="모서리가 둥근 직사각형 26"/>
                <p:cNvSpPr/>
                <p:nvPr/>
              </p:nvSpPr>
              <p:spPr>
                <a:xfrm>
                  <a:off x="6731820" y="2075799"/>
                  <a:ext cx="2088232" cy="936104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4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itchFamily="18" charset="0"/>
                    </a:rPr>
                    <a:t>Spline</a:t>
                  </a:r>
                  <a:endParaRPr lang="ko-KR" alt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28" name="한쪽 모서리가 둥근 사각형 27"/>
                <p:cNvSpPr/>
                <p:nvPr/>
              </p:nvSpPr>
              <p:spPr>
                <a:xfrm rot="10800000">
                  <a:off x="277278" y="3429000"/>
                  <a:ext cx="2088232" cy="2755282"/>
                </a:xfrm>
                <a:prstGeom prst="round1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29" name="직사각형 28"/>
                <p:cNvSpPr/>
                <p:nvPr/>
              </p:nvSpPr>
              <p:spPr>
                <a:xfrm>
                  <a:off x="2437518" y="3429000"/>
                  <a:ext cx="2088232" cy="275914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30" name="직사각형 29"/>
                <p:cNvSpPr/>
                <p:nvPr/>
              </p:nvSpPr>
              <p:spPr>
                <a:xfrm>
                  <a:off x="4584879" y="3419984"/>
                  <a:ext cx="2088232" cy="275914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31" name="타원 30"/>
                <p:cNvSpPr/>
                <p:nvPr/>
              </p:nvSpPr>
              <p:spPr>
                <a:xfrm>
                  <a:off x="2123728" y="2471843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32" name="타원 31"/>
                <p:cNvSpPr/>
                <p:nvPr/>
              </p:nvSpPr>
              <p:spPr>
                <a:xfrm>
                  <a:off x="2530018" y="2471843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33" name="타원 32"/>
                <p:cNvSpPr/>
                <p:nvPr/>
              </p:nvSpPr>
              <p:spPr>
                <a:xfrm>
                  <a:off x="4283968" y="2471843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34" name="타원 33"/>
                <p:cNvSpPr/>
                <p:nvPr/>
              </p:nvSpPr>
              <p:spPr>
                <a:xfrm>
                  <a:off x="4690258" y="2471843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35" name="타원 34"/>
                <p:cNvSpPr/>
                <p:nvPr/>
              </p:nvSpPr>
              <p:spPr>
                <a:xfrm>
                  <a:off x="6431329" y="2471843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36" name="타원 35"/>
                <p:cNvSpPr/>
                <p:nvPr/>
              </p:nvSpPr>
              <p:spPr>
                <a:xfrm>
                  <a:off x="6837619" y="2471843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37" name="타원 36"/>
                <p:cNvSpPr/>
                <p:nvPr/>
              </p:nvSpPr>
              <p:spPr>
                <a:xfrm>
                  <a:off x="1249386" y="2819565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38" name="타원 37"/>
                <p:cNvSpPr/>
                <p:nvPr/>
              </p:nvSpPr>
              <p:spPr>
                <a:xfrm>
                  <a:off x="3409626" y="2819565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39" name="타원 38"/>
                <p:cNvSpPr/>
                <p:nvPr/>
              </p:nvSpPr>
              <p:spPr>
                <a:xfrm>
                  <a:off x="5569866" y="2819565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40" name="타원 39"/>
                <p:cNvSpPr/>
                <p:nvPr/>
              </p:nvSpPr>
              <p:spPr>
                <a:xfrm>
                  <a:off x="7730106" y="2819565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41" name="타원 40"/>
                <p:cNvSpPr/>
                <p:nvPr/>
              </p:nvSpPr>
              <p:spPr>
                <a:xfrm>
                  <a:off x="1249386" y="347525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42" name="타원 41"/>
                <p:cNvSpPr/>
                <p:nvPr/>
              </p:nvSpPr>
              <p:spPr>
                <a:xfrm>
                  <a:off x="3409626" y="347525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43" name="타원 42"/>
                <p:cNvSpPr/>
                <p:nvPr/>
              </p:nvSpPr>
              <p:spPr>
                <a:xfrm>
                  <a:off x="7730106" y="347525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44" name="타원 43"/>
                <p:cNvSpPr/>
                <p:nvPr/>
              </p:nvSpPr>
              <p:spPr>
                <a:xfrm>
                  <a:off x="5569866" y="347525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</p:grpSp>
          <p:sp>
            <p:nvSpPr>
              <p:cNvPr id="16" name="달 15"/>
              <p:cNvSpPr/>
              <p:nvPr/>
            </p:nvSpPr>
            <p:spPr>
              <a:xfrm>
                <a:off x="2335550" y="2297364"/>
                <a:ext cx="114847" cy="396044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  <p:sp>
            <p:nvSpPr>
              <p:cNvPr id="17" name="달 16"/>
              <p:cNvSpPr/>
              <p:nvPr/>
            </p:nvSpPr>
            <p:spPr>
              <a:xfrm>
                <a:off x="4495221" y="2273821"/>
                <a:ext cx="114847" cy="396044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  <p:sp>
            <p:nvSpPr>
              <p:cNvPr id="18" name="달 17"/>
              <p:cNvSpPr/>
              <p:nvPr/>
            </p:nvSpPr>
            <p:spPr>
              <a:xfrm>
                <a:off x="6634474" y="2276872"/>
                <a:ext cx="114847" cy="396044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  <p:sp>
            <p:nvSpPr>
              <p:cNvPr id="19" name="달 18"/>
              <p:cNvSpPr/>
              <p:nvPr/>
            </p:nvSpPr>
            <p:spPr>
              <a:xfrm>
                <a:off x="1163516" y="2891574"/>
                <a:ext cx="155245" cy="640734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  <p:sp>
            <p:nvSpPr>
              <p:cNvPr id="20" name="달 19"/>
              <p:cNvSpPr/>
              <p:nvPr/>
            </p:nvSpPr>
            <p:spPr>
              <a:xfrm>
                <a:off x="3319124" y="2891573"/>
                <a:ext cx="155245" cy="640734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  <p:sp>
            <p:nvSpPr>
              <p:cNvPr id="21" name="달 20"/>
              <p:cNvSpPr/>
              <p:nvPr/>
            </p:nvSpPr>
            <p:spPr>
              <a:xfrm>
                <a:off x="5479364" y="2891573"/>
                <a:ext cx="155245" cy="640734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  <p:sp>
            <p:nvSpPr>
              <p:cNvPr id="22" name="달 21"/>
              <p:cNvSpPr/>
              <p:nvPr/>
            </p:nvSpPr>
            <p:spPr>
              <a:xfrm>
                <a:off x="7626725" y="2891573"/>
                <a:ext cx="155245" cy="640734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644070" y="3598616"/>
              <a:ext cx="2088232" cy="196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dirty="0"/>
            </a:p>
            <a:p>
              <a:pPr marL="457200" indent="-457200" algn="ctr">
                <a:buAutoNum type="arabicPeriod"/>
              </a:pPr>
              <a:r>
                <a:rPr lang="en-US" altLang="ko-KR" sz="2000" dirty="0" smtClean="0"/>
                <a:t>fi(x)</a:t>
              </a:r>
              <a:r>
                <a:rPr lang="ko-KR" altLang="en-US" sz="2000" dirty="0" smtClean="0"/>
                <a:t>의 </a:t>
              </a:r>
              <a:r>
                <a:rPr lang="en-US" altLang="ko-KR" sz="2000" dirty="0" smtClean="0"/>
                <a:t>2</a:t>
              </a:r>
              <a:r>
                <a:rPr lang="ko-KR" altLang="en-US" sz="2000" dirty="0" smtClean="0"/>
                <a:t>차 </a:t>
              </a:r>
              <a:r>
                <a:rPr lang="ko-KR" altLang="en-US" sz="2000" dirty="0" err="1" smtClean="0"/>
                <a:t>도함수</a:t>
              </a:r>
              <a:r>
                <a:rPr lang="ko-KR" altLang="en-US" sz="2000" dirty="0" smtClean="0"/>
                <a:t> 값들을 구하기 위한 </a:t>
              </a:r>
              <a:r>
                <a:rPr lang="en-US" altLang="ko-KR" sz="2000" dirty="0" smtClean="0"/>
                <a:t>Matrix </a:t>
              </a:r>
              <a:r>
                <a:rPr lang="ko-KR" altLang="en-US" sz="2000" dirty="0" smtClean="0"/>
                <a:t>생성</a:t>
              </a:r>
              <a:r>
                <a:rPr lang="en-US" altLang="ko-KR" sz="2000" dirty="0" smtClean="0"/>
                <a:t>(e, f, g, r, A)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74083" y="3587409"/>
              <a:ext cx="2088232" cy="196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dirty="0" smtClean="0"/>
            </a:p>
            <a:p>
              <a:pPr algn="ctr"/>
              <a:r>
                <a:rPr lang="en-US" altLang="ko-KR" sz="2000" dirty="0"/>
                <a:t>2</a:t>
              </a:r>
              <a:r>
                <a:rPr lang="en-US" altLang="ko-KR" sz="2000" dirty="0" smtClean="0"/>
                <a:t>. Ax=r </a:t>
              </a:r>
              <a:r>
                <a:rPr lang="ko-KR" altLang="en-US" sz="2000" dirty="0" smtClean="0"/>
                <a:t>의 </a:t>
              </a:r>
              <a:r>
                <a:rPr lang="en-US" altLang="ko-KR" sz="2000" dirty="0" smtClean="0"/>
                <a:t>linear equation </a:t>
              </a:r>
              <a:r>
                <a:rPr lang="ko-KR" altLang="en-US" sz="2000" dirty="0" smtClean="0"/>
                <a:t>풀어 </a:t>
              </a:r>
              <a:r>
                <a:rPr lang="en-US" altLang="ko-KR" sz="2000" dirty="0" smtClean="0"/>
                <a:t>fi(x)</a:t>
              </a:r>
              <a:r>
                <a:rPr lang="ko-KR" altLang="en-US" sz="2000" dirty="0" smtClean="0"/>
                <a:t>의 </a:t>
              </a:r>
              <a:r>
                <a:rPr lang="en-US" altLang="ko-KR" sz="2000" dirty="0" smtClean="0"/>
                <a:t>2</a:t>
              </a:r>
              <a:r>
                <a:rPr lang="ko-KR" altLang="en-US" sz="2000" dirty="0" smtClean="0"/>
                <a:t>차 </a:t>
              </a:r>
              <a:r>
                <a:rPr lang="ko-KR" altLang="en-US" sz="2000" dirty="0" err="1" smtClean="0"/>
                <a:t>도함수값들</a:t>
              </a:r>
              <a:r>
                <a:rPr lang="ko-KR" altLang="en-US" sz="2000" dirty="0" smtClean="0"/>
                <a:t> 계산</a:t>
              </a:r>
              <a:r>
                <a:rPr lang="en-US" altLang="ko-KR" sz="2000" dirty="0" smtClean="0"/>
                <a:t>.</a:t>
              </a:r>
            </a:p>
            <a:p>
              <a:pPr algn="ctr"/>
              <a:endParaRPr lang="en-US" altLang="ko-KR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29047" y="3587409"/>
              <a:ext cx="2080629" cy="196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dirty="0" smtClean="0"/>
            </a:p>
            <a:p>
              <a:pPr algn="ctr"/>
              <a:r>
                <a:rPr lang="en-US" altLang="ko-KR" sz="2000" dirty="0"/>
                <a:t>3</a:t>
              </a:r>
              <a:r>
                <a:rPr lang="en-US" altLang="ko-KR" sz="2000" dirty="0" smtClean="0"/>
                <a:t>. </a:t>
              </a:r>
              <a:r>
                <a:rPr lang="ko-KR" altLang="en-US" sz="2000" dirty="0" smtClean="0"/>
                <a:t>구하고자 하는 데이터의 </a:t>
              </a:r>
              <a:r>
                <a:rPr lang="en-US" altLang="ko-KR" sz="2000" dirty="0" smtClean="0"/>
                <a:t>x value</a:t>
              </a:r>
              <a:r>
                <a:rPr lang="ko-KR" altLang="en-US" sz="2000" dirty="0" smtClean="0"/>
                <a:t>가 어느 함수의 범위에 속하는지 찾아 </a:t>
              </a:r>
              <a:r>
                <a:rPr lang="ko-KR" altLang="en-US" sz="2000" dirty="0" err="1" smtClean="0"/>
                <a:t>함수값</a:t>
              </a:r>
              <a:r>
                <a:rPr lang="ko-KR" altLang="en-US" sz="2000" dirty="0" smtClean="0"/>
                <a:t> 계산</a:t>
              </a:r>
              <a:endParaRPr lang="ko-KR" altLang="en-US" sz="2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68384" y="3587409"/>
              <a:ext cx="2088233" cy="165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dirty="0" smtClean="0"/>
            </a:p>
            <a:p>
              <a:pPr algn="ctr"/>
              <a:r>
                <a:rPr lang="en-US" altLang="ko-KR" sz="2000" dirty="0" smtClean="0"/>
                <a:t>4. </a:t>
              </a:r>
              <a:r>
                <a:rPr lang="ko-KR" altLang="en-US" sz="2000" dirty="0" smtClean="0"/>
                <a:t>앞의 </a:t>
              </a:r>
              <a:r>
                <a:rPr lang="en-US" altLang="ko-KR" sz="2000" dirty="0" smtClean="0"/>
                <a:t>Subroutine</a:t>
              </a:r>
              <a:r>
                <a:rPr lang="ko-KR" altLang="en-US" sz="2000" dirty="0" smtClean="0"/>
                <a:t>들 차례로 호출해 결과값 출력</a:t>
              </a:r>
              <a:endParaRPr lang="ko-KR" altLang="en-US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40216" y="1882641"/>
            <a:ext cx="1027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</a:t>
            </a:r>
            <a:r>
              <a:rPr lang="en-US" altLang="ko-KR" sz="2400" b="1" dirty="0" smtClean="0"/>
              <a:t>. Cubic Spline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613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분할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분할</Template>
  <TotalTime>1080</TotalTime>
  <Words>875</Words>
  <Application>Microsoft Office PowerPoint</Application>
  <PresentationFormat>와이드스크린</PresentationFormat>
  <Paragraphs>162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5" baseType="lpstr">
      <vt:lpstr>HY울릉도M</vt:lpstr>
      <vt:lpstr>휴먼매직체</vt:lpstr>
      <vt:lpstr>Cambria Math</vt:lpstr>
      <vt:lpstr>Gill Sans MT</vt:lpstr>
      <vt:lpstr>Times New Roman</vt:lpstr>
      <vt:lpstr>Wingdings 2</vt:lpstr>
      <vt:lpstr>분할</vt:lpstr>
      <vt:lpstr>소재수치해석 hw 5</vt:lpstr>
      <vt:lpstr>ASSIGNMENT</vt:lpstr>
      <vt:lpstr>background</vt:lpstr>
      <vt:lpstr>background</vt:lpstr>
      <vt:lpstr>background</vt:lpstr>
      <vt:lpstr>code Structure</vt:lpstr>
      <vt:lpstr>code Structure</vt:lpstr>
      <vt:lpstr>code Structure</vt:lpstr>
      <vt:lpstr>code Structure</vt:lpstr>
      <vt:lpstr>Key Code</vt:lpstr>
      <vt:lpstr>Key Code</vt:lpstr>
      <vt:lpstr>Key Code</vt:lpstr>
      <vt:lpstr>Key Code</vt:lpstr>
      <vt:lpstr>Key Code</vt:lpstr>
      <vt:lpstr>Check</vt:lpstr>
      <vt:lpstr>Check</vt:lpstr>
      <vt:lpstr>Result &amp; analysis</vt:lpstr>
      <vt:lpstr>Result &amp; analysis</vt:lpstr>
      <vt:lpstr>Result &amp; analysis</vt:lpstr>
      <vt:lpstr>Result &amp; analysis</vt:lpstr>
      <vt:lpstr>Result &amp; analysis</vt:lpstr>
      <vt:lpstr>Result &amp; analysis</vt:lpstr>
      <vt:lpstr>Result &amp; analysis</vt:lpstr>
      <vt:lpstr>Result &amp; analysis</vt:lpstr>
      <vt:lpstr>Result &amp; analysis</vt:lpstr>
      <vt:lpstr>conclusion</vt:lpstr>
      <vt:lpstr>conclusion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소재수치해석 hw 1</dc:title>
  <dc:creator>POSTECH</dc:creator>
  <cp:lastModifiedBy>POSTECH</cp:lastModifiedBy>
  <cp:revision>131</cp:revision>
  <dcterms:created xsi:type="dcterms:W3CDTF">2014-03-10T10:12:02Z</dcterms:created>
  <dcterms:modified xsi:type="dcterms:W3CDTF">2014-04-07T15:13:20Z</dcterms:modified>
</cp:coreProperties>
</file>