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2" r:id="rId7"/>
    <p:sldId id="259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6414" y="2130425"/>
            <a:ext cx="8161866" cy="1470025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r" defTabSz="914400" rtl="0" eaLnBrk="1" latinLnBrk="1" hangingPunct="1">
              <a:spcBef>
                <a:spcPct val="0"/>
              </a:spcBef>
              <a:buNone/>
              <a:defRPr lang="ko-KR" altLang="en-US" sz="4400" b="1" kern="1200" cap="none" spc="0" baseline="0" dirty="0">
                <a:ln w="11430">
                  <a:noFill/>
                </a:ln>
                <a:gradFill>
                  <a:gsLst>
                    <a:gs pos="0">
                      <a:srgbClr val="852F9D"/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6744" y="3319474"/>
            <a:ext cx="6721536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142984"/>
            <a:ext cx="2057400" cy="498317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2984"/>
            <a:ext cx="6019800" cy="498317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6414" y="2130425"/>
            <a:ext cx="8161866" cy="1470025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r" defTabSz="914400" rtl="0" eaLnBrk="1" latinLnBrk="1" hangingPunct="1">
              <a:spcBef>
                <a:spcPct val="0"/>
              </a:spcBef>
              <a:buNone/>
              <a:defRPr lang="ko-KR" altLang="en-US" sz="4400" b="1" kern="1200" cap="none" spc="0" baseline="0" dirty="0">
                <a:ln w="11430">
                  <a:noFill/>
                </a:ln>
                <a:gradFill>
                  <a:gsLst>
                    <a:gs pos="0">
                      <a:srgbClr val="852F9D"/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6744" y="3319474"/>
            <a:ext cx="6721536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3008313" cy="946788"/>
          </a:xfrm>
        </p:spPr>
        <p:txBody>
          <a:bodyPr anchor="b"/>
          <a:lstStyle>
            <a:lvl1pPr algn="l">
              <a:defRPr sz="2000" b="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0" cy="476886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2304086"/>
            <a:ext cx="3008313" cy="38220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142984"/>
            <a:ext cx="2057400" cy="498317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2984"/>
            <a:ext cx="6019800" cy="498317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3008313" cy="946788"/>
          </a:xfrm>
        </p:spPr>
        <p:txBody>
          <a:bodyPr anchor="b"/>
          <a:lstStyle>
            <a:lvl1pPr algn="l">
              <a:defRPr sz="2000" b="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0" cy="476886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2304086"/>
            <a:ext cx="3008313" cy="38220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02400" y="0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200" b="0" kern="1200" cap="none" spc="0" baseline="0">
          <a:ln w="18415" cmpd="sng">
            <a:noFill/>
            <a:prstDash val="solid"/>
          </a:ln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02400" y="0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07B0520-CEC4-446B-9267-8F07278E39CC}" type="datetimeFigureOut">
              <a:rPr lang="en-US" altLang="ko-KR" smtClean="0"/>
              <a:pPr/>
              <a:t>2009-09-21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EC660A1-347F-411E-8AEE-99248EFB10A6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200" b="0" kern="1200" cap="none" spc="0" baseline="0">
          <a:ln w="18415" cmpd="sng">
            <a:noFill/>
            <a:prstDash val="solid"/>
          </a:ln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 smtClean="0"/>
              <a:t>Inverse matrix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43108" y="4429132"/>
            <a:ext cx="6721536" cy="1109658"/>
          </a:xfrm>
        </p:spPr>
        <p:txBody>
          <a:bodyPr/>
          <a:lstStyle/>
          <a:p>
            <a:r>
              <a:rPr lang="en-US" altLang="ko-KR" dirty="0" smtClean="0"/>
              <a:t>20071050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오승</a:t>
            </a:r>
            <a:r>
              <a:rPr lang="ko-KR" altLang="en-US" dirty="0" smtClean="0"/>
              <a:t>재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Operating the program</a:t>
            </a:r>
            <a:endParaRPr lang="ko-KR" altLang="en-US" dirty="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9700" y="1384300"/>
            <a:ext cx="63246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Operating the program</a:t>
            </a:r>
            <a:endParaRPr lang="ko-KR" alt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9700" y="1384300"/>
            <a:ext cx="63246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Operating the program</a:t>
            </a:r>
            <a:endParaRPr lang="ko-KR" altLang="en-US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61150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571876"/>
            <a:ext cx="61055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오차 범위 </a:t>
            </a:r>
            <a:r>
              <a:rPr lang="en-US" altLang="ko-KR" dirty="0" smtClean="0"/>
              <a:t>~ 10</a:t>
            </a:r>
            <a:r>
              <a:rPr lang="en-US" altLang="ko-KR" baseline="30000" dirty="0" smtClean="0"/>
              <a:t>-15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Round-off error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scaled partial pivoting</a:t>
            </a:r>
            <a:r>
              <a:rPr lang="ko-KR" altLang="en-US" dirty="0" smtClean="0"/>
              <a:t>으로 오차를 줄일 수 있었다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Problem &amp; Goal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11741"/>
          </a:xfrm>
        </p:spPr>
        <p:txBody>
          <a:bodyPr/>
          <a:lstStyle/>
          <a:p>
            <a:r>
              <a:rPr lang="en-US" altLang="ko-KR" dirty="0" smtClean="0"/>
              <a:t>AX = B 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식에서</a:t>
            </a:r>
            <a:r>
              <a:rPr lang="en-US" altLang="ko-KR" dirty="0" smtClean="0"/>
              <a:t> A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역행렬</a:t>
            </a:r>
            <a:r>
              <a:rPr lang="ko-KR" altLang="en-US" dirty="0" smtClean="0"/>
              <a:t> </a:t>
            </a:r>
            <a:r>
              <a:rPr lang="en-US" altLang="ko-KR" dirty="0" smtClean="0"/>
              <a:t>A</a:t>
            </a:r>
            <a:r>
              <a:rPr lang="en-US" altLang="ko-KR" baseline="30000" dirty="0" smtClean="0"/>
              <a:t>-1</a:t>
            </a:r>
            <a:r>
              <a:rPr lang="ko-KR" altLang="en-US" dirty="0" smtClean="0"/>
              <a:t>을 구한다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구한 </a:t>
            </a:r>
            <a:r>
              <a:rPr lang="ko-KR" altLang="en-US" dirty="0" err="1" smtClean="0"/>
              <a:t>역행렬에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원래의 행렬을 곱했을 때 </a:t>
            </a:r>
            <a:r>
              <a:rPr lang="en-US" altLang="ko-KR" dirty="0" smtClean="0"/>
              <a:t>identity matrix</a:t>
            </a:r>
            <a:r>
              <a:rPr lang="ko-KR" altLang="en-US" dirty="0" smtClean="0"/>
              <a:t>가 나오는지 검사한다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2428860" y="2071678"/>
          <a:ext cx="2143140" cy="1285884"/>
        </p:xfrm>
        <a:graphic>
          <a:graphicData uri="http://schemas.openxmlformats.org/presentationml/2006/ole">
            <p:oleObj spid="_x0000_s1026" name="Equation" r:id="rId3" imgW="634680" imgH="406080" progId="Equation.3">
              <p:embed/>
            </p:oleObj>
          </a:graphicData>
        </a:graphic>
      </p:graphicFrame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2571736" y="4572008"/>
          <a:ext cx="1971675" cy="603250"/>
        </p:xfrm>
        <a:graphic>
          <a:graphicData uri="http://schemas.openxmlformats.org/presentationml/2006/ole">
            <p:oleObj spid="_x0000_s1027" name="Equation" r:id="rId4" imgW="58392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직선 화살표 연결선 27"/>
          <p:cNvCxnSpPr>
            <a:endCxn id="27" idx="0"/>
          </p:cNvCxnSpPr>
          <p:nvPr/>
        </p:nvCxnSpPr>
        <p:spPr>
          <a:xfrm rot="5400000">
            <a:off x="-170193" y="3339704"/>
            <a:ext cx="2714642" cy="3571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Algorithm</a:t>
            </a:r>
            <a:endParaRPr lang="ko-KR" altLang="en-US" dirty="0"/>
          </a:p>
        </p:txBody>
      </p:sp>
      <p:sp>
        <p:nvSpPr>
          <p:cNvPr id="6" name="순서도: 데이터 5"/>
          <p:cNvSpPr/>
          <p:nvPr/>
        </p:nvSpPr>
        <p:spPr>
          <a:xfrm>
            <a:off x="704889" y="1142984"/>
            <a:ext cx="3000396" cy="928694"/>
          </a:xfrm>
          <a:prstGeom prst="flowChartInputOutp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Matrix</a:t>
            </a:r>
            <a:r>
              <a:rPr lang="ko-KR" altLang="en-US" dirty="0" smtClean="0">
                <a:solidFill>
                  <a:schemeClr val="tx1"/>
                </a:solidFill>
              </a:rPr>
              <a:t>의</a:t>
            </a:r>
            <a:r>
              <a:rPr lang="en-US" altLang="ko-KR" dirty="0" smtClean="0">
                <a:solidFill>
                  <a:schemeClr val="tx1"/>
                </a:solidFill>
              </a:rPr>
              <a:t> dimension </a:t>
            </a:r>
            <a:r>
              <a:rPr lang="ko-KR" altLang="en-US" dirty="0" smtClean="0">
                <a:solidFill>
                  <a:schemeClr val="tx1"/>
                </a:solidFill>
              </a:rPr>
              <a:t>입력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Elements </a:t>
            </a:r>
            <a:r>
              <a:rPr lang="ko-KR" altLang="en-US" dirty="0" smtClean="0">
                <a:solidFill>
                  <a:schemeClr val="tx1"/>
                </a:solidFill>
              </a:rPr>
              <a:t>입력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순서도: 문서 7"/>
          <p:cNvSpPr/>
          <p:nvPr/>
        </p:nvSpPr>
        <p:spPr>
          <a:xfrm>
            <a:off x="714348" y="5500702"/>
            <a:ext cx="2214578" cy="571504"/>
          </a:xfrm>
          <a:prstGeom prst="flowChart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Pivot</a:t>
            </a:r>
            <a:r>
              <a:rPr lang="ko-KR" altLang="en-US" dirty="0" smtClean="0">
                <a:solidFill>
                  <a:schemeClr val="tx1"/>
                </a:solidFill>
              </a:rPr>
              <a:t>된 </a:t>
            </a:r>
            <a:r>
              <a:rPr lang="en-US" altLang="ko-KR" dirty="0" smtClean="0">
                <a:solidFill>
                  <a:schemeClr val="tx1"/>
                </a:solidFill>
              </a:rPr>
              <a:t>matrix</a:t>
            </a:r>
            <a:r>
              <a:rPr lang="ko-KR" altLang="en-US" dirty="0" smtClean="0">
                <a:solidFill>
                  <a:schemeClr val="tx1"/>
                </a:solidFill>
              </a:rPr>
              <a:t>출력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순서도: 처리 8"/>
          <p:cNvSpPr/>
          <p:nvPr/>
        </p:nvSpPr>
        <p:spPr>
          <a:xfrm>
            <a:off x="847765" y="2500306"/>
            <a:ext cx="2428892" cy="714380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Scaled partial pivoting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 rot="5400000">
            <a:off x="1848691" y="2285198"/>
            <a:ext cx="42862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rot="5400000">
            <a:off x="648618" y="4351986"/>
            <a:ext cx="2286016" cy="114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순서도: 문서 26"/>
          <p:cNvSpPr/>
          <p:nvPr/>
        </p:nvSpPr>
        <p:spPr>
          <a:xfrm>
            <a:off x="61979" y="4714884"/>
            <a:ext cx="2214578" cy="571504"/>
          </a:xfrm>
          <a:prstGeom prst="flowChart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Original matrix</a:t>
            </a:r>
            <a:r>
              <a:rPr lang="ko-KR" altLang="en-US" dirty="0" smtClean="0">
                <a:solidFill>
                  <a:schemeClr val="tx1"/>
                </a:solidFill>
              </a:rPr>
              <a:t>출력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순서도: 처리 43"/>
          <p:cNvSpPr/>
          <p:nvPr/>
        </p:nvSpPr>
        <p:spPr>
          <a:xfrm>
            <a:off x="2205087" y="3929066"/>
            <a:ext cx="2428892" cy="714380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E</a:t>
            </a:r>
            <a:r>
              <a:rPr lang="en-US" altLang="ko-KR" dirty="0" smtClean="0">
                <a:solidFill>
                  <a:schemeClr val="tx1"/>
                </a:solidFill>
              </a:rPr>
              <a:t>limination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cxnSp>
        <p:nvCxnSpPr>
          <p:cNvPr id="46" name="직선 연결선 45"/>
          <p:cNvCxnSpPr>
            <a:stCxn id="9" idx="3"/>
          </p:cNvCxnSpPr>
          <p:nvPr/>
        </p:nvCxnSpPr>
        <p:spPr>
          <a:xfrm>
            <a:off x="3276657" y="2857496"/>
            <a:ext cx="64294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 rot="5400000">
            <a:off x="2491633" y="3571082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순서도: 처리 51"/>
          <p:cNvSpPr/>
          <p:nvPr/>
        </p:nvSpPr>
        <p:spPr>
          <a:xfrm>
            <a:off x="4491103" y="1071546"/>
            <a:ext cx="2428892" cy="714380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schemeClr val="tx1"/>
                </a:solidFill>
              </a:rPr>
              <a:t>s(</a:t>
            </a:r>
            <a:r>
              <a:rPr lang="en-US" altLang="ko-KR" dirty="0" err="1" smtClean="0">
                <a:solidFill>
                  <a:schemeClr val="tx1"/>
                </a:solidFill>
              </a:rPr>
              <a:t>i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찾기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53" name="순서도: 처리 52"/>
          <p:cNvSpPr/>
          <p:nvPr/>
        </p:nvSpPr>
        <p:spPr>
          <a:xfrm>
            <a:off x="4491103" y="2071678"/>
            <a:ext cx="2428892" cy="714380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Normalizing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54" name="순서도: 처리 53"/>
          <p:cNvSpPr/>
          <p:nvPr/>
        </p:nvSpPr>
        <p:spPr>
          <a:xfrm>
            <a:off x="4491103" y="3000372"/>
            <a:ext cx="2428892" cy="714380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Pivoting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cxnSp>
        <p:nvCxnSpPr>
          <p:cNvPr id="56" name="직선 연결선 55"/>
          <p:cNvCxnSpPr/>
          <p:nvPr/>
        </p:nvCxnSpPr>
        <p:spPr>
          <a:xfrm rot="5400000">
            <a:off x="2950473" y="2397862"/>
            <a:ext cx="1938253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>
            <a:endCxn id="54" idx="1"/>
          </p:cNvCxnSpPr>
          <p:nvPr/>
        </p:nvCxnSpPr>
        <p:spPr>
          <a:xfrm>
            <a:off x="3919599" y="3357562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>
            <a:endCxn id="52" idx="1"/>
          </p:cNvCxnSpPr>
          <p:nvPr/>
        </p:nvCxnSpPr>
        <p:spPr>
          <a:xfrm>
            <a:off x="3919599" y="1428736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>
            <a:endCxn id="53" idx="1"/>
          </p:cNvCxnSpPr>
          <p:nvPr/>
        </p:nvCxnSpPr>
        <p:spPr>
          <a:xfrm>
            <a:off x="3919599" y="2428868"/>
            <a:ext cx="57150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순서도: 처리 75"/>
          <p:cNvSpPr/>
          <p:nvPr/>
        </p:nvSpPr>
        <p:spPr>
          <a:xfrm>
            <a:off x="5348359" y="3929066"/>
            <a:ext cx="2428892" cy="714380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Downward elimination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77" name="순서도: 처리 76"/>
          <p:cNvSpPr/>
          <p:nvPr/>
        </p:nvSpPr>
        <p:spPr>
          <a:xfrm>
            <a:off x="5357818" y="4929198"/>
            <a:ext cx="2428892" cy="714380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Upward 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e</a:t>
            </a:r>
            <a:r>
              <a:rPr lang="en-US" altLang="ko-KR" dirty="0" smtClean="0">
                <a:solidFill>
                  <a:schemeClr val="tx1"/>
                </a:solidFill>
              </a:rPr>
              <a:t>limination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78" name="순서도: 처리 77"/>
          <p:cNvSpPr/>
          <p:nvPr/>
        </p:nvSpPr>
        <p:spPr>
          <a:xfrm>
            <a:off x="5357818" y="5929330"/>
            <a:ext cx="2428892" cy="714380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Normalizing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cxnSp>
        <p:nvCxnSpPr>
          <p:cNvPr id="81" name="직선 연결선 80"/>
          <p:cNvCxnSpPr>
            <a:stCxn id="44" idx="3"/>
            <a:endCxn id="76" idx="1"/>
          </p:cNvCxnSpPr>
          <p:nvPr/>
        </p:nvCxnSpPr>
        <p:spPr>
          <a:xfrm>
            <a:off x="4633979" y="4286256"/>
            <a:ext cx="71438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/>
          <p:cNvCxnSpPr/>
          <p:nvPr/>
        </p:nvCxnSpPr>
        <p:spPr>
          <a:xfrm rot="16200000" flipH="1">
            <a:off x="3996560" y="5282452"/>
            <a:ext cx="2000264" cy="787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/>
          <p:cNvCxnSpPr>
            <a:endCxn id="77" idx="1"/>
          </p:cNvCxnSpPr>
          <p:nvPr/>
        </p:nvCxnSpPr>
        <p:spPr>
          <a:xfrm>
            <a:off x="5000628" y="5286388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/>
          <p:cNvCxnSpPr>
            <a:endCxn id="78" idx="1"/>
          </p:cNvCxnSpPr>
          <p:nvPr/>
        </p:nvCxnSpPr>
        <p:spPr>
          <a:xfrm>
            <a:off x="5000628" y="6286520"/>
            <a:ext cx="35719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순서도: 문서 93"/>
          <p:cNvSpPr/>
          <p:nvPr/>
        </p:nvSpPr>
        <p:spPr>
          <a:xfrm>
            <a:off x="7286612" y="2571744"/>
            <a:ext cx="1785982" cy="714380"/>
          </a:xfrm>
          <a:prstGeom prst="flowChart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E</a:t>
            </a:r>
            <a:r>
              <a:rPr lang="en-US" altLang="ko-KR" dirty="0" smtClean="0">
                <a:solidFill>
                  <a:schemeClr val="tx1"/>
                </a:solidFill>
              </a:rPr>
              <a:t>liminate</a:t>
            </a:r>
            <a:r>
              <a:rPr lang="ko-KR" altLang="en-US" dirty="0" smtClean="0">
                <a:solidFill>
                  <a:schemeClr val="tx1"/>
                </a:solidFill>
              </a:rPr>
              <a:t>된 </a:t>
            </a:r>
            <a:r>
              <a:rPr lang="en-US" altLang="ko-KR" dirty="0" smtClean="0">
                <a:solidFill>
                  <a:schemeClr val="tx1"/>
                </a:solidFill>
              </a:rPr>
              <a:t>matrix</a:t>
            </a:r>
            <a:r>
              <a:rPr lang="ko-KR" altLang="en-US" dirty="0" smtClean="0">
                <a:solidFill>
                  <a:schemeClr val="tx1"/>
                </a:solidFill>
              </a:rPr>
              <a:t>출력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95" name="직선 화살표 연결선 94"/>
          <p:cNvCxnSpPr>
            <a:endCxn id="94" idx="2"/>
          </p:cNvCxnSpPr>
          <p:nvPr/>
        </p:nvCxnSpPr>
        <p:spPr>
          <a:xfrm rot="16200000" flipV="1">
            <a:off x="6673659" y="4744840"/>
            <a:ext cx="3047624" cy="3573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/>
          <p:cNvCxnSpPr>
            <a:stCxn id="76" idx="3"/>
          </p:cNvCxnSpPr>
          <p:nvPr/>
        </p:nvCxnSpPr>
        <p:spPr>
          <a:xfrm>
            <a:off x="7777251" y="4286256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>
            <a:stCxn id="77" idx="3"/>
          </p:cNvCxnSpPr>
          <p:nvPr/>
        </p:nvCxnSpPr>
        <p:spPr>
          <a:xfrm>
            <a:off x="7786710" y="5286388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/>
          <p:cNvCxnSpPr>
            <a:stCxn id="78" idx="3"/>
          </p:cNvCxnSpPr>
          <p:nvPr/>
        </p:nvCxnSpPr>
        <p:spPr>
          <a:xfrm>
            <a:off x="7786710" y="6286520"/>
            <a:ext cx="42862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화살표 연결선 112"/>
          <p:cNvCxnSpPr>
            <a:stCxn id="52" idx="2"/>
            <a:endCxn id="53" idx="0"/>
          </p:cNvCxnSpPr>
          <p:nvPr/>
        </p:nvCxnSpPr>
        <p:spPr>
          <a:xfrm rot="5400000">
            <a:off x="5562673" y="1928802"/>
            <a:ext cx="28575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화살표 연결선 116"/>
          <p:cNvCxnSpPr>
            <a:stCxn id="53" idx="2"/>
            <a:endCxn id="54" idx="0"/>
          </p:cNvCxnSpPr>
          <p:nvPr/>
        </p:nvCxnSpPr>
        <p:spPr>
          <a:xfrm rot="5400000">
            <a:off x="5598392" y="2893215"/>
            <a:ext cx="214314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직선 화살표 연결선 120"/>
          <p:cNvCxnSpPr>
            <a:stCxn id="77" idx="2"/>
            <a:endCxn id="78" idx="0"/>
          </p:cNvCxnSpPr>
          <p:nvPr/>
        </p:nvCxnSpPr>
        <p:spPr>
          <a:xfrm rot="5400000">
            <a:off x="6429388" y="5786454"/>
            <a:ext cx="28575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화살표 연결선 131"/>
          <p:cNvCxnSpPr>
            <a:stCxn id="76" idx="2"/>
            <a:endCxn id="77" idx="0"/>
          </p:cNvCxnSpPr>
          <p:nvPr/>
        </p:nvCxnSpPr>
        <p:spPr>
          <a:xfrm rot="16200000" flipH="1">
            <a:off x="6424658" y="4781592"/>
            <a:ext cx="285752" cy="945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순서도: 문서 134"/>
          <p:cNvSpPr/>
          <p:nvPr/>
        </p:nvSpPr>
        <p:spPr>
          <a:xfrm>
            <a:off x="3000364" y="5072074"/>
            <a:ext cx="1785982" cy="714380"/>
          </a:xfrm>
          <a:prstGeom prst="flowChart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Identity matrix, A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-1</a:t>
            </a:r>
            <a:r>
              <a:rPr lang="ko-KR" altLang="en-US" dirty="0" smtClean="0">
                <a:solidFill>
                  <a:schemeClr val="tx1"/>
                </a:solidFill>
              </a:rPr>
              <a:t>출력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36" name="직선 화살표 연결선 135"/>
          <p:cNvCxnSpPr/>
          <p:nvPr/>
        </p:nvCxnSpPr>
        <p:spPr>
          <a:xfrm rot="5400000">
            <a:off x="3644101" y="4856965"/>
            <a:ext cx="428625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순서도: 처리 141"/>
          <p:cNvSpPr/>
          <p:nvPr/>
        </p:nvSpPr>
        <p:spPr>
          <a:xfrm>
            <a:off x="3038072" y="6072206"/>
            <a:ext cx="1714512" cy="714380"/>
          </a:xfrm>
          <a:prstGeom prst="flowChartProcess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r>
              <a:rPr lang="en-US" altLang="ko-KR" baseline="30000" dirty="0" smtClean="0">
                <a:solidFill>
                  <a:schemeClr val="tx1"/>
                </a:solidFill>
              </a:rPr>
              <a:t>-1</a:t>
            </a:r>
            <a:r>
              <a:rPr lang="en-US" altLang="ko-KR" dirty="0" smtClean="0">
                <a:solidFill>
                  <a:schemeClr val="tx1"/>
                </a:solidFill>
              </a:rPr>
              <a:t>A=I</a:t>
            </a:r>
            <a:r>
              <a:rPr lang="ko-KR" altLang="en-US" dirty="0" smtClean="0">
                <a:solidFill>
                  <a:schemeClr val="tx1"/>
                </a:solidFill>
              </a:rPr>
              <a:t> 확인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cxnSp>
        <p:nvCxnSpPr>
          <p:cNvPr id="143" name="직선 화살표 연결선 142"/>
          <p:cNvCxnSpPr>
            <a:stCxn id="135" idx="2"/>
            <a:endCxn id="142" idx="0"/>
          </p:cNvCxnSpPr>
          <p:nvPr/>
        </p:nvCxnSpPr>
        <p:spPr>
          <a:xfrm rot="16200000" flipH="1">
            <a:off x="3727851" y="5904729"/>
            <a:ext cx="332980" cy="197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화살표 연결선 145"/>
          <p:cNvCxnSpPr/>
          <p:nvPr/>
        </p:nvCxnSpPr>
        <p:spPr>
          <a:xfrm rot="16200000" flipH="1">
            <a:off x="2214545" y="2357430"/>
            <a:ext cx="3143274" cy="1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/>
          <p:cNvCxnSpPr/>
          <p:nvPr/>
        </p:nvCxnSpPr>
        <p:spPr>
          <a:xfrm>
            <a:off x="3786182" y="785794"/>
            <a:ext cx="4357718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직선 연결선 153"/>
          <p:cNvCxnSpPr>
            <a:endCxn id="94" idx="0"/>
          </p:cNvCxnSpPr>
          <p:nvPr/>
        </p:nvCxnSpPr>
        <p:spPr>
          <a:xfrm rot="16200000" flipH="1">
            <a:off x="7268776" y="1660917"/>
            <a:ext cx="1785950" cy="3570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Code - main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14876" y="1357298"/>
            <a:ext cx="3971924" cy="4911741"/>
          </a:xfrm>
        </p:spPr>
        <p:txBody>
          <a:bodyPr/>
          <a:lstStyle/>
          <a:p>
            <a:r>
              <a:rPr lang="ko-KR" altLang="en-US" dirty="0" smtClean="0"/>
              <a:t>함수 </a:t>
            </a:r>
            <a:r>
              <a:rPr lang="en-US" altLang="ko-KR" dirty="0" smtClean="0"/>
              <a:t>dimension </a:t>
            </a:r>
            <a:r>
              <a:rPr lang="ko-KR" altLang="en-US" dirty="0" smtClean="0"/>
              <a:t>입력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Elements </a:t>
            </a:r>
            <a:r>
              <a:rPr lang="ko-KR" altLang="en-US" dirty="0" smtClean="0"/>
              <a:t>입력</a:t>
            </a:r>
            <a:endParaRPr lang="en-US" altLang="ko-KR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4524375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Code - pivot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6248" y="1357298"/>
            <a:ext cx="4400552" cy="4911741"/>
          </a:xfrm>
        </p:spPr>
        <p:txBody>
          <a:bodyPr/>
          <a:lstStyle/>
          <a:p>
            <a:r>
              <a:rPr lang="en-US" altLang="ko-KR" dirty="0" smtClean="0"/>
              <a:t>Partial pivoting  </a:t>
            </a:r>
            <a:r>
              <a:rPr lang="ko-KR" altLang="en-US" dirty="0" smtClean="0"/>
              <a:t>수행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328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Code - elimination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7752" y="1357298"/>
            <a:ext cx="3829048" cy="4911741"/>
          </a:xfrm>
        </p:spPr>
        <p:txBody>
          <a:bodyPr/>
          <a:lstStyle/>
          <a:p>
            <a:r>
              <a:rPr lang="ko-KR" altLang="en-US" dirty="0" smtClean="0"/>
              <a:t>각 행에서 가장 큰 수 </a:t>
            </a:r>
            <a:r>
              <a:rPr lang="en-US" altLang="ko-KR" dirty="0" smtClean="0"/>
              <a:t>s(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</a:t>
            </a:r>
            <a:r>
              <a:rPr lang="en-US" altLang="ko-KR" dirty="0" smtClean="0"/>
              <a:t> </a:t>
            </a:r>
            <a:r>
              <a:rPr lang="ko-KR" altLang="en-US" dirty="0" smtClean="0"/>
              <a:t>찾음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Downward elimination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(pivot </a:t>
            </a:r>
            <a:r>
              <a:rPr lang="ko-KR" altLang="en-US" dirty="0" smtClean="0"/>
              <a:t>실행</a:t>
            </a:r>
            <a:r>
              <a:rPr lang="en-US" altLang="ko-KR" dirty="0" smtClean="0"/>
              <a:t>)</a:t>
            </a:r>
            <a:endParaRPr lang="en-US" altLang="ko-KR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46291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직선 연결선 4"/>
          <p:cNvCxnSpPr/>
          <p:nvPr/>
        </p:nvCxnSpPr>
        <p:spPr>
          <a:xfrm>
            <a:off x="1000100" y="4143380"/>
            <a:ext cx="171451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Code - elimination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7752" y="1357298"/>
            <a:ext cx="3829048" cy="4911741"/>
          </a:xfrm>
        </p:spPr>
        <p:txBody>
          <a:bodyPr/>
          <a:lstStyle/>
          <a:p>
            <a:r>
              <a:rPr lang="en-US" altLang="ko-KR" dirty="0" smtClean="0"/>
              <a:t>Upward elimination </a:t>
            </a:r>
            <a:r>
              <a:rPr lang="ko-KR" altLang="en-US" dirty="0" smtClean="0"/>
              <a:t>실행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Diagonal element </a:t>
            </a:r>
            <a:r>
              <a:rPr lang="en-US" altLang="ko-KR" dirty="0" err="1" smtClean="0"/>
              <a:t>normailzation</a:t>
            </a:r>
            <a:endParaRPr lang="en-US" altLang="ko-KR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413385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Operating the program</a:t>
            </a:r>
            <a:endParaRPr lang="ko-KR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5412" y="1584325"/>
            <a:ext cx="63531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9412" y="249372"/>
            <a:ext cx="8229600" cy="714356"/>
          </a:xfrm>
        </p:spPr>
        <p:txBody>
          <a:bodyPr/>
          <a:lstStyle/>
          <a:p>
            <a:r>
              <a:rPr lang="en-US" altLang="ko-KR" dirty="0" smtClean="0"/>
              <a:t>Operating the program</a:t>
            </a:r>
            <a:endParaRPr lang="ko-KR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5412" y="1603375"/>
            <a:ext cx="63531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바람개비 파워포인트 2007 테마">
  <a:themeElements>
    <a:clrScheme name="design 37">
      <a:dk1>
        <a:srgbClr val="020C27"/>
      </a:dk1>
      <a:lt1>
        <a:srgbClr val="FFFFFF"/>
      </a:lt1>
      <a:dk2>
        <a:srgbClr val="77C1C2"/>
      </a:dk2>
      <a:lt2>
        <a:srgbClr val="EEF4F7"/>
      </a:lt2>
      <a:accent1>
        <a:srgbClr val="072E96"/>
      </a:accent1>
      <a:accent2>
        <a:srgbClr val="BD8DCD"/>
      </a:accent2>
      <a:accent3>
        <a:srgbClr val="6F2689"/>
      </a:accent3>
      <a:accent4>
        <a:srgbClr val="6195BC"/>
      </a:accent4>
      <a:accent5>
        <a:srgbClr val="26865B"/>
      </a:accent5>
      <a:accent6>
        <a:srgbClr val="548426"/>
      </a:accent6>
      <a:hlink>
        <a:srgbClr val="1B553F"/>
      </a:hlink>
      <a:folHlink>
        <a:srgbClr val="072E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테마1">
  <a:themeElements>
    <a:clrScheme name="design 37">
      <a:dk1>
        <a:srgbClr val="020C27"/>
      </a:dk1>
      <a:lt1>
        <a:srgbClr val="FFFFFF"/>
      </a:lt1>
      <a:dk2>
        <a:srgbClr val="77C1C2"/>
      </a:dk2>
      <a:lt2>
        <a:srgbClr val="EEF4F7"/>
      </a:lt2>
      <a:accent1>
        <a:srgbClr val="072E96"/>
      </a:accent1>
      <a:accent2>
        <a:srgbClr val="BD8DCD"/>
      </a:accent2>
      <a:accent3>
        <a:srgbClr val="6F2689"/>
      </a:accent3>
      <a:accent4>
        <a:srgbClr val="6195BC"/>
      </a:accent4>
      <a:accent5>
        <a:srgbClr val="26865B"/>
      </a:accent5>
      <a:accent6>
        <a:srgbClr val="548426"/>
      </a:accent6>
      <a:hlink>
        <a:srgbClr val="1B553F"/>
      </a:hlink>
      <a:folHlink>
        <a:srgbClr val="072E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바람개비 파워포인트 2007 테마</Template>
  <TotalTime>180</TotalTime>
  <Words>145</Words>
  <Application>Microsoft Office PowerPoint</Application>
  <PresentationFormat>화면 슬라이드 쇼(4:3)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6" baseType="lpstr">
      <vt:lpstr>바람개비 파워포인트 2007 테마</vt:lpstr>
      <vt:lpstr>테마1</vt:lpstr>
      <vt:lpstr>Microsoft Equation 3.0</vt:lpstr>
      <vt:lpstr> Inverse matrix </vt:lpstr>
      <vt:lpstr>Problem &amp; Goal</vt:lpstr>
      <vt:lpstr>Algorithm</vt:lpstr>
      <vt:lpstr>Code - main</vt:lpstr>
      <vt:lpstr>Code - pivot</vt:lpstr>
      <vt:lpstr>Code - elimination</vt:lpstr>
      <vt:lpstr>Code - elimination</vt:lpstr>
      <vt:lpstr>Operating the program</vt:lpstr>
      <vt:lpstr>Operating the program</vt:lpstr>
      <vt:lpstr>Operating the program</vt:lpstr>
      <vt:lpstr>Operating the program</vt:lpstr>
      <vt:lpstr>Operating the program</vt:lpstr>
      <vt:lpstr>Result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Inverse matrix </dc:title>
  <dc:creator>Master</dc:creator>
  <cp:lastModifiedBy>Master</cp:lastModifiedBy>
  <cp:revision>18</cp:revision>
  <dcterms:created xsi:type="dcterms:W3CDTF">2009-09-21T11:21:06Z</dcterms:created>
  <dcterms:modified xsi:type="dcterms:W3CDTF">2009-09-21T14:21:21Z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TC300040901042</vt:lpwstr>
  </property>
</Properties>
</file>