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27" r:id="rId3"/>
    <p:sldId id="352" r:id="rId4"/>
    <p:sldId id="335" r:id="rId5"/>
    <p:sldId id="334" r:id="rId6"/>
    <p:sldId id="336" r:id="rId7"/>
    <p:sldId id="333" r:id="rId8"/>
    <p:sldId id="337" r:id="rId9"/>
    <p:sldId id="331" r:id="rId10"/>
    <p:sldId id="330" r:id="rId11"/>
    <p:sldId id="342" r:id="rId12"/>
    <p:sldId id="349" r:id="rId13"/>
    <p:sldId id="350" r:id="rId14"/>
    <p:sldId id="341" r:id="rId15"/>
    <p:sldId id="280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12" Type="http://schemas.openxmlformats.org/officeDocument/2006/relationships/image" Target="../media/image42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11" Type="http://schemas.openxmlformats.org/officeDocument/2006/relationships/image" Target="../media/image41.wmf"/><Relationship Id="rId5" Type="http://schemas.openxmlformats.org/officeDocument/2006/relationships/image" Target="../media/image35.wmf"/><Relationship Id="rId10" Type="http://schemas.openxmlformats.org/officeDocument/2006/relationships/image" Target="../media/image40.wmf"/><Relationship Id="rId4" Type="http://schemas.openxmlformats.org/officeDocument/2006/relationships/image" Target="../media/image34.wmf"/><Relationship Id="rId9" Type="http://schemas.openxmlformats.org/officeDocument/2006/relationships/image" Target="../media/image3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5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CBFA1C-1434-4252-8569-B551EA936680}" type="datetimeFigureOut">
              <a:rPr lang="ko-KR" altLang="en-US" smtClean="0"/>
              <a:pPr/>
              <a:t>2012-10-30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B9934-1181-418A-9CB3-75DC881855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0611-142F-4E9C-9F98-A185656E3B57}" type="datetimeFigureOut">
              <a:rPr lang="ko-KR" altLang="en-US" smtClean="0"/>
              <a:pPr/>
              <a:t>2012-10-30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4876-24BA-46AC-BD96-216B427C50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0611-142F-4E9C-9F98-A185656E3B57}" type="datetimeFigureOut">
              <a:rPr lang="ko-KR" altLang="en-US" smtClean="0"/>
              <a:pPr/>
              <a:t>2012-10-30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4876-24BA-46AC-BD96-216B427C50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0611-142F-4E9C-9F98-A185656E3B57}" type="datetimeFigureOut">
              <a:rPr lang="ko-KR" altLang="en-US" smtClean="0"/>
              <a:pPr/>
              <a:t>2012-10-30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4876-24BA-46AC-BD96-216B427C50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0611-142F-4E9C-9F98-A185656E3B57}" type="datetimeFigureOut">
              <a:rPr lang="ko-KR" altLang="en-US" smtClean="0"/>
              <a:pPr/>
              <a:t>2012-10-30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4876-24BA-46AC-BD96-216B427C50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0611-142F-4E9C-9F98-A185656E3B57}" type="datetimeFigureOut">
              <a:rPr lang="ko-KR" altLang="en-US" smtClean="0"/>
              <a:pPr/>
              <a:t>2012-10-30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4876-24BA-46AC-BD96-216B427C50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0611-142F-4E9C-9F98-A185656E3B57}" type="datetimeFigureOut">
              <a:rPr lang="ko-KR" altLang="en-US" smtClean="0"/>
              <a:pPr/>
              <a:t>2012-10-30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4876-24BA-46AC-BD96-216B427C50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0611-142F-4E9C-9F98-A185656E3B57}" type="datetimeFigureOut">
              <a:rPr lang="ko-KR" altLang="en-US" smtClean="0"/>
              <a:pPr/>
              <a:t>2012-10-30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4876-24BA-46AC-BD96-216B427C50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0611-142F-4E9C-9F98-A185656E3B57}" type="datetimeFigureOut">
              <a:rPr lang="ko-KR" altLang="en-US" smtClean="0"/>
              <a:pPr/>
              <a:t>2012-10-30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4876-24BA-46AC-BD96-216B427C50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0611-142F-4E9C-9F98-A185656E3B57}" type="datetimeFigureOut">
              <a:rPr lang="ko-KR" altLang="en-US" smtClean="0"/>
              <a:pPr/>
              <a:t>2012-10-30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4876-24BA-46AC-BD96-216B427C50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0611-142F-4E9C-9F98-A185656E3B57}" type="datetimeFigureOut">
              <a:rPr lang="ko-KR" altLang="en-US" smtClean="0"/>
              <a:pPr/>
              <a:t>2012-10-30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4876-24BA-46AC-BD96-216B427C50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0611-142F-4E9C-9F98-A185656E3B57}" type="datetimeFigureOut">
              <a:rPr lang="ko-KR" altLang="en-US" smtClean="0"/>
              <a:pPr/>
              <a:t>2012-10-30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04876-24BA-46AC-BD96-216B427C50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F0611-142F-4E9C-9F98-A185656E3B57}" type="datetimeFigureOut">
              <a:rPr lang="ko-KR" altLang="en-US" smtClean="0"/>
              <a:pPr/>
              <a:t>2012-10-30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04876-24BA-46AC-BD96-216B427C50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oleObject" Target="../embeddings/oleObject30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12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2.bin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6.bin"/><Relationship Id="rId14" Type="http://schemas.openxmlformats.org/officeDocument/2006/relationships/oleObject" Target="../embeddings/oleObject3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33.bin"/><Relationship Id="rId4" Type="http://schemas.openxmlformats.org/officeDocument/2006/relationships/image" Target="../media/image46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13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1.png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chemeClr val="bg1"/>
                </a:solidFill>
              </a:rPr>
              <a:t>Mid term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851920" y="5301208"/>
            <a:ext cx="6400800" cy="17526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20100304, MSE</a:t>
            </a:r>
          </a:p>
          <a:p>
            <a:r>
              <a:rPr lang="en-US" altLang="ko-KR" dirty="0" smtClean="0">
                <a:solidFill>
                  <a:schemeClr val="bg1"/>
                </a:solidFill>
              </a:rPr>
              <a:t>LEE MISO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모서리가 둥근 직사각형 17"/>
          <p:cNvSpPr/>
          <p:nvPr/>
        </p:nvSpPr>
        <p:spPr>
          <a:xfrm>
            <a:off x="5652120" y="1556792"/>
            <a:ext cx="3024336" cy="439248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pPr algn="l"/>
            <a:r>
              <a:rPr lang="en-US" altLang="ko-KR" sz="2800" dirty="0" smtClean="0">
                <a:solidFill>
                  <a:schemeClr val="bg1"/>
                </a:solidFill>
              </a:rPr>
              <a:t>Chemical potentials &amp; Equilibrium conditions 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82946" name="Object 2"/>
          <p:cNvGraphicFramePr>
            <a:graphicFrameLocks noChangeAspect="1"/>
          </p:cNvGraphicFramePr>
          <p:nvPr/>
        </p:nvGraphicFramePr>
        <p:xfrm>
          <a:off x="251520" y="1556792"/>
          <a:ext cx="4183504" cy="504056"/>
        </p:xfrm>
        <a:graphic>
          <a:graphicData uri="http://schemas.openxmlformats.org/presentationml/2006/ole">
            <p:oleObj spid="_x0000_s82946" name="Equation" r:id="rId3" imgW="3797280" imgH="457200" progId="Equation.3">
              <p:embed/>
            </p:oleObj>
          </a:graphicData>
        </a:graphic>
      </p:graphicFrame>
      <p:graphicFrame>
        <p:nvGraphicFramePr>
          <p:cNvPr id="82947" name="Object 3"/>
          <p:cNvGraphicFramePr>
            <a:graphicFrameLocks noChangeAspect="1"/>
          </p:cNvGraphicFramePr>
          <p:nvPr/>
        </p:nvGraphicFramePr>
        <p:xfrm>
          <a:off x="251520" y="2132856"/>
          <a:ext cx="4185958" cy="504056"/>
        </p:xfrm>
        <a:graphic>
          <a:graphicData uri="http://schemas.openxmlformats.org/presentationml/2006/ole">
            <p:oleObj spid="_x0000_s82947" name="Equation" r:id="rId4" imgW="3797280" imgH="457200" progId="Equation.3">
              <p:embed/>
            </p:oleObj>
          </a:graphicData>
        </a:graphic>
      </p:graphicFrame>
      <p:graphicFrame>
        <p:nvGraphicFramePr>
          <p:cNvPr id="82948" name="Object 4"/>
          <p:cNvGraphicFramePr>
            <a:graphicFrameLocks noChangeAspect="1"/>
          </p:cNvGraphicFramePr>
          <p:nvPr/>
        </p:nvGraphicFramePr>
        <p:xfrm>
          <a:off x="251521" y="2852936"/>
          <a:ext cx="3422366" cy="465103"/>
        </p:xfrm>
        <a:graphic>
          <a:graphicData uri="http://schemas.openxmlformats.org/presentationml/2006/ole">
            <p:oleObj spid="_x0000_s82948" name="Equation" r:id="rId5" imgW="3365280" imgH="457200" progId="Equation.3">
              <p:embed/>
            </p:oleObj>
          </a:graphicData>
        </a:graphic>
      </p:graphicFrame>
      <p:graphicFrame>
        <p:nvGraphicFramePr>
          <p:cNvPr id="82949" name="Object 5"/>
          <p:cNvGraphicFramePr>
            <a:graphicFrameLocks noChangeAspect="1"/>
          </p:cNvGraphicFramePr>
          <p:nvPr/>
        </p:nvGraphicFramePr>
        <p:xfrm>
          <a:off x="251520" y="3356992"/>
          <a:ext cx="4261671" cy="465102"/>
        </p:xfrm>
        <a:graphic>
          <a:graphicData uri="http://schemas.openxmlformats.org/presentationml/2006/ole">
            <p:oleObj spid="_x0000_s82949" name="Equation" r:id="rId6" imgW="4190760" imgH="457200" progId="Equation.3">
              <p:embed/>
            </p:oleObj>
          </a:graphicData>
        </a:graphic>
      </p:graphicFrame>
      <p:graphicFrame>
        <p:nvGraphicFramePr>
          <p:cNvPr id="82950" name="Object 6"/>
          <p:cNvGraphicFramePr>
            <a:graphicFrameLocks noChangeAspect="1"/>
          </p:cNvGraphicFramePr>
          <p:nvPr/>
        </p:nvGraphicFramePr>
        <p:xfrm>
          <a:off x="251520" y="4149080"/>
          <a:ext cx="4158026" cy="317437"/>
        </p:xfrm>
        <a:graphic>
          <a:graphicData uri="http://schemas.openxmlformats.org/presentationml/2006/ole">
            <p:oleObj spid="_x0000_s82950" name="Equation" r:id="rId7" imgW="3162240" imgH="241200" progId="Equation.3">
              <p:embed/>
            </p:oleObj>
          </a:graphicData>
        </a:graphic>
      </p:graphicFrame>
      <p:graphicFrame>
        <p:nvGraphicFramePr>
          <p:cNvPr id="82951" name="Object 7"/>
          <p:cNvGraphicFramePr>
            <a:graphicFrameLocks noChangeAspect="1"/>
          </p:cNvGraphicFramePr>
          <p:nvPr/>
        </p:nvGraphicFramePr>
        <p:xfrm>
          <a:off x="323528" y="4725144"/>
          <a:ext cx="2376264" cy="244671"/>
        </p:xfrm>
        <a:graphic>
          <a:graphicData uri="http://schemas.openxmlformats.org/presentationml/2006/ole">
            <p:oleObj spid="_x0000_s82951" name="Equation" r:id="rId8" imgW="2336760" imgH="2412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796136" y="2060848"/>
            <a:ext cx="1479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Liquid - FCC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868144" y="3573016"/>
            <a:ext cx="1551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Liquid - BCC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68144" y="4941168"/>
            <a:ext cx="1695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FCC - BCC</a:t>
            </a:r>
            <a:endParaRPr lang="ko-KR" altLang="en-US" dirty="0"/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6012160" y="2708920"/>
          <a:ext cx="1014206" cy="311177"/>
        </p:xfrm>
        <a:graphic>
          <a:graphicData uri="http://schemas.openxmlformats.org/presentationml/2006/ole">
            <p:oleObj spid="_x0000_s82952" name="Equation" r:id="rId9" imgW="787320" imgH="241200" progId="Equation.3">
              <p:embed/>
            </p:oleObj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7092280" y="2708920"/>
          <a:ext cx="948898" cy="311177"/>
        </p:xfrm>
        <a:graphic>
          <a:graphicData uri="http://schemas.openxmlformats.org/presentationml/2006/ole">
            <p:oleObj spid="_x0000_s82953" name="Equation" r:id="rId10" imgW="736560" imgH="241200" progId="Equation.3">
              <p:embed/>
            </p:oleObj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6084168" y="4005064"/>
          <a:ext cx="1014220" cy="311332"/>
        </p:xfrm>
        <a:graphic>
          <a:graphicData uri="http://schemas.openxmlformats.org/presentationml/2006/ole">
            <p:oleObj spid="_x0000_s82954" name="Equation" r:id="rId11" imgW="787320" imgH="241200" progId="Equation.3">
              <p:embed/>
            </p:oleObj>
          </a:graphicData>
        </a:graphic>
      </p:graphicFrame>
      <p:graphicFrame>
        <p:nvGraphicFramePr>
          <p:cNvPr id="15" name="Object 5"/>
          <p:cNvGraphicFramePr>
            <a:graphicFrameLocks noChangeAspect="1"/>
          </p:cNvGraphicFramePr>
          <p:nvPr/>
        </p:nvGraphicFramePr>
        <p:xfrm>
          <a:off x="7164288" y="4005064"/>
          <a:ext cx="948715" cy="311332"/>
        </p:xfrm>
        <a:graphic>
          <a:graphicData uri="http://schemas.openxmlformats.org/presentationml/2006/ole">
            <p:oleObj spid="_x0000_s82955" name="Equation" r:id="rId12" imgW="736560" imgH="241200" progId="Equation.3">
              <p:embed/>
            </p:oleObj>
          </a:graphicData>
        </a:graphic>
      </p:graphicFrame>
      <p:graphicFrame>
        <p:nvGraphicFramePr>
          <p:cNvPr id="16" name="Object 6"/>
          <p:cNvGraphicFramePr>
            <a:graphicFrameLocks noChangeAspect="1"/>
          </p:cNvGraphicFramePr>
          <p:nvPr/>
        </p:nvGraphicFramePr>
        <p:xfrm>
          <a:off x="6012159" y="5373217"/>
          <a:ext cx="1095917" cy="311332"/>
        </p:xfrm>
        <a:graphic>
          <a:graphicData uri="http://schemas.openxmlformats.org/presentationml/2006/ole">
            <p:oleObj spid="_x0000_s82956" name="Equation" r:id="rId13" imgW="850680" imgH="241200" progId="Equation.3">
              <p:embed/>
            </p:oleObj>
          </a:graphicData>
        </a:graphic>
      </p:graphicFrame>
      <p:graphicFrame>
        <p:nvGraphicFramePr>
          <p:cNvPr id="17" name="Object 7"/>
          <p:cNvGraphicFramePr>
            <a:graphicFrameLocks noChangeAspect="1"/>
          </p:cNvGraphicFramePr>
          <p:nvPr/>
        </p:nvGraphicFramePr>
        <p:xfrm>
          <a:off x="7164288" y="5373216"/>
          <a:ext cx="1030412" cy="311332"/>
        </p:xfrm>
        <a:graphic>
          <a:graphicData uri="http://schemas.openxmlformats.org/presentationml/2006/ole">
            <p:oleObj spid="_x0000_s82957" name="Equation" r:id="rId14" imgW="799920" imgH="241200" progId="Equation.3">
              <p:embed/>
            </p:oleObj>
          </a:graphicData>
        </a:graphic>
      </p:graphicFrame>
      <p:sp>
        <p:nvSpPr>
          <p:cNvPr id="19" name="직사각형 18"/>
          <p:cNvSpPr/>
          <p:nvPr/>
        </p:nvSpPr>
        <p:spPr>
          <a:xfrm>
            <a:off x="5796136" y="1340768"/>
            <a:ext cx="27534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Equilibrium conditions 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1403648" y="5661248"/>
            <a:ext cx="37264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Newton’s method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를 이용해서 </a:t>
            </a:r>
            <a:endParaRPr lang="en-US" altLang="ko-K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by 2 matrix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를 </a:t>
            </a: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번 풀어야 한다</a:t>
            </a: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오른쪽 화살표 23"/>
          <p:cNvSpPr/>
          <p:nvPr/>
        </p:nvSpPr>
        <p:spPr>
          <a:xfrm>
            <a:off x="755576" y="5805264"/>
            <a:ext cx="576064" cy="36004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l"/>
            <a:r>
              <a:rPr lang="en-US" altLang="ko-KR" dirty="0" smtClean="0">
                <a:solidFill>
                  <a:schemeClr val="bg1"/>
                </a:solidFill>
              </a:rPr>
              <a:t>Phase diagram</a:t>
            </a:r>
            <a:endParaRPr lang="ko-KR" altLang="en-US" dirty="0">
              <a:solidFill>
                <a:schemeClr val="bg1"/>
              </a:solidFill>
            </a:endParaRPr>
          </a:p>
        </p:txBody>
      </p:sp>
      <p:pic>
        <p:nvPicPr>
          <p:cNvPr id="9011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628800"/>
            <a:ext cx="8292524" cy="4251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dirty="0" err="1" smtClean="0">
                <a:solidFill>
                  <a:schemeClr val="bg1"/>
                </a:solidFill>
              </a:rPr>
              <a:t>Peritectic</a:t>
            </a:r>
            <a:r>
              <a:rPr lang="en-US" altLang="ko-KR" dirty="0" smtClean="0">
                <a:solidFill>
                  <a:schemeClr val="bg1"/>
                </a:solidFill>
              </a:rPr>
              <a:t> Conditions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err="1" smtClean="0"/>
              <a:t>Peritectic</a:t>
            </a:r>
            <a:r>
              <a:rPr lang="en-US" altLang="ko-KR" dirty="0" smtClean="0"/>
              <a:t> : L + </a:t>
            </a:r>
            <a:r>
              <a:rPr lang="el-GR" altLang="ko-KR" dirty="0" smtClean="0"/>
              <a:t>α → β</a:t>
            </a:r>
            <a:r>
              <a:rPr lang="en-US" altLang="ko-KR" dirty="0" smtClean="0">
                <a:latin typeface="맑은 고딕"/>
                <a:ea typeface="맑은 고딕"/>
              </a:rPr>
              <a:t>  (during cooling)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</p:txBody>
      </p:sp>
      <p:graphicFrame>
        <p:nvGraphicFramePr>
          <p:cNvPr id="4" name="개체 3"/>
          <p:cNvGraphicFramePr>
            <a:graphicFrameLocks noChangeAspect="1"/>
          </p:cNvGraphicFramePr>
          <p:nvPr/>
        </p:nvGraphicFramePr>
        <p:xfrm>
          <a:off x="5004048" y="3212976"/>
          <a:ext cx="2735981" cy="1026701"/>
        </p:xfrm>
        <a:graphic>
          <a:graphicData uri="http://schemas.openxmlformats.org/presentationml/2006/ole">
            <p:oleObj spid="_x0000_s84994" name="수식" r:id="rId3" imgW="1218960" imgH="4572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0" y="2492896"/>
            <a:ext cx="3240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ea typeface="Cre초코쿠키 M" pitchFamily="18" charset="-127"/>
              </a:rPr>
              <a:t>Liquid, FCC, BCC phase</a:t>
            </a:r>
            <a:r>
              <a:rPr lang="ko-KR" altLang="en-US" sz="2000" dirty="0" smtClean="0">
                <a:ea typeface="Cre초코쿠키 M" pitchFamily="18" charset="-127"/>
              </a:rPr>
              <a:t> </a:t>
            </a:r>
            <a:endParaRPr lang="en-US" altLang="ko-KR" sz="2000" dirty="0" smtClean="0">
              <a:ea typeface="Cre초코쿠키 M" pitchFamily="18" charset="-127"/>
            </a:endParaRPr>
          </a:p>
          <a:p>
            <a:r>
              <a:rPr lang="en-US" altLang="ko-KR" sz="2000" dirty="0" smtClean="0">
                <a:ea typeface="Cre초코쿠키 M" pitchFamily="18" charset="-127"/>
              </a:rPr>
              <a:t>    </a:t>
            </a:r>
            <a:r>
              <a:rPr lang="el-GR" altLang="ko-KR" sz="2000" dirty="0" smtClean="0">
                <a:ea typeface="Cre초코쿠키 M" pitchFamily="18" charset="-127"/>
              </a:rPr>
              <a:t>→ </a:t>
            </a:r>
            <a:r>
              <a:rPr lang="en-US" altLang="ko-KR" sz="2000" dirty="0" smtClean="0">
                <a:ea typeface="Cre초코쿠키 M" pitchFamily="18" charset="-127"/>
              </a:rPr>
              <a:t>equilibrium</a:t>
            </a:r>
            <a:endParaRPr lang="ko-KR" altLang="en-US" sz="2000" dirty="0">
              <a:ea typeface="Cre초코쿠키 M" pitchFamily="18" charset="-127"/>
            </a:endParaRPr>
          </a:p>
        </p:txBody>
      </p:sp>
      <p:pic>
        <p:nvPicPr>
          <p:cNvPr id="61445" name="Picture 5" descr="Cu-Sn phase diagra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2276872"/>
            <a:ext cx="3803893" cy="309634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644008" y="4581128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ea typeface="Cre초코쿠키 M" pitchFamily="18" charset="-127"/>
              </a:rPr>
              <a:t>Temperature</a:t>
            </a:r>
            <a:endParaRPr lang="ko-KR" altLang="en-US" sz="2000" dirty="0">
              <a:ea typeface="Cre초코쿠키 M" pitchFamily="18" charset="-127"/>
            </a:endParaRPr>
          </a:p>
        </p:txBody>
      </p:sp>
      <p:graphicFrame>
        <p:nvGraphicFramePr>
          <p:cNvPr id="61446" name="Object 6"/>
          <p:cNvGraphicFramePr>
            <a:graphicFrameLocks noChangeAspect="1"/>
          </p:cNvGraphicFramePr>
          <p:nvPr/>
        </p:nvGraphicFramePr>
        <p:xfrm>
          <a:off x="4716016" y="5301208"/>
          <a:ext cx="3744416" cy="522925"/>
        </p:xfrm>
        <a:graphic>
          <a:graphicData uri="http://schemas.openxmlformats.org/presentationml/2006/ole">
            <p:oleObj spid="_x0000_s84995" name="수식" r:id="rId5" imgW="172692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528" y="5157192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US" altLang="ko-KR" sz="2400" dirty="0" smtClean="0"/>
              <a:t>Using Newton’s method,</a:t>
            </a:r>
            <a:endParaRPr lang="ko-KR" altLang="en-US" sz="2400" dirty="0"/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395536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Peritectic</a:t>
            </a: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Conditions</a:t>
            </a:r>
            <a:endParaRPr kumimoji="0" lang="ko-KR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5778" name="Object 2"/>
          <p:cNvGraphicFramePr>
            <a:graphicFrameLocks noChangeAspect="1"/>
          </p:cNvGraphicFramePr>
          <p:nvPr/>
        </p:nvGraphicFramePr>
        <p:xfrm>
          <a:off x="179512" y="1628800"/>
          <a:ext cx="3743325" cy="523875"/>
        </p:xfrm>
        <a:graphic>
          <a:graphicData uri="http://schemas.openxmlformats.org/presentationml/2006/ole">
            <p:oleObj spid="_x0000_s86018" name="수식" r:id="rId3" imgW="1726920" imgH="241200" progId="Equation.3">
              <p:embed/>
            </p:oleObj>
          </a:graphicData>
        </a:graphic>
      </p:graphicFrame>
      <p:graphicFrame>
        <p:nvGraphicFramePr>
          <p:cNvPr id="75779" name="Object 3"/>
          <p:cNvGraphicFramePr>
            <a:graphicFrameLocks noChangeAspect="1"/>
          </p:cNvGraphicFramePr>
          <p:nvPr/>
        </p:nvGraphicFramePr>
        <p:xfrm>
          <a:off x="395536" y="2564904"/>
          <a:ext cx="2601913" cy="1984424"/>
        </p:xfrm>
        <a:graphic>
          <a:graphicData uri="http://schemas.openxmlformats.org/presentationml/2006/ole">
            <p:oleObj spid="_x0000_s86019" name="수식" r:id="rId4" imgW="1257120" imgH="914400" progId="Equation.3">
              <p:embed/>
            </p:oleObj>
          </a:graphicData>
        </a:graphic>
      </p:graphicFrame>
      <p:graphicFrame>
        <p:nvGraphicFramePr>
          <p:cNvPr id="75780" name="Object 3"/>
          <p:cNvGraphicFramePr>
            <a:graphicFrameLocks noChangeAspect="1"/>
          </p:cNvGraphicFramePr>
          <p:nvPr/>
        </p:nvGraphicFramePr>
        <p:xfrm>
          <a:off x="5004048" y="2132856"/>
          <a:ext cx="3828069" cy="2808014"/>
        </p:xfrm>
        <a:graphic>
          <a:graphicData uri="http://schemas.openxmlformats.org/presentationml/2006/ole">
            <p:oleObj spid="_x0000_s86020" name="수식" r:id="rId5" imgW="2286000" imgH="1676160" progId="Equation.3">
              <p:embed/>
            </p:oleObj>
          </a:graphicData>
        </a:graphic>
      </p:graphicFrame>
      <p:graphicFrame>
        <p:nvGraphicFramePr>
          <p:cNvPr id="75781" name="Object 5"/>
          <p:cNvGraphicFramePr>
            <a:graphicFrameLocks noChangeAspect="1"/>
          </p:cNvGraphicFramePr>
          <p:nvPr/>
        </p:nvGraphicFramePr>
        <p:xfrm>
          <a:off x="3491880" y="2636912"/>
          <a:ext cx="1163705" cy="1872208"/>
        </p:xfrm>
        <a:graphic>
          <a:graphicData uri="http://schemas.openxmlformats.org/presentationml/2006/ole">
            <p:oleObj spid="_x0000_s86021" name="ｼﾄ" r:id="rId6" imgW="583920" imgH="939600" progId="Equation.3">
              <p:embed/>
            </p:oleObj>
          </a:graphicData>
        </a:graphic>
      </p:graphicFrame>
      <p:graphicFrame>
        <p:nvGraphicFramePr>
          <p:cNvPr id="75782" name="Object 6"/>
          <p:cNvGraphicFramePr>
            <a:graphicFrameLocks noChangeAspect="1"/>
          </p:cNvGraphicFramePr>
          <p:nvPr/>
        </p:nvGraphicFramePr>
        <p:xfrm>
          <a:off x="2051720" y="5877272"/>
          <a:ext cx="5143500" cy="650875"/>
        </p:xfrm>
        <a:graphic>
          <a:graphicData uri="http://schemas.openxmlformats.org/presentationml/2006/ole">
            <p:oleObj spid="_x0000_s86022" name="ｼﾄ" r:id="rId7" imgW="200628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l"/>
            <a:r>
              <a:rPr lang="en-US" altLang="ko-KR" dirty="0" smtClean="0">
                <a:solidFill>
                  <a:schemeClr val="bg1"/>
                </a:solidFill>
              </a:rPr>
              <a:t>Phase diagram (Final)</a:t>
            </a:r>
            <a:endParaRPr lang="ko-KR" altLang="en-US" dirty="0">
              <a:solidFill>
                <a:schemeClr val="bg1"/>
              </a:solidFill>
            </a:endParaRPr>
          </a:p>
        </p:txBody>
      </p:sp>
      <p:pic>
        <p:nvPicPr>
          <p:cNvPr id="890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761" y="2132856"/>
            <a:ext cx="8553239" cy="4390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08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772816"/>
            <a:ext cx="3093677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31640" y="2636912"/>
            <a:ext cx="6400800" cy="1752600"/>
          </a:xfrm>
        </p:spPr>
        <p:txBody>
          <a:bodyPr>
            <a:normAutofit/>
          </a:bodyPr>
          <a:lstStyle/>
          <a:p>
            <a:r>
              <a:rPr lang="en-US" altLang="ko-KR" sz="4400" b="1" dirty="0" smtClean="0">
                <a:solidFill>
                  <a:schemeClr val="bg1"/>
                </a:solidFill>
              </a:rPr>
              <a:t>THANK YOU !</a:t>
            </a:r>
          </a:p>
          <a:p>
            <a:endParaRPr lang="ko-KR" alt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l"/>
            <a:r>
              <a:rPr lang="en-US" altLang="ko-KR" dirty="0" smtClean="0">
                <a:solidFill>
                  <a:schemeClr val="bg1"/>
                </a:solidFill>
              </a:rPr>
              <a:t>Problem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611560" y="1556792"/>
            <a:ext cx="82089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err="1" smtClean="0"/>
              <a:t>Postechium</a:t>
            </a:r>
            <a:r>
              <a:rPr lang="en-US" altLang="ko-KR" dirty="0" smtClean="0"/>
              <a:t> (Ps)</a:t>
            </a:r>
            <a:r>
              <a:rPr lang="ko-KR" altLang="en-US" dirty="0" smtClean="0"/>
              <a:t>과 </a:t>
            </a:r>
            <a:r>
              <a:rPr lang="en-US" altLang="ko-KR" dirty="0" err="1" smtClean="0"/>
              <a:t>Tohokium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Tk</a:t>
            </a:r>
            <a:r>
              <a:rPr lang="en-US" altLang="ko-KR" dirty="0" smtClean="0"/>
              <a:t>) 2 </a:t>
            </a:r>
            <a:r>
              <a:rPr lang="ko-KR" altLang="en-US" dirty="0" err="1" smtClean="0"/>
              <a:t>원계에</a:t>
            </a:r>
            <a:r>
              <a:rPr lang="ko-KR" altLang="en-US" dirty="0" smtClean="0"/>
              <a:t> 대한 실험 정보는 다음과</a:t>
            </a:r>
          </a:p>
          <a:p>
            <a:r>
              <a:rPr lang="ko-KR" altLang="en-US" dirty="0" smtClean="0"/>
              <a:t>같이 발표되어있다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이를 바탕으로 </a:t>
            </a:r>
            <a:r>
              <a:rPr lang="en-US" altLang="ko-KR" dirty="0" smtClean="0"/>
              <a:t>Liquid, </a:t>
            </a:r>
            <a:r>
              <a:rPr lang="en-US" altLang="ko-KR" dirty="0" err="1" smtClean="0"/>
              <a:t>fcc</a:t>
            </a:r>
            <a:r>
              <a:rPr lang="en-US" altLang="ko-KR" dirty="0" smtClean="0"/>
              <a:t>, bcc </a:t>
            </a:r>
            <a:r>
              <a:rPr lang="ko-KR" altLang="en-US" dirty="0" smtClean="0"/>
              <a:t>각 상에 대한</a:t>
            </a:r>
          </a:p>
          <a:p>
            <a:r>
              <a:rPr lang="ko-KR" altLang="en-US" dirty="0" smtClean="0"/>
              <a:t>열역학 수식화를 수행하고 </a:t>
            </a:r>
            <a:r>
              <a:rPr lang="en-US" altLang="ko-KR" dirty="0" smtClean="0"/>
              <a:t>Ps-</a:t>
            </a:r>
            <a:r>
              <a:rPr lang="en-US" altLang="ko-KR" dirty="0" err="1" smtClean="0"/>
              <a:t>Tk</a:t>
            </a:r>
            <a:r>
              <a:rPr lang="en-US" altLang="ko-KR" dirty="0" smtClean="0"/>
              <a:t> 2 </a:t>
            </a:r>
            <a:r>
              <a:rPr lang="ko-KR" altLang="en-US" dirty="0" err="1" smtClean="0"/>
              <a:t>원계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상태도를</a:t>
            </a:r>
            <a:r>
              <a:rPr lang="ko-KR" altLang="en-US" dirty="0" smtClean="0"/>
              <a:t> 계산하시오</a:t>
            </a:r>
            <a:r>
              <a:rPr lang="en-US" altLang="ko-KR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순수 </a:t>
            </a:r>
            <a:r>
              <a:rPr lang="en-US" altLang="ko-KR" dirty="0" smtClean="0"/>
              <a:t>Ps, </a:t>
            </a:r>
            <a:r>
              <a:rPr lang="en-US" altLang="ko-KR" dirty="0" err="1" smtClean="0"/>
              <a:t>Tk</a:t>
            </a:r>
            <a:r>
              <a:rPr lang="en-US" altLang="ko-KR" dirty="0" smtClean="0"/>
              <a:t> 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Gibbs energy:</a:t>
            </a:r>
          </a:p>
          <a:p>
            <a:pPr>
              <a:lnSpc>
                <a:spcPct val="150000"/>
              </a:lnSpc>
            </a:pPr>
            <a:endParaRPr lang="en-US" altLang="ko-KR" dirty="0" smtClean="0"/>
          </a:p>
          <a:p>
            <a:pPr>
              <a:lnSpc>
                <a:spcPct val="150000"/>
              </a:lnSpc>
            </a:pPr>
            <a:endParaRPr lang="en-US" altLang="ko-KR" dirty="0" smtClean="0"/>
          </a:p>
          <a:p>
            <a:pPr>
              <a:lnSpc>
                <a:spcPct val="150000"/>
              </a:lnSpc>
            </a:pPr>
            <a:endParaRPr lang="en-US" altLang="ko-KR" dirty="0" smtClean="0"/>
          </a:p>
          <a:p>
            <a:pPr>
              <a:lnSpc>
                <a:spcPct val="150000"/>
              </a:lnSpc>
            </a:pPr>
            <a:endParaRPr lang="en-US" altLang="ko-KR" dirty="0" smtClean="0"/>
          </a:p>
          <a:p>
            <a:pPr>
              <a:lnSpc>
                <a:spcPct val="150000"/>
              </a:lnSpc>
            </a:pP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en-US" altLang="ko-KR" dirty="0" smtClean="0"/>
              <a:t>- </a:t>
            </a:r>
            <a:r>
              <a:rPr lang="ko-KR" altLang="en-US" dirty="0" smtClean="0"/>
              <a:t>액상에서의 </a:t>
            </a:r>
            <a:r>
              <a:rPr lang="en-US" altLang="ko-KR" dirty="0" smtClean="0"/>
              <a:t>Enthalpy of mixing (J/mol)</a:t>
            </a:r>
          </a:p>
          <a:p>
            <a:pPr>
              <a:lnSpc>
                <a:spcPct val="150000"/>
              </a:lnSpc>
            </a:pPr>
            <a:r>
              <a:rPr lang="en-US" altLang="ko-KR" dirty="0" smtClean="0"/>
              <a:t>- 1500 K </a:t>
            </a:r>
            <a:r>
              <a:rPr lang="ko-KR" altLang="en-US" dirty="0" smtClean="0"/>
              <a:t>액상에서 </a:t>
            </a:r>
            <a:r>
              <a:rPr lang="en-US" altLang="ko-KR" dirty="0" err="1" smtClean="0"/>
              <a:t>Tk</a:t>
            </a:r>
            <a:r>
              <a:rPr lang="en-US" altLang="ko-KR" dirty="0" smtClean="0"/>
              <a:t> </a:t>
            </a:r>
            <a:r>
              <a:rPr lang="ko-KR" altLang="en-US" dirty="0" smtClean="0"/>
              <a:t>의 활동도 </a:t>
            </a:r>
            <a:r>
              <a:rPr lang="en-US" altLang="ko-KR" dirty="0" smtClean="0"/>
              <a:t>(reference state: Liquid </a:t>
            </a:r>
            <a:r>
              <a:rPr lang="en-US" altLang="ko-KR" dirty="0" err="1" smtClean="0"/>
              <a:t>Tk</a:t>
            </a:r>
            <a:r>
              <a:rPr lang="en-US" altLang="ko-KR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dirty="0" smtClean="0"/>
              <a:t>- Enthalpy of Formation in FCC and BCC</a:t>
            </a:r>
          </a:p>
          <a:p>
            <a:pPr>
              <a:lnSpc>
                <a:spcPct val="150000"/>
              </a:lnSpc>
            </a:pPr>
            <a:r>
              <a:rPr lang="en-US" altLang="ko-KR" dirty="0" smtClean="0"/>
              <a:t>- Activity of Ps in BCC and Activity of </a:t>
            </a:r>
            <a:r>
              <a:rPr lang="en-US" altLang="ko-KR" dirty="0" err="1" smtClean="0"/>
              <a:t>Tk</a:t>
            </a:r>
            <a:r>
              <a:rPr lang="en-US" altLang="ko-KR" dirty="0" smtClean="0"/>
              <a:t> in FCC at 600 K</a:t>
            </a:r>
          </a:p>
        </p:txBody>
      </p:sp>
      <p:pic>
        <p:nvPicPr>
          <p:cNvPr id="6451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3" y="2852936"/>
            <a:ext cx="2747673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l"/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2060848"/>
            <a:ext cx="820737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AutoNum type="arabicPeriod"/>
            </a:pPr>
            <a:r>
              <a:rPr lang="ko-KR" altLang="en-US" sz="2000" dirty="0" smtClean="0"/>
              <a:t>회귀분석</a:t>
            </a:r>
            <a:endParaRPr lang="en-US" altLang="ko-KR" sz="2000" dirty="0" smtClean="0"/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altLang="ko-KR" sz="2000" dirty="0" smtClean="0"/>
              <a:t>Excess </a:t>
            </a:r>
            <a:r>
              <a:rPr lang="en-US" altLang="ko-KR" sz="2000" dirty="0" err="1" smtClean="0"/>
              <a:t>gibbs</a:t>
            </a:r>
            <a:r>
              <a:rPr lang="en-US" altLang="ko-KR" sz="2000" dirty="0" smtClean="0"/>
              <a:t> free energy</a:t>
            </a:r>
            <a:r>
              <a:rPr lang="ko-KR" altLang="en-US" sz="2000" dirty="0" smtClean="0"/>
              <a:t>를 구함으로써 </a:t>
            </a:r>
            <a:r>
              <a:rPr lang="en-US" altLang="ko-KR" sz="2000" dirty="0" smtClean="0"/>
              <a:t>total </a:t>
            </a:r>
            <a:r>
              <a:rPr lang="en-US" altLang="ko-KR" sz="2000" dirty="0" err="1" smtClean="0"/>
              <a:t>gibbs</a:t>
            </a:r>
            <a:r>
              <a:rPr lang="en-US" altLang="ko-KR" sz="2000" dirty="0" smtClean="0"/>
              <a:t> energy </a:t>
            </a:r>
            <a:r>
              <a:rPr lang="ko-KR" altLang="en-US" sz="2000" dirty="0" smtClean="0"/>
              <a:t>구함</a:t>
            </a:r>
            <a:endParaRPr lang="en-US" altLang="ko-KR" sz="2000" dirty="0" smtClean="0"/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altLang="ko-KR" sz="2000" dirty="0" smtClean="0"/>
              <a:t>Equilibrium condition</a:t>
            </a:r>
            <a:r>
              <a:rPr lang="ko-KR" altLang="en-US" sz="2000" dirty="0" smtClean="0"/>
              <a:t>을 이용하여 </a:t>
            </a:r>
            <a:r>
              <a:rPr lang="en-US" altLang="ko-KR" sz="2000" dirty="0" smtClean="0"/>
              <a:t>T</a:t>
            </a:r>
            <a:r>
              <a:rPr lang="ko-KR" altLang="en-US" sz="2000" dirty="0" smtClean="0"/>
              <a:t>에 따른 </a:t>
            </a:r>
            <a:r>
              <a:rPr lang="en-US" altLang="ko-KR" sz="2000" dirty="0" smtClean="0"/>
              <a:t>composition</a:t>
            </a:r>
            <a:r>
              <a:rPr lang="ko-KR" altLang="en-US" sz="2000" dirty="0" smtClean="0"/>
              <a:t>을 알아냄</a:t>
            </a:r>
            <a:endParaRPr lang="en-US" altLang="ko-KR" sz="2000" dirty="0" smtClean="0"/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altLang="ko-KR" sz="2000" dirty="0" err="1" smtClean="0"/>
              <a:t>Peritectic</a:t>
            </a:r>
            <a:r>
              <a:rPr lang="en-US" altLang="ko-KR" sz="2000" dirty="0" smtClean="0"/>
              <a:t> temperature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&amp; composition</a:t>
            </a:r>
            <a:r>
              <a:rPr lang="ko-KR" altLang="en-US" sz="2000" dirty="0" smtClean="0"/>
              <a:t>을 구하고 최종 </a:t>
            </a:r>
            <a:r>
              <a:rPr lang="en-US" altLang="ko-KR" sz="2000" dirty="0" smtClean="0"/>
              <a:t>phase diagram </a:t>
            </a:r>
            <a:r>
              <a:rPr lang="ko-KR" altLang="en-US" sz="2000" dirty="0" smtClean="0"/>
              <a:t>생성</a:t>
            </a:r>
            <a:endParaRPr lang="en-US" altLang="ko-K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l"/>
            <a:r>
              <a:rPr lang="en-US" altLang="ko-KR" dirty="0" smtClean="0">
                <a:solidFill>
                  <a:schemeClr val="bg1"/>
                </a:solidFill>
              </a:rPr>
              <a:t>In Liquid, (HW#6)</a:t>
            </a:r>
            <a:endParaRPr lang="ko-KR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325438" y="1566864"/>
          <a:ext cx="1608578" cy="272804"/>
        </p:xfrm>
        <a:graphic>
          <a:graphicData uri="http://schemas.openxmlformats.org/presentationml/2006/ole">
            <p:oleObj spid="_x0000_s76802" name="수식" r:id="rId3" imgW="1346040" imgH="215640" progId="Equation.3">
              <p:embed/>
            </p:oleObj>
          </a:graphicData>
        </a:graphic>
      </p:graphicFrame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251520" y="2348880"/>
          <a:ext cx="2307669" cy="290713"/>
        </p:xfrm>
        <a:graphic>
          <a:graphicData uri="http://schemas.openxmlformats.org/presentationml/2006/ole">
            <p:oleObj spid="_x0000_s76803" name="수식" r:id="rId4" imgW="1917360" imgH="228600" progId="Equation.3">
              <p:embed/>
            </p:oleObj>
          </a:graphicData>
        </a:graphic>
      </p:graphicFrame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3203848" y="1556792"/>
          <a:ext cx="2408001" cy="405933"/>
        </p:xfrm>
        <a:graphic>
          <a:graphicData uri="http://schemas.openxmlformats.org/presentationml/2006/ole">
            <p:oleObj spid="_x0000_s76804" name="Equation" r:id="rId5" imgW="2616120" imgH="431640" progId="Equation.3">
              <p:embed/>
            </p:oleObj>
          </a:graphicData>
        </a:graphic>
      </p:graphicFrame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3203848" y="1916832"/>
          <a:ext cx="2191980" cy="272108"/>
        </p:xfrm>
        <a:graphic>
          <a:graphicData uri="http://schemas.openxmlformats.org/presentationml/2006/ole">
            <p:oleObj spid="_x0000_s76805" name="Equation" r:id="rId6" imgW="1841400" imgH="228600" progId="Equation.3">
              <p:embed/>
            </p:oleObj>
          </a:graphicData>
        </a:graphic>
      </p:graphicFrame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3203848" y="2276872"/>
          <a:ext cx="2245440" cy="208103"/>
        </p:xfrm>
        <a:graphic>
          <a:graphicData uri="http://schemas.openxmlformats.org/presentationml/2006/ole">
            <p:oleObj spid="_x0000_s76806" name="수식" r:id="rId7" imgW="2755800" imgH="241200" progId="Equation.3">
              <p:embed/>
            </p:oleObj>
          </a:graphicData>
        </a:graphic>
      </p:graphicFrame>
      <p:graphicFrame>
        <p:nvGraphicFramePr>
          <p:cNvPr id="38919" name="Object 7"/>
          <p:cNvGraphicFramePr>
            <a:graphicFrameLocks noChangeAspect="1"/>
          </p:cNvGraphicFramePr>
          <p:nvPr/>
        </p:nvGraphicFramePr>
        <p:xfrm>
          <a:off x="323528" y="1916832"/>
          <a:ext cx="2161576" cy="268334"/>
        </p:xfrm>
        <a:graphic>
          <a:graphicData uri="http://schemas.openxmlformats.org/presentationml/2006/ole">
            <p:oleObj spid="_x0000_s76807" name="Equation" r:id="rId8" imgW="1841400" imgH="228600" progId="Equation.3">
              <p:embed/>
            </p:oleObj>
          </a:graphicData>
        </a:graphic>
      </p:graphicFrame>
      <p:graphicFrame>
        <p:nvGraphicFramePr>
          <p:cNvPr id="38920" name="Object 8"/>
          <p:cNvGraphicFramePr>
            <a:graphicFrameLocks noChangeAspect="1"/>
          </p:cNvGraphicFramePr>
          <p:nvPr/>
        </p:nvGraphicFramePr>
        <p:xfrm>
          <a:off x="395536" y="2852936"/>
          <a:ext cx="1584176" cy="483001"/>
        </p:xfrm>
        <a:graphic>
          <a:graphicData uri="http://schemas.openxmlformats.org/presentationml/2006/ole">
            <p:oleObj spid="_x0000_s76808" name="수식" r:id="rId9" imgW="1498320" imgH="457200" progId="Equation.3">
              <p:embed/>
            </p:oleObj>
          </a:graphicData>
        </a:graphic>
      </p:graphicFrame>
      <p:graphicFrame>
        <p:nvGraphicFramePr>
          <p:cNvPr id="38921" name="Object 9"/>
          <p:cNvGraphicFramePr>
            <a:graphicFrameLocks noChangeAspect="1"/>
          </p:cNvGraphicFramePr>
          <p:nvPr/>
        </p:nvGraphicFramePr>
        <p:xfrm>
          <a:off x="3275855" y="2780928"/>
          <a:ext cx="1390035" cy="576063"/>
        </p:xfrm>
        <a:graphic>
          <a:graphicData uri="http://schemas.openxmlformats.org/presentationml/2006/ole">
            <p:oleObj spid="_x0000_s76809" name="수식" r:id="rId10" imgW="1562040" imgH="647640" progId="Equation.3">
              <p:embed/>
            </p:oleObj>
          </a:graphicData>
        </a:graphic>
      </p:graphicFrame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228184" y="1340768"/>
            <a:ext cx="2713197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10" name="Picture 10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67544" y="3933056"/>
            <a:ext cx="3480166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811" name="Picture 1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283968" y="3861048"/>
            <a:ext cx="3846934" cy="2508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l"/>
            <a:r>
              <a:rPr lang="en-US" altLang="ko-KR" dirty="0" smtClean="0">
                <a:solidFill>
                  <a:schemeClr val="bg1"/>
                </a:solidFill>
              </a:rPr>
              <a:t>In FCC</a:t>
            </a:r>
            <a:endParaRPr lang="ko-KR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77826" name="Object 3"/>
          <p:cNvGraphicFramePr>
            <a:graphicFrameLocks noChangeAspect="1"/>
          </p:cNvGraphicFramePr>
          <p:nvPr/>
        </p:nvGraphicFramePr>
        <p:xfrm>
          <a:off x="467544" y="4941168"/>
          <a:ext cx="5184576" cy="880693"/>
        </p:xfrm>
        <a:graphic>
          <a:graphicData uri="http://schemas.openxmlformats.org/presentationml/2006/ole">
            <p:oleObj spid="_x0000_s77826" name="수식" r:id="rId3" imgW="3682800" imgH="647640" progId="Equation.3">
              <p:embed/>
            </p:oleObj>
          </a:graphicData>
        </a:graphic>
      </p:graphicFrame>
      <p:graphicFrame>
        <p:nvGraphicFramePr>
          <p:cNvPr id="77827" name="Object 3"/>
          <p:cNvGraphicFramePr>
            <a:graphicFrameLocks noChangeAspect="1"/>
          </p:cNvGraphicFramePr>
          <p:nvPr/>
        </p:nvGraphicFramePr>
        <p:xfrm>
          <a:off x="467543" y="1556792"/>
          <a:ext cx="6392781" cy="432048"/>
        </p:xfrm>
        <a:graphic>
          <a:graphicData uri="http://schemas.openxmlformats.org/presentationml/2006/ole">
            <p:oleObj spid="_x0000_s77827" name="수식" r:id="rId4" imgW="4127400" imgH="253800" progId="Equation.3">
              <p:embed/>
            </p:oleObj>
          </a:graphicData>
        </a:graphic>
      </p:graphicFrame>
      <p:graphicFrame>
        <p:nvGraphicFramePr>
          <p:cNvPr id="77828" name="Object 4"/>
          <p:cNvGraphicFramePr>
            <a:graphicFrameLocks noChangeAspect="1"/>
          </p:cNvGraphicFramePr>
          <p:nvPr/>
        </p:nvGraphicFramePr>
        <p:xfrm>
          <a:off x="539552" y="2132856"/>
          <a:ext cx="2965574" cy="587345"/>
        </p:xfrm>
        <a:graphic>
          <a:graphicData uri="http://schemas.openxmlformats.org/presentationml/2006/ole">
            <p:oleObj spid="_x0000_s77828" name="수식" r:id="rId5" imgW="1968480" imgH="469800" progId="Equation.3">
              <p:embed/>
            </p:oleObj>
          </a:graphicData>
        </a:graphic>
      </p:graphicFrame>
      <p:graphicFrame>
        <p:nvGraphicFramePr>
          <p:cNvPr id="77829" name="Object 5"/>
          <p:cNvGraphicFramePr>
            <a:graphicFrameLocks noChangeAspect="1"/>
          </p:cNvGraphicFramePr>
          <p:nvPr/>
        </p:nvGraphicFramePr>
        <p:xfrm>
          <a:off x="539552" y="3284984"/>
          <a:ext cx="5480014" cy="1440160"/>
        </p:xfrm>
        <a:graphic>
          <a:graphicData uri="http://schemas.openxmlformats.org/presentationml/2006/ole">
            <p:oleObj spid="_x0000_s77829" name="수식" r:id="rId6" imgW="3429000" imgH="939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l"/>
            <a:r>
              <a:rPr lang="en-US" altLang="ko-KR" dirty="0" smtClean="0">
                <a:solidFill>
                  <a:schemeClr val="bg1"/>
                </a:solidFill>
              </a:rPr>
              <a:t>In FCC</a:t>
            </a:r>
            <a:endParaRPr lang="ko-KR" altLang="en-US" dirty="0">
              <a:solidFill>
                <a:schemeClr val="bg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291465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4293096"/>
            <a:ext cx="3672408" cy="230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1556792"/>
            <a:ext cx="3503004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l"/>
            <a:r>
              <a:rPr lang="en-US" altLang="ko-KR" dirty="0" smtClean="0">
                <a:solidFill>
                  <a:schemeClr val="bg1"/>
                </a:solidFill>
              </a:rPr>
              <a:t>In BCC</a:t>
            </a:r>
            <a:endParaRPr lang="ko-KR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79874" name="Object 3"/>
          <p:cNvGraphicFramePr>
            <a:graphicFrameLocks noChangeAspect="1"/>
          </p:cNvGraphicFramePr>
          <p:nvPr/>
        </p:nvGraphicFramePr>
        <p:xfrm>
          <a:off x="520057" y="4990926"/>
          <a:ext cx="6572223" cy="914712"/>
        </p:xfrm>
        <a:graphic>
          <a:graphicData uri="http://schemas.openxmlformats.org/presentationml/2006/ole">
            <p:oleObj spid="_x0000_s79874" name="Equation" r:id="rId3" imgW="4495680" imgH="647640" progId="Equation.3">
              <p:embed/>
            </p:oleObj>
          </a:graphicData>
        </a:graphic>
      </p:graphicFrame>
      <p:graphicFrame>
        <p:nvGraphicFramePr>
          <p:cNvPr id="79875" name="Object 4"/>
          <p:cNvGraphicFramePr>
            <a:graphicFrameLocks noChangeAspect="1"/>
          </p:cNvGraphicFramePr>
          <p:nvPr/>
        </p:nvGraphicFramePr>
        <p:xfrm>
          <a:off x="611560" y="1484784"/>
          <a:ext cx="6653441" cy="425117"/>
        </p:xfrm>
        <a:graphic>
          <a:graphicData uri="http://schemas.openxmlformats.org/presentationml/2006/ole">
            <p:oleObj spid="_x0000_s79875" name="Equation" r:id="rId4" imgW="4381200" imgH="253800" progId="Equation.3">
              <p:embed/>
            </p:oleObj>
          </a:graphicData>
        </a:graphic>
      </p:graphicFrame>
      <p:graphicFrame>
        <p:nvGraphicFramePr>
          <p:cNvPr id="79876" name="Object 5"/>
          <p:cNvGraphicFramePr>
            <a:graphicFrameLocks noChangeAspect="1"/>
          </p:cNvGraphicFramePr>
          <p:nvPr/>
        </p:nvGraphicFramePr>
        <p:xfrm>
          <a:off x="539552" y="2132856"/>
          <a:ext cx="4419777" cy="733507"/>
        </p:xfrm>
        <a:graphic>
          <a:graphicData uri="http://schemas.openxmlformats.org/presentationml/2006/ole">
            <p:oleObj spid="_x0000_s79876" name="Equation" r:id="rId5" imgW="2349360" imgH="469800" progId="Equation.3">
              <p:embed/>
            </p:oleObj>
          </a:graphicData>
        </a:graphic>
      </p:graphicFrame>
      <p:graphicFrame>
        <p:nvGraphicFramePr>
          <p:cNvPr id="79877" name="Object 6"/>
          <p:cNvGraphicFramePr>
            <a:graphicFrameLocks noChangeAspect="1"/>
          </p:cNvGraphicFramePr>
          <p:nvPr/>
        </p:nvGraphicFramePr>
        <p:xfrm>
          <a:off x="611560" y="3429000"/>
          <a:ext cx="5543815" cy="1456927"/>
        </p:xfrm>
        <a:graphic>
          <a:graphicData uri="http://schemas.openxmlformats.org/presentationml/2006/ole">
            <p:oleObj spid="_x0000_s79877" name="Equation" r:id="rId6" imgW="3429000" imgH="939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l"/>
            <a:r>
              <a:rPr lang="en-US" altLang="ko-KR" dirty="0" smtClean="0">
                <a:solidFill>
                  <a:schemeClr val="bg1"/>
                </a:solidFill>
              </a:rPr>
              <a:t>In BCC</a:t>
            </a:r>
            <a:endParaRPr lang="ko-KR" altLang="en-US" dirty="0">
              <a:solidFill>
                <a:schemeClr val="bg1"/>
              </a:solidFill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291465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8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861048"/>
            <a:ext cx="3715306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9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5" y="1484784"/>
            <a:ext cx="3503003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11560" y="4581128"/>
            <a:ext cx="33502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BCC</a:t>
            </a:r>
            <a:r>
              <a:rPr lang="ko-KR" altLang="en-US" dirty="0" smtClean="0"/>
              <a:t>에서는 </a:t>
            </a:r>
            <a:r>
              <a:rPr lang="en-US" altLang="ko-KR" dirty="0" smtClean="0"/>
              <a:t>sub-regular</a:t>
            </a:r>
            <a:r>
              <a:rPr lang="ko-KR" altLang="en-US" dirty="0" smtClean="0"/>
              <a:t>보다는 </a:t>
            </a:r>
            <a:endParaRPr lang="en-US" altLang="ko-KR" dirty="0" smtClean="0"/>
          </a:p>
          <a:p>
            <a:r>
              <a:rPr lang="en-US" altLang="ko-KR" dirty="0" smtClean="0"/>
              <a:t>  regular model</a:t>
            </a:r>
            <a:r>
              <a:rPr lang="ko-KR" altLang="en-US" dirty="0" smtClean="0"/>
              <a:t>로 가정</a:t>
            </a:r>
            <a:endParaRPr lang="en-US" altLang="ko-KR" dirty="0" smtClean="0"/>
          </a:p>
          <a:p>
            <a:r>
              <a:rPr lang="en-US" altLang="ko-KR" dirty="0" smtClean="0"/>
              <a:t>  ( </a:t>
            </a:r>
            <a:r>
              <a:rPr lang="en-US" altLang="ko-KR" dirty="0" smtClean="0">
                <a:latin typeface="맑은 고딕"/>
                <a:ea typeface="맑은 고딕"/>
              </a:rPr>
              <a:t>∵ </a:t>
            </a:r>
            <a:r>
              <a:rPr lang="en-US" altLang="ko-KR" dirty="0" smtClean="0"/>
              <a:t>L</a:t>
            </a:r>
            <a:r>
              <a:rPr lang="en-US" altLang="ko-KR" baseline="-25000" dirty="0" smtClean="0"/>
              <a:t>0</a:t>
            </a:r>
            <a:r>
              <a:rPr lang="en-US" altLang="ko-KR" dirty="0" smtClean="0"/>
              <a:t> &gt;&gt; L</a:t>
            </a:r>
            <a:r>
              <a:rPr lang="en-US" altLang="ko-KR" baseline="-25000" dirty="0" smtClean="0"/>
              <a:t>1 </a:t>
            </a:r>
            <a:r>
              <a:rPr lang="en-US" altLang="ko-KR" dirty="0" smtClean="0"/>
              <a:t> )</a:t>
            </a:r>
            <a:endParaRPr lang="ko-KR" alt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l"/>
            <a:r>
              <a:rPr lang="en-US" altLang="ko-KR" dirty="0" smtClean="0">
                <a:solidFill>
                  <a:schemeClr val="bg1"/>
                </a:solidFill>
              </a:rPr>
              <a:t>Gibbs free energy</a:t>
            </a:r>
            <a:endParaRPr lang="ko-KR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81923" name="Object 3"/>
          <p:cNvGraphicFramePr>
            <a:graphicFrameLocks noChangeAspect="1"/>
          </p:cNvGraphicFramePr>
          <p:nvPr/>
        </p:nvGraphicFramePr>
        <p:xfrm>
          <a:off x="0" y="1412776"/>
          <a:ext cx="9158288" cy="1235075"/>
        </p:xfrm>
        <a:graphic>
          <a:graphicData uri="http://schemas.openxmlformats.org/presentationml/2006/ole">
            <p:oleObj spid="_x0000_s81923" name="수식" r:id="rId3" imgW="5435280" imgH="736560" progId="Equation.3">
              <p:embed/>
            </p:oleObj>
          </a:graphicData>
        </a:graphic>
      </p:graphicFrame>
      <p:graphicFrame>
        <p:nvGraphicFramePr>
          <p:cNvPr id="81924" name="Object 4"/>
          <p:cNvGraphicFramePr>
            <a:graphicFrameLocks noChangeAspect="1"/>
          </p:cNvGraphicFramePr>
          <p:nvPr/>
        </p:nvGraphicFramePr>
        <p:xfrm>
          <a:off x="467544" y="4581128"/>
          <a:ext cx="2049785" cy="792088"/>
        </p:xfrm>
        <a:graphic>
          <a:graphicData uri="http://schemas.openxmlformats.org/presentationml/2006/ole">
            <p:oleObj spid="_x0000_s81924" name="Equation" r:id="rId4" imgW="1117440" imgH="431640" progId="Equation.3">
              <p:embed/>
            </p:oleObj>
          </a:graphicData>
        </a:graphic>
      </p:graphicFrame>
      <p:graphicFrame>
        <p:nvGraphicFramePr>
          <p:cNvPr id="3101" name="Object 29"/>
          <p:cNvGraphicFramePr>
            <a:graphicFrameLocks noChangeAspect="1"/>
          </p:cNvGraphicFramePr>
          <p:nvPr/>
        </p:nvGraphicFramePr>
        <p:xfrm>
          <a:off x="395536" y="3068960"/>
          <a:ext cx="1512168" cy="1126167"/>
        </p:xfrm>
        <a:graphic>
          <a:graphicData uri="http://schemas.openxmlformats.org/presentationml/2006/ole">
            <p:oleObj spid="_x0000_s81925" name="수식" r:id="rId5" imgW="1054080" imgH="736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1232</TotalTime>
  <Words>231</Words>
  <Application>Microsoft Office PowerPoint</Application>
  <PresentationFormat>화면 슬라이드 쇼(4:3)</PresentationFormat>
  <Paragraphs>47</Paragraphs>
  <Slides>15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3</vt:i4>
      </vt:variant>
      <vt:variant>
        <vt:lpstr>슬라이드 제목</vt:lpstr>
      </vt:variant>
      <vt:variant>
        <vt:i4>15</vt:i4>
      </vt:variant>
    </vt:vector>
  </HeadingPairs>
  <TitlesOfParts>
    <vt:vector size="19" baseType="lpstr">
      <vt:lpstr>Office 테마</vt:lpstr>
      <vt:lpstr>수식</vt:lpstr>
      <vt:lpstr>Equation</vt:lpstr>
      <vt:lpstr>ｼﾄ</vt:lpstr>
      <vt:lpstr>Mid term</vt:lpstr>
      <vt:lpstr>Problem</vt:lpstr>
      <vt:lpstr>슬라이드 3</vt:lpstr>
      <vt:lpstr>In Liquid, (HW#6)</vt:lpstr>
      <vt:lpstr>In FCC</vt:lpstr>
      <vt:lpstr>In FCC</vt:lpstr>
      <vt:lpstr>In BCC</vt:lpstr>
      <vt:lpstr>In BCC</vt:lpstr>
      <vt:lpstr>Gibbs free energy</vt:lpstr>
      <vt:lpstr>Chemical potentials &amp; Equilibrium conditions </vt:lpstr>
      <vt:lpstr>Phase diagram</vt:lpstr>
      <vt:lpstr>Peritectic Conditions</vt:lpstr>
      <vt:lpstr>Using Newton’s method,</vt:lpstr>
      <vt:lpstr>Phase diagram (Final)</vt:lpstr>
      <vt:lpstr>슬라이드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이미소</dc:creator>
  <cp:lastModifiedBy>이미소</cp:lastModifiedBy>
  <cp:revision>116</cp:revision>
  <dcterms:created xsi:type="dcterms:W3CDTF">2012-09-10T13:45:45Z</dcterms:created>
  <dcterms:modified xsi:type="dcterms:W3CDTF">2012-10-30T01:47:10Z</dcterms:modified>
</cp:coreProperties>
</file>