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BA28-9FA7-4F95-928F-B89CD68F5DA8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7363-FEC5-4BF2-BB54-C531BF6D80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9645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BA28-9FA7-4F95-928F-B89CD68F5DA8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7363-FEC5-4BF2-BB54-C531BF6D80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7947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BA28-9FA7-4F95-928F-B89CD68F5DA8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7363-FEC5-4BF2-BB54-C531BF6D80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2147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BA28-9FA7-4F95-928F-B89CD68F5DA8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7363-FEC5-4BF2-BB54-C531BF6D80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9485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BA28-9FA7-4F95-928F-B89CD68F5DA8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7363-FEC5-4BF2-BB54-C531BF6D80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2510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BA28-9FA7-4F95-928F-B89CD68F5DA8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7363-FEC5-4BF2-BB54-C531BF6D80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7067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BA28-9FA7-4F95-928F-B89CD68F5DA8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7363-FEC5-4BF2-BB54-C531BF6D80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119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BA28-9FA7-4F95-928F-B89CD68F5DA8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7363-FEC5-4BF2-BB54-C531BF6D80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1654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BA28-9FA7-4F95-928F-B89CD68F5DA8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7363-FEC5-4BF2-BB54-C531BF6D80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1044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BA28-9FA7-4F95-928F-B89CD68F5DA8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7363-FEC5-4BF2-BB54-C531BF6D80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5382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BA28-9FA7-4F95-928F-B89CD68F5DA8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7363-FEC5-4BF2-BB54-C531BF6D80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6400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EBA28-9FA7-4F95-928F-B89CD68F5DA8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57363-FEC5-4BF2-BB54-C531BF6D80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6511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16150" y="609049"/>
            <a:ext cx="7264400" cy="417513"/>
          </a:xfrm>
          <a:ln w="12700"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l" eaLnBrk="1" hangingPunct="1">
              <a:defRPr/>
            </a:pPr>
            <a:r>
              <a:rPr lang="en-US" altLang="ko-K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Problem</a:t>
            </a:r>
            <a:r>
              <a:rPr lang="ko-KR" alt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altLang="ko-K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Set #1</a:t>
            </a:r>
          </a:p>
        </p:txBody>
      </p:sp>
      <p:graphicFrame>
        <p:nvGraphicFramePr>
          <p:cNvPr id="78851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879600" y="1060450"/>
          <a:ext cx="3860800" cy="294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비트맵 이미지" r:id="rId3" imgW="6001588" imgH="4571429" progId="Paint.Picture">
                  <p:embed/>
                </p:oleObj>
              </mc:Choice>
              <mc:Fallback>
                <p:oleObj name="비트맵 이미지" r:id="rId3" imgW="6001588" imgH="4571429" progId="Paint.Picture">
                  <p:embed/>
                  <p:pic>
                    <p:nvPicPr>
                      <p:cNvPr id="78851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9600" y="1060450"/>
                        <a:ext cx="3860800" cy="294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직사각형 4"/>
          <p:cNvSpPr/>
          <p:nvPr/>
        </p:nvSpPr>
        <p:spPr>
          <a:xfrm>
            <a:off x="5772150" y="1125538"/>
            <a:ext cx="43561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 algn="just">
              <a:buFont typeface="+mj-lt"/>
              <a:buAutoNum type="arabicPeriod"/>
              <a:defRPr/>
            </a:pPr>
            <a:r>
              <a:rPr lang="ko-KR" altLang="en-US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강의실 내부는 약 </a:t>
            </a:r>
            <a:r>
              <a:rPr lang="en-US" altLang="ko-KR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25℃, 1atm</a:t>
            </a:r>
            <a:r>
              <a:rPr lang="ko-KR" altLang="en-US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정도이며</a:t>
            </a:r>
            <a:r>
              <a:rPr lang="en-US" altLang="ko-KR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en-US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이를 상태도에 표시한 것은 상태도 위의 </a:t>
            </a:r>
            <a:r>
              <a:rPr lang="en-US" altLang="ko-KR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1)</a:t>
            </a:r>
            <a:r>
              <a:rPr lang="ko-KR" altLang="en-US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과 같다</a:t>
            </a:r>
            <a:r>
              <a:rPr lang="en-US" altLang="ko-KR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 </a:t>
            </a:r>
            <a:r>
              <a:rPr lang="ko-KR" altLang="en-US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이 조건 하에서 </a:t>
            </a:r>
            <a:r>
              <a:rPr lang="en-US" altLang="ko-KR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H2O</a:t>
            </a:r>
            <a:r>
              <a:rPr lang="ko-KR" altLang="en-US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의 가장 안정한 상태는 액체이다</a:t>
            </a:r>
            <a:r>
              <a:rPr lang="en-US" altLang="ko-KR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</a:t>
            </a:r>
          </a:p>
          <a:p>
            <a:pPr marL="228600" indent="-228600" algn="just">
              <a:buFont typeface="+mj-lt"/>
              <a:buAutoNum type="arabicPeriod"/>
              <a:defRPr/>
            </a:pPr>
            <a:endParaRPr lang="en-US" altLang="ko-KR" sz="1200" kern="100" dirty="0">
              <a:latin typeface="바탕" panose="02030600000101010101" pitchFamily="18" charset="-127"/>
              <a:ea typeface="바탕" panose="02030600000101010101" pitchFamily="18" charset="-127"/>
              <a:cs typeface="Times New Roman" panose="02020603050405020304" pitchFamily="18" charset="0"/>
            </a:endParaRPr>
          </a:p>
          <a:p>
            <a:pPr marL="228600" indent="-228600" algn="just">
              <a:buFont typeface="+mj-lt"/>
              <a:buAutoNum type="arabicPeriod"/>
              <a:defRPr/>
            </a:pPr>
            <a:r>
              <a:rPr lang="ko-KR" altLang="en-US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고도가 높은 지대에 가면 대기의 압력이 낮아진다</a:t>
            </a:r>
            <a:r>
              <a:rPr lang="en-US" altLang="ko-KR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 </a:t>
            </a:r>
            <a:r>
              <a:rPr lang="ko-KR" altLang="en-US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압력이 낮아지면 물의 끓는 점이 낮아져 정상 끓는점보다 낮은 온도에서 물이 끓기 시작한다</a:t>
            </a:r>
            <a:r>
              <a:rPr lang="en-US" altLang="ko-KR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 </a:t>
            </a:r>
            <a:r>
              <a:rPr lang="ko-KR" altLang="en-US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따라서 밥이 익기 충분한 온도에 도달하지 못하여 밥이 설익는다</a:t>
            </a:r>
            <a:r>
              <a:rPr lang="en-US" altLang="ko-KR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 </a:t>
            </a:r>
            <a:r>
              <a:rPr lang="ko-KR" altLang="en-US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이를 막기 위해 밥솥 위에 무거운 물건을 올려 압력을 높이는 대안을 사용하기도 한다</a:t>
            </a:r>
            <a:r>
              <a:rPr lang="en-US" altLang="ko-KR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</a:t>
            </a:r>
          </a:p>
          <a:p>
            <a:pPr marL="228600" indent="-228600" algn="just">
              <a:buFont typeface="+mj-lt"/>
              <a:buAutoNum type="arabicPeriod"/>
              <a:defRPr/>
            </a:pPr>
            <a:endParaRPr lang="en-US" altLang="ko-KR" sz="1200" kern="100" dirty="0">
              <a:solidFill>
                <a:srgbClr val="000000"/>
              </a:solidFill>
              <a:latin typeface="바탕" panose="02030600000101010101" pitchFamily="18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228600" indent="-228600" algn="just">
              <a:buFont typeface="+mj-lt"/>
              <a:buAutoNum type="arabicPeriod"/>
              <a:defRPr/>
            </a:pPr>
            <a:r>
              <a:rPr lang="ko-KR" altLang="en-US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늦가을에 자동차를 운전하면 차 내부는 따뜻한 것에 비해 외부는 온도가 낮다</a:t>
            </a:r>
            <a:r>
              <a:rPr lang="en-US" altLang="ko-KR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 </a:t>
            </a:r>
            <a:r>
              <a:rPr lang="ko-KR" altLang="en-US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따라서 내부의 공기가 액화되어 유리창에 김이 서린다</a:t>
            </a:r>
            <a:r>
              <a:rPr lang="en-US" altLang="ko-KR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 </a:t>
            </a:r>
            <a:r>
              <a:rPr lang="ko-KR" altLang="en-US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이를 제거하기 위해서는 더운 바람을 쐬게 하여 찬 공기를 다시 따뜻하게 만들어야 할 것이다</a:t>
            </a:r>
            <a:r>
              <a:rPr lang="en-US" altLang="ko-KR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</a:t>
            </a:r>
            <a:r>
              <a:rPr lang="ko-KR" altLang="en-US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endParaRPr lang="en-US" altLang="ko-KR" sz="1200" kern="100" dirty="0">
              <a:solidFill>
                <a:srgbClr val="000000"/>
              </a:solidFill>
              <a:latin typeface="바탕" panose="02030600000101010101" pitchFamily="18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3" name="순서도: 연결자 2"/>
          <p:cNvSpPr/>
          <p:nvPr/>
        </p:nvSpPr>
        <p:spPr>
          <a:xfrm>
            <a:off x="4174435" y="1656523"/>
            <a:ext cx="119269" cy="119269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3955773" y="1481051"/>
            <a:ext cx="5300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/>
              <a:t>1)</a:t>
            </a:r>
            <a:endParaRPr lang="ko-KR" altLang="en-US" sz="1050" dirty="0"/>
          </a:p>
        </p:txBody>
      </p:sp>
    </p:spTree>
    <p:extLst>
      <p:ext uri="{BB962C8B-B14F-4D97-AF65-F5344CB8AC3E}">
        <p14:creationId xmlns:p14="http://schemas.microsoft.com/office/powerpoint/2010/main" val="79926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4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4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0" grpId="0" animBg="1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117</Words>
  <Application>Microsoft Office PowerPoint</Application>
  <PresentationFormat>와이드스크린</PresentationFormat>
  <Paragraphs>7</Paragraphs>
  <Slides>1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바탕</vt:lpstr>
      <vt:lpstr>Arial</vt:lpstr>
      <vt:lpstr>Times New Roman</vt:lpstr>
      <vt:lpstr>Office 테마</vt:lpstr>
      <vt:lpstr>비트맵 이미지</vt:lpstr>
      <vt:lpstr>Problem Set #1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Set #1</dc:title>
  <dc:creator>윤민화</dc:creator>
  <cp:lastModifiedBy>윤민화</cp:lastModifiedBy>
  <cp:revision>3</cp:revision>
  <dcterms:created xsi:type="dcterms:W3CDTF">2017-02-27T06:37:11Z</dcterms:created>
  <dcterms:modified xsi:type="dcterms:W3CDTF">2017-02-27T07:09:18Z</dcterms:modified>
</cp:coreProperties>
</file>