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3" r:id="rId6"/>
    <p:sldId id="280" r:id="rId7"/>
    <p:sldId id="279" r:id="rId8"/>
    <p:sldId id="275" r:id="rId9"/>
    <p:sldId id="276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CE86A-1770-9640-BB46-FFE3D450E3EB}" v="730" dt="2023-11-28T00:14:20.894"/>
    <p1510:client id="{CFF4E99C-47A6-477A-8109-56CC9F0764AD}" v="706" dt="2023-11-28T00:10:17.284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ofwaterloo-my.sharepoint.com/personal/s33shin_uwaterloo_ca/Documents/HW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ofwaterloo-my.sharepoint.com/personal/s33shin_uwaterloo_ca/Documents/HW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9487026792229"/>
          <c:y val="4.2145593869731802E-2"/>
          <c:w val="0.85577321694982944"/>
          <c:h val="0.85018903779563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1173K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700613709356551"/>
                  <c:y val="-1.500759445118627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Sheet2!$B$3:$B$8</c:f>
              <c:numCache>
                <c:formatCode>General</c:formatCode>
                <c:ptCount val="6"/>
                <c:pt idx="0">
                  <c:v>22.360679774997898</c:v>
                </c:pt>
                <c:pt idx="1">
                  <c:v>31.622776601683793</c:v>
                </c:pt>
                <c:pt idx="2">
                  <c:v>38.729833462074168</c:v>
                </c:pt>
                <c:pt idx="3">
                  <c:v>44.721359549995796</c:v>
                </c:pt>
                <c:pt idx="4">
                  <c:v>50</c:v>
                </c:pt>
                <c:pt idx="5">
                  <c:v>54.772255750516614</c:v>
                </c:pt>
              </c:numCache>
            </c:numRef>
          </c:xVal>
          <c:yVal>
            <c:numRef>
              <c:f>Sheet2!$D$3:$D$8</c:f>
              <c:numCache>
                <c:formatCode>General</c:formatCode>
                <c:ptCount val="6"/>
                <c:pt idx="0">
                  <c:v>64</c:v>
                </c:pt>
                <c:pt idx="1">
                  <c:v>121</c:v>
                </c:pt>
                <c:pt idx="2">
                  <c:v>196</c:v>
                </c:pt>
                <c:pt idx="3">
                  <c:v>256</c:v>
                </c:pt>
                <c:pt idx="4">
                  <c:v>289</c:v>
                </c:pt>
                <c:pt idx="5">
                  <c:v>361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F7-4A15-9CA6-0F4ACBA2B858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1273K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376556557373333"/>
                  <c:y val="-5.637795275590551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Sheet2!$B$3:$B$8</c:f>
              <c:numCache>
                <c:formatCode>General</c:formatCode>
                <c:ptCount val="6"/>
                <c:pt idx="0">
                  <c:v>22.360679774997898</c:v>
                </c:pt>
                <c:pt idx="1">
                  <c:v>31.622776601683793</c:v>
                </c:pt>
                <c:pt idx="2">
                  <c:v>38.729833462074168</c:v>
                </c:pt>
                <c:pt idx="3">
                  <c:v>44.721359549995796</c:v>
                </c:pt>
                <c:pt idx="4">
                  <c:v>50</c:v>
                </c:pt>
                <c:pt idx="5">
                  <c:v>54.772255750516614</c:v>
                </c:pt>
              </c:numCache>
            </c:numRef>
          </c:xVal>
          <c:yVal>
            <c:numRef>
              <c:f>Sheet2!$E$3:$E$8</c:f>
              <c:numCache>
                <c:formatCode>General</c:formatCode>
                <c:ptCount val="6"/>
                <c:pt idx="0">
                  <c:v>196</c:v>
                </c:pt>
                <c:pt idx="1">
                  <c:v>400</c:v>
                </c:pt>
                <c:pt idx="2">
                  <c:v>576</c:v>
                </c:pt>
                <c:pt idx="3">
                  <c:v>729</c:v>
                </c:pt>
                <c:pt idx="4">
                  <c:v>961</c:v>
                </c:pt>
                <c:pt idx="5">
                  <c:v>1089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F7-4A15-9CA6-0F4ACBA2B858}"/>
            </c:ext>
          </c:extLst>
        </c:ser>
        <c:ser>
          <c:idx val="2"/>
          <c:order val="2"/>
          <c:tx>
            <c:strRef>
              <c:f>Sheet2!$F$1</c:f>
              <c:strCache>
                <c:ptCount val="1"/>
                <c:pt idx="0">
                  <c:v>1373K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889586988154978E-3"/>
                  <c:y val="-4.49769209883247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Sheet2!$B$3:$B$8</c:f>
              <c:numCache>
                <c:formatCode>General</c:formatCode>
                <c:ptCount val="6"/>
                <c:pt idx="0">
                  <c:v>22.360679774997898</c:v>
                </c:pt>
                <c:pt idx="1">
                  <c:v>31.622776601683793</c:v>
                </c:pt>
                <c:pt idx="2">
                  <c:v>38.729833462074168</c:v>
                </c:pt>
                <c:pt idx="3">
                  <c:v>44.721359549995796</c:v>
                </c:pt>
                <c:pt idx="4">
                  <c:v>50</c:v>
                </c:pt>
                <c:pt idx="5">
                  <c:v>54.772255750516614</c:v>
                </c:pt>
              </c:numCache>
            </c:numRef>
          </c:xVal>
          <c:yVal>
            <c:numRef>
              <c:f>Sheet2!$F$3:$F$8</c:f>
              <c:numCache>
                <c:formatCode>General</c:formatCode>
                <c:ptCount val="6"/>
                <c:pt idx="0">
                  <c:v>529</c:v>
                </c:pt>
                <c:pt idx="1">
                  <c:v>1024</c:v>
                </c:pt>
                <c:pt idx="2">
                  <c:v>1521</c:v>
                </c:pt>
                <c:pt idx="3">
                  <c:v>2025</c:v>
                </c:pt>
                <c:pt idx="4">
                  <c:v>2500</c:v>
                </c:pt>
                <c:pt idx="5">
                  <c:v>3025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0F7-4A15-9CA6-0F4ACBA2B858}"/>
            </c:ext>
          </c:extLst>
        </c:ser>
        <c:ser>
          <c:idx val="3"/>
          <c:order val="3"/>
          <c:tx>
            <c:strRef>
              <c:f>Sheet2!$G$1</c:f>
              <c:strCache>
                <c:ptCount val="1"/>
                <c:pt idx="0">
                  <c:v>1473K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7160549231864152E-3"/>
                  <c:y val="-3.034663770476966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Sheet2!$B$3:$B$8</c:f>
              <c:numCache>
                <c:formatCode>General</c:formatCode>
                <c:ptCount val="6"/>
                <c:pt idx="0">
                  <c:v>22.360679774997898</c:v>
                </c:pt>
                <c:pt idx="1">
                  <c:v>31.622776601683793</c:v>
                </c:pt>
                <c:pt idx="2">
                  <c:v>38.729833462074168</c:v>
                </c:pt>
                <c:pt idx="3">
                  <c:v>44.721359549995796</c:v>
                </c:pt>
                <c:pt idx="4">
                  <c:v>50</c:v>
                </c:pt>
                <c:pt idx="5">
                  <c:v>54.772255750516614</c:v>
                </c:pt>
              </c:numCache>
            </c:numRef>
          </c:xVal>
          <c:yVal>
            <c:numRef>
              <c:f>Sheet2!$G$3:$G$8</c:f>
              <c:numCache>
                <c:formatCode>General</c:formatCode>
                <c:ptCount val="6"/>
                <c:pt idx="0">
                  <c:v>1225</c:v>
                </c:pt>
                <c:pt idx="1">
                  <c:v>2500</c:v>
                </c:pt>
                <c:pt idx="2">
                  <c:v>3721</c:v>
                </c:pt>
                <c:pt idx="3">
                  <c:v>4761</c:v>
                </c:pt>
                <c:pt idx="4">
                  <c:v>6241</c:v>
                </c:pt>
                <c:pt idx="5">
                  <c:v>7396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0F7-4A15-9CA6-0F4ACBA2B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200175"/>
        <c:axId val="1068010351"/>
      </c:scatterChart>
      <c:valAx>
        <c:axId val="2101200175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t^1/2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5173767252754542"/>
              <c:y val="0.94289441844871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C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CA"/>
          </a:p>
        </c:txPr>
        <c:crossAx val="1068010351"/>
        <c:crosses val="autoZero"/>
        <c:crossBetween val="midCat"/>
      </c:valAx>
      <c:valAx>
        <c:axId val="106801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Injection Distance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8.5998029321617247E-3"/>
              <c:y val="0.35298628476570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C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CA"/>
          </a:p>
        </c:txPr>
        <c:crossAx val="2101200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4190290980466819"/>
          <c:y val="5.4118321416719462E-2"/>
          <c:w val="0.36257353841132556"/>
          <c:h val="6.4655624943433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C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ko-C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27873847339572E-2"/>
          <c:y val="4.2145593869731802E-2"/>
          <c:w val="0.86404309432061988"/>
          <c:h val="0.82284690622168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Sheet2!$C$20</c:f>
              <c:strCache>
                <c:ptCount val="1"/>
                <c:pt idx="0">
                  <c:v>500s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509343391328771"/>
                  <c:y val="6.61466786994460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Sheet2!$C$22:$C$25</c:f>
              <c:numCache>
                <c:formatCode>General</c:formatCode>
                <c:ptCount val="4"/>
                <c:pt idx="0">
                  <c:v>4.1588830833596715</c:v>
                </c:pt>
                <c:pt idx="1">
                  <c:v>5.2781146592305168</c:v>
                </c:pt>
                <c:pt idx="2">
                  <c:v>6.2709884318582994</c:v>
                </c:pt>
                <c:pt idx="3">
                  <c:v>7.110696122978827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70-4E1F-8F34-AC0229BA5CB3}"/>
            </c:ext>
          </c:extLst>
        </c:ser>
        <c:ser>
          <c:idx val="1"/>
          <c:order val="1"/>
          <c:tx>
            <c:strRef>
              <c:f>Sheet2!$D$20</c:f>
              <c:strCache>
                <c:ptCount val="1"/>
                <c:pt idx="0">
                  <c:v>1000s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787200269429115"/>
                  <c:y val="4.177423993494365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Sheet2!$D$22:$D$25</c:f>
              <c:numCache>
                <c:formatCode>General</c:formatCode>
                <c:ptCount val="4"/>
                <c:pt idx="0">
                  <c:v>4.7957905455967413</c:v>
                </c:pt>
                <c:pt idx="1">
                  <c:v>5.9914645471079817</c:v>
                </c:pt>
                <c:pt idx="2">
                  <c:v>6.9314718055994531</c:v>
                </c:pt>
                <c:pt idx="3">
                  <c:v>7.8240460108562919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70-4E1F-8F34-AC0229BA5CB3}"/>
            </c:ext>
          </c:extLst>
        </c:ser>
        <c:ser>
          <c:idx val="2"/>
          <c:order val="2"/>
          <c:tx>
            <c:strRef>
              <c:f>Sheet2!$E$20</c:f>
              <c:strCache>
                <c:ptCount val="1"/>
                <c:pt idx="0">
                  <c:v>1500s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787200269429115"/>
                  <c:y val="3.002685337308999E-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Sheet2!$E$22:$E$25</c:f>
              <c:numCache>
                <c:formatCode>General</c:formatCode>
                <c:ptCount val="4"/>
                <c:pt idx="0">
                  <c:v>5.2781146592305168</c:v>
                </c:pt>
                <c:pt idx="1">
                  <c:v>6.3561076606958915</c:v>
                </c:pt>
                <c:pt idx="2">
                  <c:v>7.3271232922592926</c:v>
                </c:pt>
                <c:pt idx="3">
                  <c:v>8.2217477283466227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770-4E1F-8F34-AC0229BA5CB3}"/>
            </c:ext>
          </c:extLst>
        </c:ser>
        <c:ser>
          <c:idx val="3"/>
          <c:order val="3"/>
          <c:tx>
            <c:strRef>
              <c:f>Sheet2!$F$20</c:f>
              <c:strCache>
                <c:ptCount val="1"/>
                <c:pt idx="0">
                  <c:v>2000s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787200269429115"/>
                  <c:y val="-7.370793623508442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Sheet2!$F$22:$F$25</c:f>
              <c:numCache>
                <c:formatCode>General</c:formatCode>
                <c:ptCount val="4"/>
                <c:pt idx="0">
                  <c:v>5.5451774444795623</c:v>
                </c:pt>
                <c:pt idx="1">
                  <c:v>6.5916737320086582</c:v>
                </c:pt>
                <c:pt idx="2">
                  <c:v>7.6133249795406392</c:v>
                </c:pt>
                <c:pt idx="3">
                  <c:v>8.4682130091945194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770-4E1F-8F34-AC0229BA5CB3}"/>
            </c:ext>
          </c:extLst>
        </c:ser>
        <c:ser>
          <c:idx val="4"/>
          <c:order val="4"/>
          <c:tx>
            <c:strRef>
              <c:f>Sheet2!$G$20</c:f>
              <c:strCache>
                <c:ptCount val="1"/>
                <c:pt idx="0">
                  <c:v>2500s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787200269429115"/>
                  <c:y val="-0.154214888691280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Sheet2!$G$22:$G$25</c:f>
              <c:numCache>
                <c:formatCode>General</c:formatCode>
                <c:ptCount val="4"/>
                <c:pt idx="0">
                  <c:v>5.6664266881124323</c:v>
                </c:pt>
                <c:pt idx="1">
                  <c:v>6.8679744089702925</c:v>
                </c:pt>
                <c:pt idx="2">
                  <c:v>7.8240460108562919</c:v>
                </c:pt>
                <c:pt idx="3">
                  <c:v>8.738895704934043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770-4E1F-8F34-AC0229BA5CB3}"/>
            </c:ext>
          </c:extLst>
        </c:ser>
        <c:ser>
          <c:idx val="5"/>
          <c:order val="5"/>
          <c:tx>
            <c:strRef>
              <c:f>Sheet2!$H$20</c:f>
              <c:strCache>
                <c:ptCount val="1"/>
                <c:pt idx="0">
                  <c:v>3000s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993032184494115"/>
                  <c:y val="-0.2263914554043377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CA"/>
                </a:p>
              </c:txPr>
            </c:trendlineLbl>
          </c:trendline>
          <c:xVal>
            <c:numRef>
              <c:f>Sheet2!$B$22:$B$25</c:f>
              <c:numCache>
                <c:formatCode>General</c:formatCode>
                <c:ptCount val="4"/>
                <c:pt idx="0">
                  <c:v>8.5251491901108269E-4</c:v>
                </c:pt>
                <c:pt idx="1">
                  <c:v>7.855459544383347E-4</c:v>
                </c:pt>
                <c:pt idx="2">
                  <c:v>7.2833211944646763E-4</c:v>
                </c:pt>
                <c:pt idx="3">
                  <c:v>6.7888662593346908E-4</c:v>
                </c:pt>
              </c:numCache>
            </c:numRef>
          </c:xVal>
          <c:yVal>
            <c:numRef>
              <c:f>Sheet2!$H$22:$H$25</c:f>
              <c:numCache>
                <c:formatCode>General</c:formatCode>
                <c:ptCount val="4"/>
                <c:pt idx="0">
                  <c:v>5.8888779583328805</c:v>
                </c:pt>
                <c:pt idx="1">
                  <c:v>6.9930151229329605</c:v>
                </c:pt>
                <c:pt idx="2">
                  <c:v>8.0146663704649423</c:v>
                </c:pt>
                <c:pt idx="3">
                  <c:v>8.9086945925070147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770-4E1F-8F34-AC0229BA5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200175"/>
        <c:axId val="1068010351"/>
      </c:scatterChart>
      <c:valAx>
        <c:axId val="2101200175"/>
        <c:scaling>
          <c:orientation val="minMax"/>
          <c:max val="9.5000000000000032E-4"/>
          <c:min val="6.0000000000000016E-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1/T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0.49856754683921467"/>
              <c:y val="0.94269580160923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C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CA"/>
          </a:p>
        </c:txPr>
        <c:crossAx val="1068010351"/>
        <c:crosses val="autoZero"/>
        <c:crossBetween val="midCat"/>
      </c:valAx>
      <c:valAx>
        <c:axId val="1068010351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ln(Injection Distance)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0"/>
              <c:y val="0.27290417077801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C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CA"/>
          </a:p>
        </c:txPr>
        <c:crossAx val="21012001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2131976182492196"/>
          <c:y val="6.1115390167279876E-2"/>
          <c:w val="0.55956945797973867"/>
          <c:h val="6.7506702324243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C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ko-C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11/28/23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HW8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505B63-C837-6705-1B19-F0046D71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546885"/>
            <a:ext cx="5025559" cy="54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091"/>
          </a:xfrm>
        </p:spPr>
        <p:txBody>
          <a:bodyPr/>
          <a:lstStyle/>
          <a:p>
            <a:r>
              <a:rPr lang="en-US" altLang="ko-Kore-CA" dirty="0"/>
              <a:t>Result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A8DF58-9D24-91C4-3EA7-56DED4B0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72700"/>
            <a:ext cx="5400000" cy="40929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7741CC2-65C7-F793-752E-9DF88218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03" y="1572700"/>
            <a:ext cx="5400000" cy="4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091"/>
          </a:xfrm>
        </p:spPr>
        <p:txBody>
          <a:bodyPr/>
          <a:lstStyle/>
          <a:p>
            <a:r>
              <a:rPr lang="en-US" altLang="ko-Kore-CA" dirty="0"/>
              <a:t>Result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A8DF58-9D24-91C4-3EA7-56DED4B0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572700"/>
            <a:ext cx="5400000" cy="40929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7741CC2-65C7-F793-752E-9DF88218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03" y="1572700"/>
            <a:ext cx="5400000" cy="417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EF49A33-F8B1-F836-94AE-2A9366086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5" y="1572700"/>
            <a:ext cx="5400000" cy="41211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F229C2-23DE-44CE-47CA-6FD440789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603" y="1572700"/>
            <a:ext cx="5468750" cy="4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344"/>
          </a:xfrm>
        </p:spPr>
        <p:txBody>
          <a:bodyPr/>
          <a:lstStyle/>
          <a:p>
            <a:r>
              <a:rPr lang="en-US" altLang="ko-Kore-CA" dirty="0"/>
              <a:t>Result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9A00E44-A553-F130-8174-05ECF35B2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7" y="1796210"/>
            <a:ext cx="5400000" cy="41023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76A6453-439B-E60D-9DB0-3CB3BF326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43" y="1796210"/>
            <a:ext cx="5400000" cy="40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Result - a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D2190-D003-B923-7D50-933EEDF0A087}"/>
                  </a:ext>
                </a:extLst>
              </p:cNvPr>
              <p:cNvSpPr txBox="1"/>
              <p:nvPr/>
            </p:nvSpPr>
            <p:spPr>
              <a:xfrm>
                <a:off x="565424" y="5714541"/>
                <a:ext cx="11061153" cy="85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ra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∝</m:t>
                    </m:r>
                    <m:rad>
                      <m:radPr>
                        <m:deg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As injection time increases, the injection distance also increases exponentially, thus having linear relationship between injection distance and t^1/2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D2190-D003-B923-7D50-933EEDF0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4" y="5714541"/>
                <a:ext cx="11061153" cy="853439"/>
              </a:xfrm>
              <a:prstGeom prst="rect">
                <a:avLst/>
              </a:prstGeom>
              <a:blipFill>
                <a:blip r:embed="rId2"/>
                <a:stretch>
                  <a:fillRect l="-229" b="-8824"/>
                </a:stretch>
              </a:blipFill>
            </p:spPr>
            <p:txBody>
              <a:bodyPr/>
              <a:lstStyle/>
              <a:p>
                <a:r>
                  <a:rPr lang="ko-CA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B253D180-DAA3-4BE6-A75C-4EE041A0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432545"/>
              </p:ext>
            </p:extLst>
          </p:nvPr>
        </p:nvGraphicFramePr>
        <p:xfrm>
          <a:off x="2260634" y="1280721"/>
          <a:ext cx="7670732" cy="429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1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Result - B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D2190-D003-B923-7D50-933EEDF0A087}"/>
                  </a:ext>
                </a:extLst>
              </p:cNvPr>
              <p:cNvSpPr txBox="1"/>
              <p:nvPr/>
            </p:nvSpPr>
            <p:spPr>
              <a:xfrm>
                <a:off x="565424" y="5714541"/>
                <a:ext cx="11061153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𝐷𝑡</m:t>
                        </m:r>
                      </m:e>
                    </m:ra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num>
                                  <m:den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𝑅𝑇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∴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ko-K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As temperature increases, the injection distance increases with constant temperature.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3D2190-D003-B923-7D50-933EEDF0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4" y="5714541"/>
                <a:ext cx="11061153" cy="839653"/>
              </a:xfrm>
              <a:prstGeom prst="rect">
                <a:avLst/>
              </a:prstGeom>
              <a:blipFill>
                <a:blip r:embed="rId2"/>
                <a:stretch>
                  <a:fillRect l="-229" b="-8955"/>
                </a:stretch>
              </a:blipFill>
            </p:spPr>
            <p:txBody>
              <a:bodyPr/>
              <a:lstStyle/>
              <a:p>
                <a:r>
                  <a:rPr lang="ko-CA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1E727B89-8530-4224-84CF-6015022D6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573773"/>
              </p:ext>
            </p:extLst>
          </p:nvPr>
        </p:nvGraphicFramePr>
        <p:xfrm>
          <a:off x="2128331" y="1234361"/>
          <a:ext cx="7935338" cy="438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38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Result - C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HW8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B781DE6-3544-62BD-7850-FD1FCDC70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65620"/>
              </p:ext>
            </p:extLst>
          </p:nvPr>
        </p:nvGraphicFramePr>
        <p:xfrm>
          <a:off x="2025926" y="2194704"/>
          <a:ext cx="1958010" cy="2499280"/>
        </p:xfrm>
        <a:graphic>
          <a:graphicData uri="http://schemas.openxmlformats.org/drawingml/2006/table">
            <a:tbl>
              <a:tblPr firstRow="1" lastRow="1">
                <a:tableStyleId>{7E9639D4-E3E2-4D34-9284-5A2195B3D0D7}</a:tableStyleId>
              </a:tblPr>
              <a:tblGrid>
                <a:gridCol w="979005">
                  <a:extLst>
                    <a:ext uri="{9D8B030D-6E8A-4147-A177-3AD203B41FA5}">
                      <a16:colId xmlns:a16="http://schemas.microsoft.com/office/drawing/2014/main" val="180793763"/>
                    </a:ext>
                  </a:extLst>
                </a:gridCol>
                <a:gridCol w="979005">
                  <a:extLst>
                    <a:ext uri="{9D8B030D-6E8A-4147-A177-3AD203B41FA5}">
                      <a16:colId xmlns:a16="http://schemas.microsoft.com/office/drawing/2014/main" val="48254481"/>
                    </a:ext>
                  </a:extLst>
                </a:gridCol>
              </a:tblGrid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u="none" strike="noStrike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altLang="ko-KR" sz="16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793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3000s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-17413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98614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2500s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-17594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04850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2000s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-16908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73905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1500s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-16926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94038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-17342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34584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500s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-17030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38605"/>
                  </a:ext>
                </a:extLst>
              </a:tr>
              <a:tr h="312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-17202.2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971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564EA1-DF6C-4FC3-E876-DED5DB15F26F}"/>
              </a:ext>
            </a:extLst>
          </p:cNvPr>
          <p:cNvSpPr txBox="1"/>
          <p:nvPr/>
        </p:nvSpPr>
        <p:spPr>
          <a:xfrm>
            <a:off x="565423" y="5450620"/>
            <a:ext cx="11061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Was able to find the value of Q with slope of 1/T vs. </a:t>
            </a:r>
            <a:r>
              <a:rPr lang="en-US" altLang="ko-KR" sz="1600" dirty="0" err="1"/>
              <a:t>ln</a:t>
            </a:r>
            <a:r>
              <a:rPr lang="en-US" altLang="ko-KR" sz="1600" dirty="0"/>
              <a:t>(injection distance). The error % is bigger than expectation, but it may be due to numerical errors such as rounding values or lack of data/accuracy. If we change the parameters, the Q value/Error% may change.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8A0BCD-5A1B-8D5E-930A-C70C6267CB98}"/>
                  </a:ext>
                </a:extLst>
              </p:cNvPr>
              <p:cNvSpPr txBox="1"/>
              <p:nvPr/>
            </p:nvSpPr>
            <p:spPr>
              <a:xfrm>
                <a:off x="4681331" y="1635310"/>
                <a:ext cx="6096000" cy="392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e>
                      </m:ra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&amp;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num>
                                    <m:den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𝑅𝑇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𝑠𝑙𝑜𝑝𝑒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≈17202.2∗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=−143027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altLang="ko-KR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𝑛𝑢𝑚𝑒𝑟𝑖𝑐𝑎𝑙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𝑟𝑒𝑓𝑒𝑟𝑒𝑛𝑐𝑒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∗100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=3.18 %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600" dirty="0"/>
              </a:p>
              <a:p>
                <a:endParaRPr lang="en-US" altLang="ko-KR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8A0BCD-5A1B-8D5E-930A-C70C6267C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31" y="1635310"/>
                <a:ext cx="6096000" cy="3925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63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0027DC-3099-418B-835B-074109570D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</ds:schemaRefs>
</ds:datastoreItem>
</file>

<file path=customXml/itemProps2.xml><?xml version="1.0" encoding="utf-8"?>
<ds:datastoreItem xmlns:ds="http://schemas.openxmlformats.org/officeDocument/2006/customXml" ds:itemID="{6F17F9B5-A097-44C6-9E8A-6F65D534F822}">
  <ds:schemaRefs>
    <ds:schemaRef ds:uri="http://schemas.microsoft.com/office/2006/metadata/properties"/>
    <ds:schemaRef ds:uri="http://www.w3.org/2000/xmlns/"/>
    <ds:schemaRef ds:uri="9d690aca-bf72-48a3-b8d6-c5b440fbde69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296</Words>
  <Application>Microsoft Office PowerPoint</Application>
  <PresentationFormat>와이드스크린</PresentationFormat>
  <Paragraphs>129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AMSE318 HW8 with python</vt:lpstr>
      <vt:lpstr>Result</vt:lpstr>
      <vt:lpstr>Result</vt:lpstr>
      <vt:lpstr>Result</vt:lpstr>
      <vt:lpstr>Result - a</vt:lpstr>
      <vt:lpstr>Result - B</vt:lpstr>
      <vt:lpstr>Result -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>SHINSeokjee(신소재공학과)</cp:lastModifiedBy>
  <cp:revision>11</cp:revision>
  <dcterms:created xsi:type="dcterms:W3CDTF">2023-09-06T15:34:39Z</dcterms:created>
  <dcterms:modified xsi:type="dcterms:W3CDTF">2023-11-28T00:14:23Z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