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7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7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7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21867672790901138"/>
                  <c:y val="0.108042067658209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'10'!$F$3:$F$19</c:f>
              <c:numCache>
                <c:formatCode>General</c:formatCode>
                <c:ptCount val="17"/>
                <c:pt idx="4">
                  <c:v>5.9914645471079817</c:v>
                </c:pt>
                <c:pt idx="5">
                  <c:v>6.1092475827643655</c:v>
                </c:pt>
                <c:pt idx="6">
                  <c:v>6.2146080984221914</c:v>
                </c:pt>
                <c:pt idx="7">
                  <c:v>6.3099182782265162</c:v>
                </c:pt>
                <c:pt idx="8">
                  <c:v>6.3969296552161463</c:v>
                </c:pt>
                <c:pt idx="9">
                  <c:v>6.4769723628896827</c:v>
                </c:pt>
                <c:pt idx="10">
                  <c:v>6.5510803350434044</c:v>
                </c:pt>
                <c:pt idx="11">
                  <c:v>6.620073206530356</c:v>
                </c:pt>
                <c:pt idx="12">
                  <c:v>6.6846117276679271</c:v>
                </c:pt>
                <c:pt idx="13">
                  <c:v>6.7452363494843626</c:v>
                </c:pt>
                <c:pt idx="14">
                  <c:v>6.8023947633243109</c:v>
                </c:pt>
                <c:pt idx="15">
                  <c:v>6.8564619845945867</c:v>
                </c:pt>
                <c:pt idx="16">
                  <c:v>6.9077552789821368</c:v>
                </c:pt>
              </c:numCache>
            </c:numRef>
          </c:xVal>
          <c:yVal>
            <c:numRef>
              <c:f>'10'!$E$3:$E$19</c:f>
              <c:numCache>
                <c:formatCode>General</c:formatCode>
                <c:ptCount val="17"/>
                <c:pt idx="4">
                  <c:v>2.3834630806646571</c:v>
                </c:pt>
                <c:pt idx="5">
                  <c:v>2.4168475338442268</c:v>
                </c:pt>
                <c:pt idx="6">
                  <c:v>2.4437218574805755</c:v>
                </c:pt>
                <c:pt idx="7">
                  <c:v>2.4654102581327315</c:v>
                </c:pt>
                <c:pt idx="8">
                  <c:v>2.4921618206691725</c:v>
                </c:pt>
                <c:pt idx="9">
                  <c:v>2.51399352938355</c:v>
                </c:pt>
                <c:pt idx="10">
                  <c:v>2.5374238417743209</c:v>
                </c:pt>
                <c:pt idx="11">
                  <c:v>2.5580518705923221</c:v>
                </c:pt>
                <c:pt idx="12">
                  <c:v>2.578121490952471</c:v>
                </c:pt>
                <c:pt idx="13">
                  <c:v>2.5997659323684368</c:v>
                </c:pt>
                <c:pt idx="14">
                  <c:v>2.6211134629375357</c:v>
                </c:pt>
                <c:pt idx="15">
                  <c:v>2.6412795015262116</c:v>
                </c:pt>
                <c:pt idx="16">
                  <c:v>2.6610343049950633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EBC-47CE-8349-0F8A1EAA1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518432"/>
        <c:axId val="481518848"/>
      </c:scatterChart>
      <c:valAx>
        <c:axId val="481518432"/>
        <c:scaling>
          <c:orientation val="minMax"/>
          <c:max val="7"/>
          <c:min val="5.9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ln</a:t>
                </a:r>
                <a:r>
                  <a:rPr lang="en-US" altLang="ko-KR" baseline="0" dirty="0" smtClean="0"/>
                  <a:t> MCS</a:t>
                </a:r>
                <a:endParaRPr lang="ko-KR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81518848"/>
        <c:crosses val="autoZero"/>
        <c:crossBetween val="midCat"/>
      </c:valAx>
      <c:valAx>
        <c:axId val="481518848"/>
        <c:scaling>
          <c:orientation val="minMax"/>
          <c:min val="2.299999999999999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ln&lt;R&gt;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81518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Time dependence</a:t>
            </a:r>
            <a:endParaRPr lang="ko-KR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'10'!$A$22:$A$41</c:f>
              <c:numCache>
                <c:formatCode>General</c:formatCode>
                <c:ptCount val="20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  <c:pt idx="15">
                  <c:v>800</c:v>
                </c:pt>
                <c:pt idx="16">
                  <c:v>850</c:v>
                </c:pt>
                <c:pt idx="17">
                  <c:v>900</c:v>
                </c:pt>
                <c:pt idx="18">
                  <c:v>950</c:v>
                </c:pt>
                <c:pt idx="19">
                  <c:v>1000</c:v>
                </c:pt>
              </c:numCache>
            </c:numRef>
          </c:xVal>
          <c:yVal>
            <c:numRef>
              <c:f>'10'!$B$22:$B$41</c:f>
              <c:numCache>
                <c:formatCode>General</c:formatCode>
                <c:ptCount val="20"/>
                <c:pt idx="0">
                  <c:v>3.8803581336696098</c:v>
                </c:pt>
                <c:pt idx="1">
                  <c:v>6.2898429692099196</c:v>
                </c:pt>
                <c:pt idx="2">
                  <c:v>8.30056347860776</c:v>
                </c:pt>
                <c:pt idx="3">
                  <c:v>9.0655291398904705</c:v>
                </c:pt>
                <c:pt idx="4">
                  <c:v>9.6092307692307699</c:v>
                </c:pt>
                <c:pt idx="5">
                  <c:v>10.0666436314948</c:v>
                </c:pt>
                <c:pt idx="6">
                  <c:v>10.4769997070026</c:v>
                </c:pt>
                <c:pt idx="7">
                  <c:v>10.8423859801894</c:v>
                </c:pt>
                <c:pt idx="8">
                  <c:v>11.2104629462404</c:v>
                </c:pt>
                <c:pt idx="9">
                  <c:v>11.515821327544201</c:v>
                </c:pt>
                <c:pt idx="10">
                  <c:v>11.768309206303901</c:v>
                </c:pt>
                <c:pt idx="11">
                  <c:v>12.0873786407767</c:v>
                </c:pt>
                <c:pt idx="12">
                  <c:v>12.3541684122329</c:v>
                </c:pt>
                <c:pt idx="13">
                  <c:v>12.647048170952599</c:v>
                </c:pt>
                <c:pt idx="14">
                  <c:v>12.910641200545699</c:v>
                </c:pt>
                <c:pt idx="15">
                  <c:v>13.172370486656201</c:v>
                </c:pt>
                <c:pt idx="16">
                  <c:v>13.4605869785224</c:v>
                </c:pt>
                <c:pt idx="17">
                  <c:v>13.7510263221444</c:v>
                </c:pt>
                <c:pt idx="18">
                  <c:v>14.031144998707701</c:v>
                </c:pt>
                <c:pt idx="19">
                  <c:v>14.3110834715312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C35-49B5-A38A-F5914CEC5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7836352"/>
        <c:axId val="348861280"/>
      </c:scatterChart>
      <c:valAx>
        <c:axId val="417836352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MCS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8861280"/>
        <c:crosses val="autoZero"/>
        <c:crossBetween val="midCat"/>
      </c:valAx>
      <c:valAx>
        <c:axId val="348861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l&lt;R&gt;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78363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Sheet7!$B$7:$E$7</c:f>
              <c:numCache>
                <c:formatCode>General</c:formatCode>
                <c:ptCount val="4"/>
                <c:pt idx="0">
                  <c:v>0.2</c:v>
                </c:pt>
                <c:pt idx="1">
                  <c:v>0.1</c:v>
                </c:pt>
                <c:pt idx="2">
                  <c:v>6.6666666666666666E-2</c:v>
                </c:pt>
                <c:pt idx="3">
                  <c:v>0.05</c:v>
                </c:pt>
              </c:numCache>
            </c:numRef>
          </c:xVal>
          <c:yVal>
            <c:numRef>
              <c:f>Sheet7!$B$5:$E$5</c:f>
              <c:numCache>
                <c:formatCode>General</c:formatCode>
                <c:ptCount val="4"/>
                <c:pt idx="0">
                  <c:v>-4.3493400030603384</c:v>
                </c:pt>
                <c:pt idx="1">
                  <c:v>-3.1487755743066677</c:v>
                </c:pt>
                <c:pt idx="2">
                  <c:v>-2.4392278877853264</c:v>
                </c:pt>
                <c:pt idx="3">
                  <c:v>-2.0088504474073687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91-47CD-A504-1F5471979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829952"/>
        <c:axId val="292829120"/>
      </c:scatterChart>
      <c:valAx>
        <c:axId val="292829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1/T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92829120"/>
        <c:crosses val="autoZero"/>
        <c:crossBetween val="midCat"/>
      </c:valAx>
      <c:valAx>
        <c:axId val="292829120"/>
        <c:scaling>
          <c:orientation val="minMax"/>
          <c:max val="-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ln(</a:t>
                </a:r>
                <a:r>
                  <a:rPr lang="en-US" altLang="ko-KR" baseline="0"/>
                  <a:t>n&lt;R&gt;T/MCS)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92829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1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82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71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63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20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7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80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23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04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70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75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3C0A9-88C6-4DA2-A420-4B48FF6E5D09}" type="datetimeFigureOut">
              <a:rPr lang="ko-KR" altLang="en-US" smtClean="0"/>
              <a:t>2016-12-14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49C5-515F-4FEA-9B5B-F00D43206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29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24" Type="http://schemas.openxmlformats.org/officeDocument/2006/relationships/image" Target="../media/image23.png"/><Relationship Id="rId32" Type="http://schemas.openxmlformats.org/officeDocument/2006/relationships/image" Target="../media/image12.png"/><Relationship Id="rId5" Type="http://schemas.openxmlformats.org/officeDocument/2006/relationships/image" Target="../media/image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9" Type="http://schemas.openxmlformats.org/officeDocument/2006/relationships/image" Target="../media/image18.png"/><Relationship Id="rId31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27" Type="http://schemas.openxmlformats.org/officeDocument/2006/relationships/image" Target="../media/image26.png"/><Relationship Id="rId30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683" y="239382"/>
            <a:ext cx="444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(a) Why the tip of each layer has a curvature?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53190" y="1006181"/>
                <a:ext cx="1864357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ko-KR" altLang="en-US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0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90" y="1006181"/>
                <a:ext cx="1864357" cy="301749"/>
              </a:xfrm>
              <a:prstGeom prst="rect">
                <a:avLst/>
              </a:prstGeom>
              <a:blipFill>
                <a:blip r:embed="rId2"/>
                <a:stretch>
                  <a:fillRect l="-4575" t="-24000" r="-6536" b="-4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5844" y="640325"/>
            <a:ext cx="8362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Force balance from three different interface energy at three phase boundary  &amp; Capillary effect</a:t>
            </a:r>
            <a:endParaRPr lang="ko-KR" altLang="en-US" sz="1600" dirty="0"/>
          </a:p>
        </p:txBody>
      </p:sp>
      <p:grpSp>
        <p:nvGrpSpPr>
          <p:cNvPr id="12" name="그룹 11"/>
          <p:cNvGrpSpPr/>
          <p:nvPr/>
        </p:nvGrpSpPr>
        <p:grpSpPr>
          <a:xfrm>
            <a:off x="3314126" y="1293226"/>
            <a:ext cx="2963214" cy="1066800"/>
            <a:chOff x="1031307" y="1541253"/>
            <a:chExt cx="2963214" cy="1066800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42096" y="1855578"/>
              <a:ext cx="352425" cy="43815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 rotWithShape="1">
            <a:blip r:embed="rId4"/>
            <a:srcRect l="-631" t="-809" r="14026" b="809"/>
            <a:stretch/>
          </p:blipFill>
          <p:spPr>
            <a:xfrm>
              <a:off x="1031307" y="1541253"/>
              <a:ext cx="2367502" cy="1066800"/>
            </a:xfrm>
            <a:prstGeom prst="rect">
              <a:avLst/>
            </a:prstGeom>
          </p:spPr>
        </p:pic>
      </p:grpSp>
      <p:cxnSp>
        <p:nvCxnSpPr>
          <p:cNvPr id="15" name="직선 연결선 14"/>
          <p:cNvCxnSpPr>
            <a:endCxn id="13" idx="2"/>
          </p:cNvCxnSpPr>
          <p:nvPr/>
        </p:nvCxnSpPr>
        <p:spPr>
          <a:xfrm flipV="1">
            <a:off x="2601069" y="1944340"/>
            <a:ext cx="2839003" cy="886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5637142" y="1371773"/>
            <a:ext cx="1343298" cy="233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80440" y="1147834"/>
            <a:ext cx="1584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Capillary effect</a:t>
            </a:r>
            <a:endParaRPr lang="ko-KR" altLang="en-US" dirty="0"/>
          </a:p>
        </p:txBody>
      </p:sp>
      <p:cxnSp>
        <p:nvCxnSpPr>
          <p:cNvPr id="38" name="직선 연결선 37"/>
          <p:cNvCxnSpPr/>
          <p:nvPr/>
        </p:nvCxnSpPr>
        <p:spPr>
          <a:xfrm flipV="1">
            <a:off x="1785368" y="2049914"/>
            <a:ext cx="557099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5440072" y="1890424"/>
            <a:ext cx="107831" cy="10783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072830" y="1765261"/>
                <a:ext cx="2766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830" y="1765261"/>
                <a:ext cx="276614" cy="276999"/>
              </a:xfrm>
              <a:prstGeom prst="rect">
                <a:avLst/>
              </a:prstGeom>
              <a:blipFill>
                <a:blip r:embed="rId5"/>
                <a:stretch>
                  <a:fillRect l="-20000" r="-8889" b="-155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57684" y="2080251"/>
                <a:ext cx="2819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684" y="2080251"/>
                <a:ext cx="281936" cy="276999"/>
              </a:xfrm>
              <a:prstGeom prst="rect">
                <a:avLst/>
              </a:prstGeom>
              <a:blipFill>
                <a:blip r:embed="rId6"/>
                <a:stretch>
                  <a:fillRect l="-21739" r="-6522" b="-152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53683" y="2541628"/>
            <a:ext cx="782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(b) </a:t>
            </a:r>
            <a:r>
              <a:rPr lang="en-US" altLang="ko-KR" dirty="0"/>
              <a:t>Estimate the radius of curvature for each layer as a function of layer thickness.</a:t>
            </a:r>
            <a:endParaRPr lang="ko-KR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788" y="1316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1</a:t>
            </a:r>
            <a:endParaRPr lang="ko-KR" altLang="en-US" sz="3200" dirty="0"/>
          </a:p>
        </p:txBody>
      </p:sp>
      <p:cxnSp>
        <p:nvCxnSpPr>
          <p:cNvPr id="49" name="직선 화살표 연결선 48"/>
          <p:cNvCxnSpPr/>
          <p:nvPr/>
        </p:nvCxnSpPr>
        <p:spPr>
          <a:xfrm flipH="1">
            <a:off x="1207529" y="2044888"/>
            <a:ext cx="5520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 flipV="1">
            <a:off x="1762153" y="1617665"/>
            <a:ext cx="420700" cy="432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/>
          <p:nvPr/>
        </p:nvCxnSpPr>
        <p:spPr>
          <a:xfrm>
            <a:off x="1770779" y="2046785"/>
            <a:ext cx="356010" cy="487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직사각형 55"/>
              <p:cNvSpPr/>
              <p:nvPr/>
            </p:nvSpPr>
            <p:spPr>
              <a:xfrm>
                <a:off x="1105942" y="1652702"/>
                <a:ext cx="601639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6" name="직사각형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942" y="1652702"/>
                <a:ext cx="601639" cy="394082"/>
              </a:xfrm>
              <a:prstGeom prst="rect">
                <a:avLst/>
              </a:prstGeom>
              <a:blipFill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직사각형 57"/>
              <p:cNvSpPr/>
              <p:nvPr/>
            </p:nvSpPr>
            <p:spPr>
              <a:xfrm>
                <a:off x="1500248" y="2236866"/>
                <a:ext cx="576760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𝛽𝛾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8" name="직사각형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248" y="2236866"/>
                <a:ext cx="576760" cy="394082"/>
              </a:xfrm>
              <a:prstGeom prst="rect">
                <a:avLst/>
              </a:prstGeom>
              <a:blipFill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직사각형 58"/>
              <p:cNvSpPr/>
              <p:nvPr/>
            </p:nvSpPr>
            <p:spPr>
              <a:xfrm>
                <a:off x="2108775" y="1400442"/>
                <a:ext cx="563488" cy="391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𝛾𝛼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9" name="직사각형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775" y="1400442"/>
                <a:ext cx="563488" cy="391517"/>
              </a:xfrm>
              <a:prstGeom prst="rect">
                <a:avLst/>
              </a:prstGeom>
              <a:blipFill>
                <a:blip r:embed="rId9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500248" y="2916733"/>
                <a:ext cx="2599430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func>
                        <m:func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altLang="en-US" sz="1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248" y="2916733"/>
                <a:ext cx="2599430" cy="366062"/>
              </a:xfrm>
              <a:prstGeom prst="rect">
                <a:avLst/>
              </a:prstGeom>
              <a:blipFill>
                <a:blip r:embed="rId23"/>
                <a:stretch>
                  <a:fillRect l="-1171" b="-131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449240" y="3299629"/>
                <a:ext cx="2701445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func>
                        <m:func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altLang="en-US" sz="1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240" y="3299629"/>
                <a:ext cx="2701445" cy="366062"/>
              </a:xfrm>
              <a:prstGeom prst="rect">
                <a:avLst/>
              </a:prstGeom>
              <a:blipFill>
                <a:blip r:embed="rId24"/>
                <a:stretch>
                  <a:fillRect l="-226" b="-15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972722" y="2975377"/>
                <a:ext cx="2210862" cy="2346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𝛾𝛼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ko-KR" altLang="en-US" sz="140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722" y="2975377"/>
                <a:ext cx="2210862" cy="234616"/>
              </a:xfrm>
              <a:prstGeom prst="rect">
                <a:avLst/>
              </a:prstGeom>
              <a:blipFill>
                <a:blip r:embed="rId19"/>
                <a:stretch>
                  <a:fillRect l="-1657" r="-829" b="-23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07520" y="3331716"/>
                <a:ext cx="1631216" cy="2346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sz="1400" b="0" i="1" smtClean="0">
                              <a:latin typeface="Cambria Math" panose="02040503050406030204" pitchFamily="18" charset="0"/>
                            </a:rPr>
                            <m:t>𝛾𝛼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ko-KR" altLang="en-US" sz="140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520" y="3331716"/>
                <a:ext cx="1631216" cy="234616"/>
              </a:xfrm>
              <a:prstGeom prst="rect">
                <a:avLst/>
              </a:prstGeom>
              <a:blipFill>
                <a:blip r:embed="rId25"/>
                <a:stretch>
                  <a:fillRect l="-2239" b="-2631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117472" y="4131995"/>
                <a:ext cx="2846870" cy="2388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ko-KR" altLang="en-US" sz="14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sSub>
                      <m:sSub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𝛽𝛾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/(</m:t>
                    </m:r>
                    <m:sSup>
                      <m:sSup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𝛽𝛾</m:t>
                            </m:r>
                          </m:sub>
                        </m:sSub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𝛾𝛼</m:t>
                            </m:r>
                          </m:sub>
                        </m:sSub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ko-KR" sz="1400" dirty="0" smtClean="0"/>
                  <a:t>)</a:t>
                </a:r>
                <a:endParaRPr lang="ko-KR" altLang="en-US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472" y="4131995"/>
                <a:ext cx="2846870" cy="238848"/>
              </a:xfrm>
              <a:prstGeom prst="rect">
                <a:avLst/>
              </a:prstGeom>
              <a:blipFill>
                <a:blip r:embed="rId26"/>
                <a:stretch>
                  <a:fillRect l="-1499" t="-20513" r="-2355" b="-384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120525" y="3826599"/>
                <a:ext cx="2772939" cy="2388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sSub>
                      <m:sSub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400" b="0" i="1" smtClean="0">
                            <a:latin typeface="Cambria Math" panose="02040503050406030204" pitchFamily="18" charset="0"/>
                          </a:rPr>
                          <m:t>𝛾𝛼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/(</m:t>
                    </m:r>
                    <m:sSup>
                      <m:sSup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𝛾𝛼</m:t>
                            </m:r>
                          </m:sub>
                        </m:sSub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𝛽𝛾</m:t>
                            </m:r>
                          </m:sub>
                        </m:sSub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ko-KR" sz="1400" dirty="0" smtClean="0"/>
                  <a:t>)</a:t>
                </a:r>
                <a:endParaRPr lang="ko-KR" altLang="en-US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525" y="3826599"/>
                <a:ext cx="2772939" cy="238848"/>
              </a:xfrm>
              <a:prstGeom prst="rect">
                <a:avLst/>
              </a:prstGeom>
              <a:blipFill>
                <a:blip r:embed="rId27"/>
                <a:stretch>
                  <a:fillRect l="-1758" t="-23077" r="-3956" b="-384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직사각형 68"/>
              <p:cNvSpPr/>
              <p:nvPr/>
            </p:nvSpPr>
            <p:spPr>
              <a:xfrm>
                <a:off x="4345795" y="3068796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69" name="직사각형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795" y="3068796"/>
                <a:ext cx="482824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아래쪽 화살표 69"/>
          <p:cNvSpPr/>
          <p:nvPr/>
        </p:nvSpPr>
        <p:spPr>
          <a:xfrm>
            <a:off x="4252822" y="3631187"/>
            <a:ext cx="711273" cy="16090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353683" y="4456141"/>
            <a:ext cx="7535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(c) Free energy increase calculated from capillary effects and interfacial energy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직사각형 2"/>
              <p:cNvSpPr/>
              <p:nvPr/>
            </p:nvSpPr>
            <p:spPr>
              <a:xfrm>
                <a:off x="654223" y="4956612"/>
                <a:ext cx="1403461" cy="505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400" i="1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𝐼𝐹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3" name="직사각형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23" y="4956612"/>
                <a:ext cx="1403461" cy="505138"/>
              </a:xfrm>
              <a:prstGeom prst="rect">
                <a:avLst/>
              </a:prstGeom>
              <a:blipFill>
                <a:blip r:embed="rId2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직사각형 33"/>
              <p:cNvSpPr/>
              <p:nvPr/>
            </p:nvSpPr>
            <p:spPr>
              <a:xfrm>
                <a:off x="2349444" y="4873411"/>
                <a:ext cx="5989908" cy="615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400" i="1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𝑐𝑎𝑝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o-KR" altLang="en-US" sz="140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o-KR" altLang="en-US" sz="140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ko-KR" altLang="en-US" sz="140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den>
                      </m:f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𝛾𝛼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𝛽𝛾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den>
                      </m:f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𝛾𝛼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𝛽𝛾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34" name="직사각형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444" y="4873411"/>
                <a:ext cx="5989908" cy="6158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직사각형 5"/>
              <p:cNvSpPr/>
              <p:nvPr/>
            </p:nvSpPr>
            <p:spPr>
              <a:xfrm>
                <a:off x="3953691" y="5954960"/>
                <a:ext cx="2323649" cy="570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/>
                  <a:t>Assume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691" y="5954960"/>
                <a:ext cx="2323649" cy="570990"/>
              </a:xfrm>
              <a:prstGeom prst="rect">
                <a:avLst/>
              </a:prstGeom>
              <a:blipFill>
                <a:blip r:embed="rId31"/>
                <a:stretch>
                  <a:fillRect l="-2362" b="-31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화살표 연결선 8"/>
          <p:cNvCxnSpPr/>
          <p:nvPr/>
        </p:nvCxnSpPr>
        <p:spPr>
          <a:xfrm flipH="1" flipV="1">
            <a:off x="3032875" y="5954960"/>
            <a:ext cx="3623" cy="316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직사각형 22"/>
              <p:cNvSpPr/>
              <p:nvPr/>
            </p:nvSpPr>
            <p:spPr>
              <a:xfrm>
                <a:off x="2856281" y="5554318"/>
                <a:ext cx="1032719" cy="505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23" name="직사각형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281" y="5554318"/>
                <a:ext cx="1032719" cy="505138"/>
              </a:xfrm>
              <a:prstGeom prst="rect">
                <a:avLst/>
              </a:prstGeom>
              <a:blipFill>
                <a:blip r:embed="rId3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직선 연결선 30"/>
          <p:cNvCxnSpPr/>
          <p:nvPr/>
        </p:nvCxnSpPr>
        <p:spPr>
          <a:xfrm>
            <a:off x="3032875" y="6271406"/>
            <a:ext cx="92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50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6646532" y="5145738"/>
            <a:ext cx="2096219" cy="14583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3683" y="239382"/>
            <a:ext cx="528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(a) </a:t>
            </a:r>
            <a:r>
              <a:rPr lang="en-US" altLang="ko-KR" dirty="0"/>
              <a:t>Find the time dependence of the average grain size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788" y="1316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2</a:t>
            </a:r>
            <a:endParaRPr lang="ko-KR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352146" y="2727337"/>
            <a:ext cx="2410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Initial condition : 512000 grain</a:t>
            </a:r>
          </a:p>
          <a:p>
            <a:r>
              <a:rPr lang="en-US" altLang="ko-KR" sz="1400" dirty="0" smtClean="0"/>
              <a:t>Temperature level : 10</a:t>
            </a:r>
            <a:endParaRPr lang="ko-KR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67382" y="2740384"/>
                <a:ext cx="19372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/>
                  <a:t>400 ~ 1000 MCS</a:t>
                </a:r>
              </a:p>
              <a:p>
                <a:r>
                  <a:rPr lang="en-US" altLang="ko-KR" sz="1400" dirty="0" smtClean="0"/>
                  <a:t>&lt;R&gt; = 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ko-KR" altLang="en-US" sz="1400" dirty="0" smtClean="0"/>
                  <a:t> →  </a:t>
                </a:r>
                <a:r>
                  <a:rPr lang="en-US" altLang="ko-KR" sz="1400" dirty="0" smtClean="0"/>
                  <a:t>n = 0.2998</a:t>
                </a:r>
                <a:endParaRPr lang="ko-KR" altLang="en-US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382" y="2740384"/>
                <a:ext cx="1937262" cy="523220"/>
              </a:xfrm>
              <a:prstGeom prst="rect">
                <a:avLst/>
              </a:prstGeom>
              <a:blipFill>
                <a:blip r:embed="rId2"/>
                <a:stretch>
                  <a:fillRect l="-943" t="-2353" b="-117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53683" y="3361316"/>
            <a:ext cx="766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(b) </a:t>
            </a:r>
            <a:r>
              <a:rPr lang="en-US" altLang="ko-KR" dirty="0"/>
              <a:t>Find the temperature dependence of grain growth and the activation energy</a:t>
            </a:r>
            <a:endParaRPr lang="ko-KR" altLang="en-US" dirty="0"/>
          </a:p>
        </p:txBody>
      </p:sp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409112"/>
              </p:ext>
            </p:extLst>
          </p:nvPr>
        </p:nvGraphicFramePr>
        <p:xfrm>
          <a:off x="4235571" y="913995"/>
          <a:ext cx="3733176" cy="2024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차트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269378"/>
              </p:ext>
            </p:extLst>
          </p:nvPr>
        </p:nvGraphicFramePr>
        <p:xfrm>
          <a:off x="220335" y="588429"/>
          <a:ext cx="4015236" cy="234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880" y="3781650"/>
            <a:ext cx="2388461" cy="13640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500359" y="5607012"/>
                <a:ext cx="2259529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en-US" altLang="ko-KR" sz="1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altLang="ko-KR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d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𝑀𝐶𝑆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𝑙𝑛𝐶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r>
                            <m:rPr>
                              <m:nor/>
                            </m:rPr>
                            <a:rPr lang="ko-KR" altLang="en-US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59" y="5607012"/>
                <a:ext cx="2259529" cy="5763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0359" y="5226472"/>
                <a:ext cx="2398542" cy="358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Assume</m:t>
                      </m:r>
                      <m: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ko-KR" altLang="en-US" sz="1600" i="1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sub>
                      </m:sSub>
                      <m: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constant</m:t>
                      </m:r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59" y="5226472"/>
                <a:ext cx="2398542" cy="358303"/>
              </a:xfrm>
              <a:prstGeom prst="rect">
                <a:avLst/>
              </a:prstGeom>
              <a:blipFill>
                <a:blip r:embed="rId7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차트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766236"/>
              </p:ext>
            </p:extLst>
          </p:nvPr>
        </p:nvGraphicFramePr>
        <p:xfrm>
          <a:off x="2993861" y="3673835"/>
          <a:ext cx="3674358" cy="226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6700"/>
              </p:ext>
            </p:extLst>
          </p:nvPr>
        </p:nvGraphicFramePr>
        <p:xfrm>
          <a:off x="3616411" y="5943805"/>
          <a:ext cx="2784392" cy="6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608">
                  <a:extLst>
                    <a:ext uri="{9D8B030D-6E8A-4147-A177-3AD203B41FA5}">
                      <a16:colId xmlns:a16="http://schemas.microsoft.com/office/drawing/2014/main" val="3705337171"/>
                    </a:ext>
                  </a:extLst>
                </a:gridCol>
                <a:gridCol w="618946">
                  <a:extLst>
                    <a:ext uri="{9D8B030D-6E8A-4147-A177-3AD203B41FA5}">
                      <a16:colId xmlns:a16="http://schemas.microsoft.com/office/drawing/2014/main" val="1792344010"/>
                    </a:ext>
                  </a:extLst>
                </a:gridCol>
                <a:gridCol w="618946">
                  <a:extLst>
                    <a:ext uri="{9D8B030D-6E8A-4147-A177-3AD203B41FA5}">
                      <a16:colId xmlns:a16="http://schemas.microsoft.com/office/drawing/2014/main" val="2391200485"/>
                    </a:ext>
                  </a:extLst>
                </a:gridCol>
                <a:gridCol w="618946">
                  <a:extLst>
                    <a:ext uri="{9D8B030D-6E8A-4147-A177-3AD203B41FA5}">
                      <a16:colId xmlns:a16="http://schemas.microsoft.com/office/drawing/2014/main" val="3828026718"/>
                    </a:ext>
                  </a:extLst>
                </a:gridCol>
                <a:gridCol w="618946">
                  <a:extLst>
                    <a:ext uri="{9D8B030D-6E8A-4147-A177-3AD203B41FA5}">
                      <a16:colId xmlns:a16="http://schemas.microsoft.com/office/drawing/2014/main" val="4082702783"/>
                    </a:ext>
                  </a:extLst>
                </a:gridCol>
              </a:tblGrid>
              <a:tr h="20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20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794295"/>
                  </a:ext>
                </a:extLst>
              </a:tr>
              <a:tr h="20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0.1996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0.2998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0.3756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0.4105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8003861"/>
                  </a:ext>
                </a:extLst>
              </a:tr>
              <a:tr h="20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&lt;R&gt;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12.94122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14.31108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15.48246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16.33895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149705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82081" y="5676228"/>
            <a:ext cx="1061323" cy="267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* At 1000 MCS</a:t>
            </a:r>
            <a:endParaRPr lang="ko-KR" alt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6961509" y="4349710"/>
            <a:ext cx="1591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Q/R = 15.021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6763179" y="5491562"/>
            <a:ext cx="1889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(1 - </a:t>
            </a:r>
            <a:r>
              <a:rPr lang="en-US" altLang="ko-KR" dirty="0" err="1"/>
              <a:t>exp</a:t>
            </a:r>
            <a:r>
              <a:rPr lang="en-US" altLang="ko-KR" dirty="0"/>
              <a:t>(-</a:t>
            </a:r>
            <a:r>
              <a:rPr lang="en-US" altLang="ko-KR" i="1" dirty="0" err="1"/>
              <a:t>ΔG</a:t>
            </a:r>
            <a:r>
              <a:rPr lang="en-US" altLang="ko-KR" i="1" baseline="-25000" dirty="0" err="1"/>
              <a:t>df</a:t>
            </a:r>
            <a:r>
              <a:rPr lang="en-US" altLang="ko-KR" dirty="0"/>
              <a:t>/RT))</a:t>
            </a:r>
          </a:p>
        </p:txBody>
      </p:sp>
      <p:cxnSp>
        <p:nvCxnSpPr>
          <p:cNvPr id="28" name="직선 화살표 연결선 27"/>
          <p:cNvCxnSpPr/>
          <p:nvPr/>
        </p:nvCxnSpPr>
        <p:spPr>
          <a:xfrm>
            <a:off x="7716487" y="5889273"/>
            <a:ext cx="0" cy="192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7222798" y="6081623"/>
            <a:ext cx="1068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i="1" dirty="0" err="1"/>
              <a:t>ΔG</a:t>
            </a:r>
            <a:r>
              <a:rPr lang="en-US" altLang="ko-KR" i="1" baseline="-25000" dirty="0" err="1"/>
              <a:t>df</a:t>
            </a:r>
            <a:r>
              <a:rPr lang="en-US" altLang="ko-KR" i="1" dirty="0"/>
              <a:t> </a:t>
            </a:r>
            <a:r>
              <a:rPr lang="en-US" altLang="ko-KR" dirty="0"/>
              <a:t>/ RT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27412" y="4970549"/>
            <a:ext cx="11608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mtClean="0"/>
              <a:t>주의할 점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42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163</Words>
  <Application>Microsoft Office PowerPoint</Application>
  <PresentationFormat>화면 슬라이드 쇼(4:3)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Cambria Math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동혁설</dc:creator>
  <cp:lastModifiedBy>동혁설</cp:lastModifiedBy>
  <cp:revision>22</cp:revision>
  <dcterms:created xsi:type="dcterms:W3CDTF">2016-12-14T09:06:04Z</dcterms:created>
  <dcterms:modified xsi:type="dcterms:W3CDTF">2016-12-14T14:47:07Z</dcterms:modified>
</cp:coreProperties>
</file>