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14" r:id="rId3"/>
    <p:sldId id="257" r:id="rId4"/>
    <p:sldId id="285" r:id="rId5"/>
    <p:sldId id="332" r:id="rId6"/>
    <p:sldId id="333" r:id="rId7"/>
    <p:sldId id="334" r:id="rId8"/>
    <p:sldId id="335" r:id="rId9"/>
    <p:sldId id="336" r:id="rId10"/>
    <p:sldId id="284" r:id="rId11"/>
    <p:sldId id="337" r:id="rId12"/>
    <p:sldId id="338" r:id="rId13"/>
    <p:sldId id="339" r:id="rId14"/>
    <p:sldId id="321" r:id="rId15"/>
    <p:sldId id="340" r:id="rId16"/>
    <p:sldId id="341" r:id="rId17"/>
    <p:sldId id="342" r:id="rId18"/>
    <p:sldId id="322" r:id="rId19"/>
    <p:sldId id="344" r:id="rId20"/>
    <p:sldId id="326" r:id="rId21"/>
    <p:sldId id="345" r:id="rId22"/>
    <p:sldId id="346" r:id="rId23"/>
    <p:sldId id="347" r:id="rId24"/>
    <p:sldId id="348" r:id="rId25"/>
    <p:sldId id="349" r:id="rId26"/>
    <p:sldId id="351" r:id="rId27"/>
    <p:sldId id="350" r:id="rId28"/>
    <p:sldId id="343" r:id="rId29"/>
    <p:sldId id="26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96AC4F-77D5-4644-80B0-8C14E00AAFD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ECD16E2B-DF5A-4677-916C-8FC4F2B214AA}">
      <dgm:prSet phldrT="[텍스트]" custT="1"/>
      <dgm:spPr/>
      <dgm:t>
        <a:bodyPr/>
        <a:lstStyle/>
        <a:p>
          <a:pPr latinLnBrk="1"/>
          <a:r>
            <a:rPr lang="ko-KR" altLang="en-US" sz="3200" dirty="0" smtClean="0">
              <a:latin typeface="+mn-ea"/>
              <a:ea typeface="+mn-ea"/>
            </a:rPr>
            <a:t>초기조성 </a:t>
          </a:r>
          <a:r>
            <a:rPr lang="en-US" altLang="ko-KR" sz="3200" dirty="0" err="1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wt</a:t>
          </a:r>
          <a:r>
            <a:rPr lang="en-US" altLang="ko-KR" sz="32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% -&gt; y</a:t>
          </a:r>
          <a:r>
            <a:rPr lang="ko-KR" altLang="en-US" sz="3200" dirty="0" smtClean="0">
              <a:latin typeface="+mn-ea"/>
              <a:ea typeface="+mn-ea"/>
            </a:rPr>
            <a:t>로 변환</a:t>
          </a:r>
          <a:endParaRPr lang="ko-KR" altLang="en-US" sz="3200" dirty="0">
            <a:latin typeface="+mn-ea"/>
            <a:ea typeface="+mn-ea"/>
          </a:endParaRPr>
        </a:p>
      </dgm:t>
    </dgm:pt>
    <dgm:pt modelId="{4C569E2B-1835-457C-A6CD-2D7B1FFD3E8F}" type="parTrans" cxnId="{F2006100-8724-4A2D-B60D-12A4DE7EA8E4}">
      <dgm:prSet/>
      <dgm:spPr/>
      <dgm:t>
        <a:bodyPr/>
        <a:lstStyle/>
        <a:p>
          <a:pPr latinLnBrk="1"/>
          <a:endParaRPr lang="ko-KR" altLang="en-US"/>
        </a:p>
      </dgm:t>
    </dgm:pt>
    <dgm:pt modelId="{44CB6EAF-9709-45C9-9504-081E935862B9}" type="sibTrans" cxnId="{F2006100-8724-4A2D-B60D-12A4DE7EA8E4}">
      <dgm:prSet/>
      <dgm:spPr/>
      <dgm:t>
        <a:bodyPr/>
        <a:lstStyle/>
        <a:p>
          <a:pPr latinLnBrk="1"/>
          <a:endParaRPr lang="ko-KR" altLang="en-US"/>
        </a:p>
      </dgm:t>
    </dgm:pt>
    <dgm:pt modelId="{6BC3FAD0-320D-40FF-A975-871A04158D0D}">
      <dgm:prSet phldrT="[텍스트]"/>
      <dgm:spPr/>
      <dgm:t>
        <a:bodyPr/>
        <a:lstStyle/>
        <a:p>
          <a:pPr latinLnBrk="1"/>
          <a:r>
            <a: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Update D, </a:t>
          </a:r>
          <a:r>
            <a:rPr lang="en-US" altLang="ko-KR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ysi</a:t>
          </a:r>
          <a:r>
            <a: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altLang="ko-KR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yc</a:t>
          </a:r>
          <a:r>
            <a: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using FDM</a:t>
          </a:r>
          <a:endParaRPr lang="ko-KR" alt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6F8614-C8B2-4836-AD57-8BACF3C1DD48}" type="parTrans" cxnId="{B42F4947-43AC-4C67-B675-9190A696EA27}">
      <dgm:prSet/>
      <dgm:spPr/>
      <dgm:t>
        <a:bodyPr/>
        <a:lstStyle/>
        <a:p>
          <a:pPr latinLnBrk="1"/>
          <a:endParaRPr lang="ko-KR" altLang="en-US"/>
        </a:p>
      </dgm:t>
    </dgm:pt>
    <dgm:pt modelId="{215463C4-D523-427C-8828-D528CE285E54}" type="sibTrans" cxnId="{B42F4947-43AC-4C67-B675-9190A696EA27}">
      <dgm:prSet/>
      <dgm:spPr/>
      <dgm:t>
        <a:bodyPr/>
        <a:lstStyle/>
        <a:p>
          <a:pPr latinLnBrk="1"/>
          <a:endParaRPr lang="ko-KR" altLang="en-US"/>
        </a:p>
      </dgm:t>
    </dgm:pt>
    <dgm:pt modelId="{E6DB291C-3A27-4D61-8115-0E6CFF6EC759}">
      <dgm:prSet phldrT="[텍스트]"/>
      <dgm:spPr/>
      <dgm:t>
        <a:bodyPr/>
        <a:lstStyle/>
        <a:p>
          <a:pPr latinLnBrk="1"/>
          <a:r>
            <a:rPr lang="en-US" altLang="ko-KR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y -&gt; </a:t>
          </a:r>
          <a:r>
            <a:rPr lang="en-US" altLang="ko-KR" dirty="0" err="1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wt</a:t>
          </a:r>
          <a:r>
            <a:rPr lang="en-US" altLang="ko-KR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%</a:t>
          </a:r>
          <a:r>
            <a:rPr lang="ko-KR" altLang="en-US" dirty="0" smtClean="0">
              <a:latin typeface="+mn-ea"/>
              <a:ea typeface="+mn-ea"/>
            </a:rPr>
            <a:t>로</a:t>
          </a:r>
          <a:r>
            <a:rPr lang="en-US" altLang="ko-KR" dirty="0" smtClean="0">
              <a:latin typeface="+mn-ea"/>
              <a:ea typeface="+mn-ea"/>
            </a:rPr>
            <a:t> </a:t>
          </a:r>
          <a:r>
            <a:rPr lang="ko-KR" altLang="en-US" dirty="0" smtClean="0">
              <a:latin typeface="+mn-ea"/>
              <a:ea typeface="+mn-ea"/>
            </a:rPr>
            <a:t>다시 변환 후 </a:t>
          </a:r>
          <a:r>
            <a:rPr lang="en-US" altLang="ko-KR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txt</a:t>
          </a:r>
          <a:r>
            <a:rPr lang="en-US" altLang="ko-KR" dirty="0" smtClean="0">
              <a:latin typeface="+mn-ea"/>
              <a:ea typeface="+mn-ea"/>
            </a:rPr>
            <a:t> </a:t>
          </a:r>
          <a:r>
            <a:rPr lang="ko-KR" altLang="en-US" dirty="0" smtClean="0">
              <a:latin typeface="+mn-ea"/>
              <a:ea typeface="+mn-ea"/>
            </a:rPr>
            <a:t>저장</a:t>
          </a:r>
          <a:endParaRPr lang="ko-KR" altLang="en-US" dirty="0">
            <a:latin typeface="+mn-ea"/>
            <a:ea typeface="+mn-ea"/>
          </a:endParaRPr>
        </a:p>
      </dgm:t>
    </dgm:pt>
    <dgm:pt modelId="{94BD21EC-745A-452F-A8D6-F9223AC5C399}" type="parTrans" cxnId="{72CC382F-EF3E-4EBD-A321-D54545EEA160}">
      <dgm:prSet/>
      <dgm:spPr/>
      <dgm:t>
        <a:bodyPr/>
        <a:lstStyle/>
        <a:p>
          <a:pPr latinLnBrk="1"/>
          <a:endParaRPr lang="ko-KR" altLang="en-US"/>
        </a:p>
      </dgm:t>
    </dgm:pt>
    <dgm:pt modelId="{E75CC4BF-3AD9-4239-8A40-814A12EB7BA7}" type="sibTrans" cxnId="{72CC382F-EF3E-4EBD-A321-D54545EEA160}">
      <dgm:prSet/>
      <dgm:spPr/>
      <dgm:t>
        <a:bodyPr/>
        <a:lstStyle/>
        <a:p>
          <a:pPr latinLnBrk="1"/>
          <a:endParaRPr lang="ko-KR" altLang="en-US"/>
        </a:p>
      </dgm:t>
    </dgm:pt>
    <dgm:pt modelId="{404C05CF-8FBD-4833-8F22-A97524008510}" type="pres">
      <dgm:prSet presAssocID="{CF96AC4F-77D5-4644-80B0-8C14E00AAFD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3DC5DB-8A02-4C14-A7B6-781164780C15}" type="pres">
      <dgm:prSet presAssocID="{CF96AC4F-77D5-4644-80B0-8C14E00AAFDF}" presName="dummyMaxCanvas" presStyleCnt="0">
        <dgm:presLayoutVars/>
      </dgm:prSet>
      <dgm:spPr/>
    </dgm:pt>
    <dgm:pt modelId="{2C5F4D50-8467-4C78-B365-8C8ECCA73254}" type="pres">
      <dgm:prSet presAssocID="{CF96AC4F-77D5-4644-80B0-8C14E00AAFDF}" presName="ThreeNodes_1" presStyleLbl="node1" presStyleIdx="0" presStyleCnt="3" custLinFactNeighborX="-426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1D7D8E4-EAF6-46CD-A21E-86C418DEA95E}" type="pres">
      <dgm:prSet presAssocID="{CF96AC4F-77D5-4644-80B0-8C14E00AAFDF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ACDB499-CAFD-4C81-9D35-9AE41942D8F3}" type="pres">
      <dgm:prSet presAssocID="{CF96AC4F-77D5-4644-80B0-8C14E00AAFDF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A86577F-3349-41D7-845B-AE1EF4448EEB}" type="pres">
      <dgm:prSet presAssocID="{CF96AC4F-77D5-4644-80B0-8C14E00AAFD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F5F5280-4068-479B-B664-F77EB9E58327}" type="pres">
      <dgm:prSet presAssocID="{CF96AC4F-77D5-4644-80B0-8C14E00AAFD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AF9AA1C-83FB-4FC2-92AF-55A0F13D2A4E}" type="pres">
      <dgm:prSet presAssocID="{CF96AC4F-77D5-4644-80B0-8C14E00AAFD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8F6AE3-BB8F-4602-9F59-D355DB68AD06}" type="pres">
      <dgm:prSet presAssocID="{CF96AC4F-77D5-4644-80B0-8C14E00AAFD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B4D0C67-30F6-4E1B-BA80-095E0565CB0F}" type="pres">
      <dgm:prSet presAssocID="{CF96AC4F-77D5-4644-80B0-8C14E00AAFD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61FCE73F-5F13-4BE7-8DD5-9D3957EF8296}" type="presOf" srcId="{ECD16E2B-DF5A-4677-916C-8FC4F2B214AA}" destId="{FAF9AA1C-83FB-4FC2-92AF-55A0F13D2A4E}" srcOrd="1" destOrd="0" presId="urn:microsoft.com/office/officeart/2005/8/layout/vProcess5"/>
    <dgm:cxn modelId="{4777B3F0-068C-4D54-8E63-025D6AE9DA08}" type="presOf" srcId="{215463C4-D523-427C-8828-D528CE285E54}" destId="{0F5F5280-4068-479B-B664-F77EB9E58327}" srcOrd="0" destOrd="0" presId="urn:microsoft.com/office/officeart/2005/8/layout/vProcess5"/>
    <dgm:cxn modelId="{ACA4AF56-A3EB-4493-8B7D-19C29EA16EFC}" type="presOf" srcId="{E6DB291C-3A27-4D61-8115-0E6CFF6EC759}" destId="{1ACDB499-CAFD-4C81-9D35-9AE41942D8F3}" srcOrd="0" destOrd="0" presId="urn:microsoft.com/office/officeart/2005/8/layout/vProcess5"/>
    <dgm:cxn modelId="{B42F4947-43AC-4C67-B675-9190A696EA27}" srcId="{CF96AC4F-77D5-4644-80B0-8C14E00AAFDF}" destId="{6BC3FAD0-320D-40FF-A975-871A04158D0D}" srcOrd="1" destOrd="0" parTransId="{486F8614-C8B2-4836-AD57-8BACF3C1DD48}" sibTransId="{215463C4-D523-427C-8828-D528CE285E54}"/>
    <dgm:cxn modelId="{F0CF230A-5874-454D-86A6-EDD79F8FD28B}" type="presOf" srcId="{6BC3FAD0-320D-40FF-A975-871A04158D0D}" destId="{CC8F6AE3-BB8F-4602-9F59-D355DB68AD06}" srcOrd="1" destOrd="0" presId="urn:microsoft.com/office/officeart/2005/8/layout/vProcess5"/>
    <dgm:cxn modelId="{72CC382F-EF3E-4EBD-A321-D54545EEA160}" srcId="{CF96AC4F-77D5-4644-80B0-8C14E00AAFDF}" destId="{E6DB291C-3A27-4D61-8115-0E6CFF6EC759}" srcOrd="2" destOrd="0" parTransId="{94BD21EC-745A-452F-A8D6-F9223AC5C399}" sibTransId="{E75CC4BF-3AD9-4239-8A40-814A12EB7BA7}"/>
    <dgm:cxn modelId="{26AD0039-B947-46D6-95F6-81B1C05A5FC7}" type="presOf" srcId="{CF96AC4F-77D5-4644-80B0-8C14E00AAFDF}" destId="{404C05CF-8FBD-4833-8F22-A97524008510}" srcOrd="0" destOrd="0" presId="urn:microsoft.com/office/officeart/2005/8/layout/vProcess5"/>
    <dgm:cxn modelId="{F2006100-8724-4A2D-B60D-12A4DE7EA8E4}" srcId="{CF96AC4F-77D5-4644-80B0-8C14E00AAFDF}" destId="{ECD16E2B-DF5A-4677-916C-8FC4F2B214AA}" srcOrd="0" destOrd="0" parTransId="{4C569E2B-1835-457C-A6CD-2D7B1FFD3E8F}" sibTransId="{44CB6EAF-9709-45C9-9504-081E935862B9}"/>
    <dgm:cxn modelId="{8BC78052-E7FE-460D-B570-980CB85CDE8A}" type="presOf" srcId="{44CB6EAF-9709-45C9-9504-081E935862B9}" destId="{4A86577F-3349-41D7-845B-AE1EF4448EEB}" srcOrd="0" destOrd="0" presId="urn:microsoft.com/office/officeart/2005/8/layout/vProcess5"/>
    <dgm:cxn modelId="{DDE56994-D7FD-43AC-BFFC-556EA64428FD}" type="presOf" srcId="{E6DB291C-3A27-4D61-8115-0E6CFF6EC759}" destId="{EB4D0C67-30F6-4E1B-BA80-095E0565CB0F}" srcOrd="1" destOrd="0" presId="urn:microsoft.com/office/officeart/2005/8/layout/vProcess5"/>
    <dgm:cxn modelId="{59CFFDD4-F09F-4653-AFE6-9C5F0F51CD7C}" type="presOf" srcId="{ECD16E2B-DF5A-4677-916C-8FC4F2B214AA}" destId="{2C5F4D50-8467-4C78-B365-8C8ECCA73254}" srcOrd="0" destOrd="0" presId="urn:microsoft.com/office/officeart/2005/8/layout/vProcess5"/>
    <dgm:cxn modelId="{3D06E3E1-0258-47B8-91EB-F80E8B6AFB45}" type="presOf" srcId="{6BC3FAD0-320D-40FF-A975-871A04158D0D}" destId="{21D7D8E4-EAF6-46CD-A21E-86C418DEA95E}" srcOrd="0" destOrd="0" presId="urn:microsoft.com/office/officeart/2005/8/layout/vProcess5"/>
    <dgm:cxn modelId="{8EAFBB5F-7062-44CC-A75A-95AB84A7E9AA}" type="presParOf" srcId="{404C05CF-8FBD-4833-8F22-A97524008510}" destId="{443DC5DB-8A02-4C14-A7B6-781164780C15}" srcOrd="0" destOrd="0" presId="urn:microsoft.com/office/officeart/2005/8/layout/vProcess5"/>
    <dgm:cxn modelId="{ED6928DA-A824-4D4B-A05F-79430554E9D3}" type="presParOf" srcId="{404C05CF-8FBD-4833-8F22-A97524008510}" destId="{2C5F4D50-8467-4C78-B365-8C8ECCA73254}" srcOrd="1" destOrd="0" presId="urn:microsoft.com/office/officeart/2005/8/layout/vProcess5"/>
    <dgm:cxn modelId="{B612BE6A-A55B-42FC-9A4A-89917986A0FC}" type="presParOf" srcId="{404C05CF-8FBD-4833-8F22-A97524008510}" destId="{21D7D8E4-EAF6-46CD-A21E-86C418DEA95E}" srcOrd="2" destOrd="0" presId="urn:microsoft.com/office/officeart/2005/8/layout/vProcess5"/>
    <dgm:cxn modelId="{BD7FAC81-A6D5-4373-8789-E2A17413DB47}" type="presParOf" srcId="{404C05CF-8FBD-4833-8F22-A97524008510}" destId="{1ACDB499-CAFD-4C81-9D35-9AE41942D8F3}" srcOrd="3" destOrd="0" presId="urn:microsoft.com/office/officeart/2005/8/layout/vProcess5"/>
    <dgm:cxn modelId="{002C8891-CBD0-4018-9AB2-C560906CA6A6}" type="presParOf" srcId="{404C05CF-8FBD-4833-8F22-A97524008510}" destId="{4A86577F-3349-41D7-845B-AE1EF4448EEB}" srcOrd="4" destOrd="0" presId="urn:microsoft.com/office/officeart/2005/8/layout/vProcess5"/>
    <dgm:cxn modelId="{7FBA61E8-92EF-4827-9954-1AF90A34CD98}" type="presParOf" srcId="{404C05CF-8FBD-4833-8F22-A97524008510}" destId="{0F5F5280-4068-479B-B664-F77EB9E58327}" srcOrd="5" destOrd="0" presId="urn:microsoft.com/office/officeart/2005/8/layout/vProcess5"/>
    <dgm:cxn modelId="{11655134-8752-4C7C-8F1D-CF1312424AEA}" type="presParOf" srcId="{404C05CF-8FBD-4833-8F22-A97524008510}" destId="{FAF9AA1C-83FB-4FC2-92AF-55A0F13D2A4E}" srcOrd="6" destOrd="0" presId="urn:microsoft.com/office/officeart/2005/8/layout/vProcess5"/>
    <dgm:cxn modelId="{5B982C7F-2E51-4A0B-815A-FC2E48EA9C11}" type="presParOf" srcId="{404C05CF-8FBD-4833-8F22-A97524008510}" destId="{CC8F6AE3-BB8F-4602-9F59-D355DB68AD06}" srcOrd="7" destOrd="0" presId="urn:microsoft.com/office/officeart/2005/8/layout/vProcess5"/>
    <dgm:cxn modelId="{985C0E0A-95C4-4505-983B-0F81A348A615}" type="presParOf" srcId="{404C05CF-8FBD-4833-8F22-A97524008510}" destId="{EB4D0C67-30F6-4E1B-BA80-095E0565CB0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F4D50-8467-4C78-B365-8C8ECCA73254}">
      <dsp:nvSpPr>
        <dsp:cNvPr id="0" name=""/>
        <dsp:cNvSpPr/>
      </dsp:nvSpPr>
      <dsp:spPr>
        <a:xfrm>
          <a:off x="0" y="0"/>
          <a:ext cx="6952832" cy="12367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200" kern="1200" dirty="0" smtClean="0">
              <a:latin typeface="+mn-ea"/>
              <a:ea typeface="+mn-ea"/>
            </a:rPr>
            <a:t>초기조성 </a:t>
          </a:r>
          <a:r>
            <a:rPr lang="en-US" altLang="ko-KR" sz="3200" kern="1200" dirty="0" err="1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wt</a:t>
          </a:r>
          <a:r>
            <a:rPr lang="en-US" altLang="ko-KR" sz="3200" kern="12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% -&gt; y</a:t>
          </a:r>
          <a:r>
            <a:rPr lang="ko-KR" altLang="en-US" sz="3200" kern="1200" dirty="0" smtClean="0">
              <a:latin typeface="+mn-ea"/>
              <a:ea typeface="+mn-ea"/>
            </a:rPr>
            <a:t>로 변환</a:t>
          </a:r>
          <a:endParaRPr lang="ko-KR" altLang="en-US" sz="3200" kern="1200" dirty="0">
            <a:latin typeface="+mn-ea"/>
            <a:ea typeface="+mn-ea"/>
          </a:endParaRPr>
        </a:p>
      </dsp:txBody>
      <dsp:txXfrm>
        <a:off x="36225" y="36225"/>
        <a:ext cx="5618229" cy="1164348"/>
      </dsp:txXfrm>
    </dsp:sp>
    <dsp:sp modelId="{21D7D8E4-EAF6-46CD-A21E-86C418DEA95E}">
      <dsp:nvSpPr>
        <dsp:cNvPr id="0" name=""/>
        <dsp:cNvSpPr/>
      </dsp:nvSpPr>
      <dsp:spPr>
        <a:xfrm>
          <a:off x="613485" y="1442931"/>
          <a:ext cx="6952832" cy="12367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Update D, </a:t>
          </a:r>
          <a:r>
            <a:rPr lang="en-US" altLang="ko-KR" sz="3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ysi</a:t>
          </a:r>
          <a:r>
            <a:rPr lang="en-US" altLang="ko-KR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altLang="ko-KR" sz="3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yc</a:t>
          </a:r>
          <a:r>
            <a:rPr lang="en-US" altLang="ko-KR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using FDM</a:t>
          </a:r>
          <a:endParaRPr lang="ko-KR" altLang="en-US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9710" y="1479156"/>
        <a:ext cx="5462978" cy="1164348"/>
      </dsp:txXfrm>
    </dsp:sp>
    <dsp:sp modelId="{1ACDB499-CAFD-4C81-9D35-9AE41942D8F3}">
      <dsp:nvSpPr>
        <dsp:cNvPr id="0" name=""/>
        <dsp:cNvSpPr/>
      </dsp:nvSpPr>
      <dsp:spPr>
        <a:xfrm>
          <a:off x="1226970" y="2885862"/>
          <a:ext cx="6952832" cy="12367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100" kern="12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y -&gt; </a:t>
          </a:r>
          <a:r>
            <a:rPr lang="en-US" altLang="ko-KR" sz="3100" kern="1200" dirty="0" err="1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wt</a:t>
          </a:r>
          <a:r>
            <a:rPr lang="en-US" altLang="ko-KR" sz="3100" kern="12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%</a:t>
          </a:r>
          <a:r>
            <a:rPr lang="ko-KR" altLang="en-US" sz="3100" kern="1200" dirty="0" smtClean="0">
              <a:latin typeface="+mn-ea"/>
              <a:ea typeface="+mn-ea"/>
            </a:rPr>
            <a:t>로</a:t>
          </a:r>
          <a:r>
            <a:rPr lang="en-US" altLang="ko-KR" sz="3100" kern="1200" dirty="0" smtClean="0">
              <a:latin typeface="+mn-ea"/>
              <a:ea typeface="+mn-ea"/>
            </a:rPr>
            <a:t> </a:t>
          </a:r>
          <a:r>
            <a:rPr lang="ko-KR" altLang="en-US" sz="3100" kern="1200" dirty="0" smtClean="0">
              <a:latin typeface="+mn-ea"/>
              <a:ea typeface="+mn-ea"/>
            </a:rPr>
            <a:t>다시 변환 후 </a:t>
          </a:r>
          <a:r>
            <a:rPr lang="en-US" altLang="ko-KR" sz="3100" kern="12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txt</a:t>
          </a:r>
          <a:r>
            <a:rPr lang="en-US" altLang="ko-KR" sz="3100" kern="1200" dirty="0" smtClean="0">
              <a:latin typeface="+mn-ea"/>
              <a:ea typeface="+mn-ea"/>
            </a:rPr>
            <a:t> </a:t>
          </a:r>
          <a:r>
            <a:rPr lang="ko-KR" altLang="en-US" sz="3100" kern="1200" dirty="0" smtClean="0">
              <a:latin typeface="+mn-ea"/>
              <a:ea typeface="+mn-ea"/>
            </a:rPr>
            <a:t>저장</a:t>
          </a:r>
          <a:endParaRPr lang="ko-KR" altLang="en-US" sz="3100" kern="1200" dirty="0">
            <a:latin typeface="+mn-ea"/>
            <a:ea typeface="+mn-ea"/>
          </a:endParaRPr>
        </a:p>
      </dsp:txBody>
      <dsp:txXfrm>
        <a:off x="1263195" y="2922087"/>
        <a:ext cx="5462978" cy="1164348"/>
      </dsp:txXfrm>
    </dsp:sp>
    <dsp:sp modelId="{4A86577F-3349-41D7-845B-AE1EF4448EEB}">
      <dsp:nvSpPr>
        <dsp:cNvPr id="0" name=""/>
        <dsp:cNvSpPr/>
      </dsp:nvSpPr>
      <dsp:spPr>
        <a:xfrm>
          <a:off x="6148913" y="937905"/>
          <a:ext cx="803918" cy="80391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>
        <a:off x="6329795" y="937905"/>
        <a:ext cx="442154" cy="604948"/>
      </dsp:txXfrm>
    </dsp:sp>
    <dsp:sp modelId="{0F5F5280-4068-479B-B664-F77EB9E58327}">
      <dsp:nvSpPr>
        <dsp:cNvPr id="0" name=""/>
        <dsp:cNvSpPr/>
      </dsp:nvSpPr>
      <dsp:spPr>
        <a:xfrm>
          <a:off x="6762398" y="2372591"/>
          <a:ext cx="803918" cy="80391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>
        <a:off x="6943280" y="2372591"/>
        <a:ext cx="442154" cy="60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11" Type="http://schemas.openxmlformats.org/officeDocument/2006/relationships/image" Target="../media/image42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51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1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7.wmf"/><Relationship Id="rId9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39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8.wmf"/><Relationship Id="rId20" Type="http://schemas.openxmlformats.org/officeDocument/2006/relationships/image" Target="../media/image4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42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37.wmf"/><Relationship Id="rId22" Type="http://schemas.openxmlformats.org/officeDocument/2006/relationships/image" Target="../media/image4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46.jpe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45.wmf"/><Relationship Id="rId4" Type="http://schemas.openxmlformats.org/officeDocument/2006/relationships/image" Target="../media/image47.jpeg"/><Relationship Id="rId9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51.wmf"/><Relationship Id="rId3" Type="http://schemas.openxmlformats.org/officeDocument/2006/relationships/image" Target="../media/image52.png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34.wmf"/><Relationship Id="rId4" Type="http://schemas.openxmlformats.org/officeDocument/2006/relationships/image" Target="../media/image53.png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4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540.png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56.png"/><Relationship Id="rId4" Type="http://schemas.openxmlformats.org/officeDocument/2006/relationships/image" Target="../media/image47.jpeg"/><Relationship Id="rId9" Type="http://schemas.openxmlformats.org/officeDocument/2006/relationships/image" Target="../media/image55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57.png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47.jpeg"/><Relationship Id="rId9" Type="http://schemas.openxmlformats.org/officeDocument/2006/relationships/image" Target="../media/image5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png"/><Relationship Id="rId7" Type="http://schemas.openxmlformats.org/officeDocument/2006/relationships/image" Target="../media/image8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smtClean="0"/>
              <a:t>소재수치해석 </a:t>
            </a:r>
            <a:r>
              <a:rPr lang="en-US" altLang="ko-KR" sz="4800" dirty="0" smtClean="0"/>
              <a:t>final-term</a:t>
            </a:r>
            <a:endParaRPr lang="ko-KR" altLang="en-US" sz="4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1194" y="2292439"/>
            <a:ext cx="10993546" cy="914399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en-US" altLang="ko-KR" sz="2800" dirty="0" smtClean="0"/>
              <a:t>20100091 </a:t>
            </a:r>
            <a:r>
              <a:rPr lang="ko-KR" altLang="en-US" sz="2800" dirty="0" smtClean="0"/>
              <a:t>서</a:t>
            </a:r>
            <a:r>
              <a:rPr lang="en-US" altLang="ko-KR" sz="2800" dirty="0"/>
              <a:t> </a:t>
            </a:r>
            <a:r>
              <a:rPr lang="ko-KR" altLang="en-US" sz="2800" dirty="0" smtClean="0"/>
              <a:t>현 선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9029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Code structure</a:t>
            </a:r>
            <a:endParaRPr lang="ko-KR" altLang="en-US" sz="4400" dirty="0"/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389746826"/>
              </p:ext>
            </p:extLst>
          </p:nvPr>
        </p:nvGraphicFramePr>
        <p:xfrm>
          <a:off x="2110416" y="2333080"/>
          <a:ext cx="8179803" cy="4122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87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Key code</a:t>
            </a:r>
            <a:endParaRPr lang="ko-KR" altLang="en-US" sz="4400" dirty="0"/>
          </a:p>
        </p:txBody>
      </p:sp>
      <p:grpSp>
        <p:nvGrpSpPr>
          <p:cNvPr id="9" name="그룹 8"/>
          <p:cNvGrpSpPr/>
          <p:nvPr/>
        </p:nvGrpSpPr>
        <p:grpSpPr>
          <a:xfrm>
            <a:off x="6104316" y="5053163"/>
            <a:ext cx="5905501" cy="1659785"/>
            <a:chOff x="1761749" y="3984921"/>
            <a:chExt cx="7620557" cy="2289726"/>
          </a:xfrm>
        </p:grpSpPr>
        <p:sp>
          <p:nvSpPr>
            <p:cNvPr id="10" name="직사각형 9"/>
            <p:cNvSpPr/>
            <p:nvPr/>
          </p:nvSpPr>
          <p:spPr>
            <a:xfrm>
              <a:off x="1761749" y="3984921"/>
              <a:ext cx="2500330" cy="164307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Arial" panose="020B0604020202020204" pitchFamily="34" charset="0"/>
                </a:rPr>
                <a:t>Si : 3.8wt%</a:t>
              </a:r>
            </a:p>
            <a:p>
              <a:pPr algn="ctr"/>
              <a:r>
                <a:rPr lang="en-US" altLang="ko-KR" sz="1600" b="1" dirty="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Arial" panose="020B0604020202020204" pitchFamily="34" charset="0"/>
                </a:rPr>
                <a:t>C : 0.478wt%</a:t>
              </a:r>
              <a:endPara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263965" y="3984921"/>
              <a:ext cx="2500330" cy="164307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Arial" panose="020B0604020202020204" pitchFamily="34" charset="0"/>
                </a:rPr>
                <a:t>Si : 0.001wt%</a:t>
              </a:r>
            </a:p>
            <a:p>
              <a:pPr algn="ctr"/>
              <a:r>
                <a:rPr lang="en-US" altLang="ko-KR" sz="1600" b="1" dirty="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Arial" panose="020B0604020202020204" pitchFamily="34" charset="0"/>
                </a:rPr>
                <a:t>C : 0.441wt%</a:t>
              </a:r>
              <a:endPara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 rot="5400000">
              <a:off x="1590734" y="5824268"/>
              <a:ext cx="356396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rot="5400000">
              <a:off x="4088614" y="5815032"/>
              <a:ext cx="356396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 rot="5400000">
              <a:off x="6588944" y="5815032"/>
              <a:ext cx="356396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화살표 연결선 18"/>
            <p:cNvCxnSpPr/>
            <p:nvPr/>
          </p:nvCxnSpPr>
          <p:spPr>
            <a:xfrm>
              <a:off x="1775321" y="5842309"/>
              <a:ext cx="2484000" cy="1588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화살표 연결선 19"/>
            <p:cNvCxnSpPr/>
            <p:nvPr/>
          </p:nvCxnSpPr>
          <p:spPr>
            <a:xfrm>
              <a:off x="4275651" y="5842309"/>
              <a:ext cx="2484000" cy="1588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632576" y="5913746"/>
              <a:ext cx="1100070" cy="360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Arial" panose="020B0604020202020204" pitchFamily="34" charset="0"/>
                </a:rPr>
                <a:t>50mm</a:t>
              </a:r>
              <a:endParaRPr lang="ko-KR" altLang="en-US" sz="11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32908" y="5913748"/>
              <a:ext cx="905723" cy="360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Arial" panose="020B0604020202020204" pitchFamily="34" charset="0"/>
                </a:rPr>
                <a:t>50mm</a:t>
              </a:r>
              <a:endParaRPr lang="ko-KR" altLang="en-US" sz="11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29421" y="5373217"/>
              <a:ext cx="2452885" cy="721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열처리 온도  </a:t>
              </a:r>
              <a:r>
                <a:rPr lang="en-US" altLang="ko-KR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: 1323K</a:t>
              </a:r>
            </a:p>
            <a:p>
              <a:r>
                <a:rPr lang="ko-KR" altLang="en-US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열처리 시간 </a:t>
              </a:r>
              <a:r>
                <a:rPr lang="en-US" altLang="ko-KR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: 13days</a:t>
              </a:r>
              <a:endPara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02" y="2046939"/>
            <a:ext cx="7398417" cy="285087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61002" y="4991932"/>
            <a:ext cx="544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초기조성 입력 및 </a:t>
            </a:r>
            <a:r>
              <a:rPr lang="en-US" altLang="ko-KR" b="1" dirty="0" err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wt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% -&gt; u fraction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으로의 변환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!</a:t>
            </a:r>
            <a:endParaRPr lang="ko-KR" altLang="en-US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461002" y="1970342"/>
            <a:ext cx="7398417" cy="2927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8039794" y="1970342"/>
            <a:ext cx="1245874" cy="861774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[Setting] </a:t>
            </a:r>
          </a:p>
          <a:p>
            <a:pPr algn="just"/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x=0.001m</a:t>
            </a:r>
          </a:p>
          <a:p>
            <a:pPr algn="just"/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=1s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41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Key code</a:t>
            </a:r>
            <a:endParaRPr lang="ko-KR" altLang="en-US" sz="44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004" y="2102275"/>
            <a:ext cx="6926423" cy="4234132"/>
          </a:xfrm>
          <a:prstGeom prst="rect">
            <a:avLst/>
          </a:prstGeom>
        </p:spPr>
      </p:pic>
      <p:sp>
        <p:nvSpPr>
          <p:cNvPr id="27" name="직사각형 26"/>
          <p:cNvSpPr/>
          <p:nvPr/>
        </p:nvSpPr>
        <p:spPr>
          <a:xfrm>
            <a:off x="430367" y="3219718"/>
            <a:ext cx="7398417" cy="875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7395427" y="3267530"/>
            <a:ext cx="563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2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  <a:endParaRPr lang="ko-KR" altLang="en-US" sz="2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95426" y="3463552"/>
            <a:ext cx="563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2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  <a:endParaRPr lang="ko-KR" altLang="en-US" sz="2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30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064" y="4191743"/>
            <a:ext cx="4554963" cy="848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7867421" y="3788363"/>
            <a:ext cx="189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Explicit method</a:t>
            </a:r>
            <a:endParaRPr lang="ko-KR" altLang="en-US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430367" y="5689746"/>
            <a:ext cx="2518896" cy="6595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2949263" y="6015206"/>
            <a:ext cx="354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Time limit: 13days=1123200s</a:t>
            </a:r>
            <a:endParaRPr lang="ko-KR" altLang="en-US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430367" y="2485623"/>
            <a:ext cx="6965060" cy="611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7395426" y="2717123"/>
            <a:ext cx="3087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Diffusion coefficients 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계산</a:t>
            </a:r>
            <a:endParaRPr lang="ko-KR" altLang="en-US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323850" y="341171"/>
            <a:ext cx="11868150" cy="6244761"/>
            <a:chOff x="161925" y="1185862"/>
            <a:chExt cx="11868150" cy="6060095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1925" y="1185862"/>
              <a:ext cx="11868150" cy="4486275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1925" y="5693382"/>
              <a:ext cx="6000750" cy="15525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1732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Key code</a:t>
            </a:r>
            <a:endParaRPr lang="ko-KR" altLang="en-US" sz="4400" dirty="0"/>
          </a:p>
        </p:txBody>
      </p:sp>
      <p:sp>
        <p:nvSpPr>
          <p:cNvPr id="24" name="TextBox 23"/>
          <p:cNvSpPr txBox="1"/>
          <p:nvPr/>
        </p:nvSpPr>
        <p:spPr>
          <a:xfrm>
            <a:off x="461002" y="4598620"/>
            <a:ext cx="544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다시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u fraction -&gt; </a:t>
            </a:r>
            <a:r>
              <a:rPr lang="en-US" altLang="ko-KR" b="1" dirty="0" err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wt</a:t>
            </a:r>
            <a:r>
              <a:rPr lang="en-US" altLang="ko-KR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% 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으로 변환</a:t>
            </a:r>
            <a:r>
              <a:rPr lang="en-US" altLang="ko-KR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후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txt file 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저장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!</a:t>
            </a:r>
            <a:endParaRPr lang="ko-KR" altLang="en-US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461002" y="1970342"/>
            <a:ext cx="9275426" cy="24986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1" y="2099993"/>
            <a:ext cx="9058549" cy="222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results</a:t>
            </a:r>
            <a:endParaRPr lang="ko-KR" altLang="en-US" sz="44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415" y="2400216"/>
            <a:ext cx="5966676" cy="388700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91731" y="1858031"/>
            <a:ext cx="4669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Carbon diffusion (13days)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223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results</a:t>
            </a:r>
            <a:endParaRPr lang="ko-KR" altLang="en-US" sz="4400" dirty="0"/>
          </a:p>
        </p:txBody>
      </p:sp>
      <p:sp>
        <p:nvSpPr>
          <p:cNvPr id="24" name="TextBox 23"/>
          <p:cNvSpPr txBox="1"/>
          <p:nvPr/>
        </p:nvSpPr>
        <p:spPr>
          <a:xfrm>
            <a:off x="391731" y="1858031"/>
            <a:ext cx="4669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/>
              <a:t>시간에 따른 </a:t>
            </a:r>
            <a:r>
              <a:rPr lang="en-US" altLang="ko-KR" sz="2000" b="1" dirty="0" smtClean="0"/>
              <a:t>Carbon</a:t>
            </a:r>
            <a:r>
              <a:rPr lang="ko-KR" altLang="en-US" sz="2000" b="1" dirty="0" smtClean="0"/>
              <a:t>의 확산</a:t>
            </a:r>
            <a:endParaRPr lang="ko-KR" altLang="en-US" sz="20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729" y="2400216"/>
            <a:ext cx="7022541" cy="423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3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results</a:t>
            </a:r>
            <a:endParaRPr lang="ko-KR" altLang="en-US" sz="4400" dirty="0"/>
          </a:p>
        </p:txBody>
      </p:sp>
      <p:sp>
        <p:nvSpPr>
          <p:cNvPr id="24" name="TextBox 23"/>
          <p:cNvSpPr txBox="1"/>
          <p:nvPr/>
        </p:nvSpPr>
        <p:spPr>
          <a:xfrm>
            <a:off x="391731" y="1858031"/>
            <a:ext cx="4669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Si diffusion (13days)</a:t>
            </a:r>
            <a:endParaRPr lang="ko-KR" altLang="en-US" sz="20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0050" y="2400216"/>
            <a:ext cx="5837888" cy="35124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12431" y="6054713"/>
            <a:ext cx="544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Diffusion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 거의 일어나지 않음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!</a:t>
            </a:r>
            <a:endParaRPr lang="ko-KR" altLang="en-US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553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conclusion</a:t>
            </a:r>
            <a:endParaRPr lang="ko-KR" altLang="en-US" sz="4400" dirty="0"/>
          </a:p>
        </p:txBody>
      </p:sp>
      <p:sp>
        <p:nvSpPr>
          <p:cNvPr id="4" name="직사각형 3"/>
          <p:cNvSpPr/>
          <p:nvPr/>
        </p:nvSpPr>
        <p:spPr>
          <a:xfrm>
            <a:off x="1457258" y="2174776"/>
            <a:ext cx="9277484" cy="4247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# FDM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을 이용한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simulation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을 통해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fcc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 Fe-Si-C 3</a:t>
            </a:r>
            <a:r>
              <a:rPr lang="ko-KR" alt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원계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 고용상에서의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carbon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의 </a:t>
            </a:r>
            <a:r>
              <a:rPr lang="en-US" altLang="ko-KR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D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arken’s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 uphill diffusion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을 확인할 수 있었다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!</a:t>
            </a: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# 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확산의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driving force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가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concentration gradient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가 아닌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chemical potential gradient 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임을 알 수 있다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!(Si 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농도가 더 높은 왼쪽 시편에서의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C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의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chemical potential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이 더 높기 때문에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diffusion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이 일어남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# 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양쪽의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chemical potential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이 같아질 때까지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C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의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diffusion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이 일어나 결국은 양쪽 시편의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carbon 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농도 차가 역전됨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!</a:t>
            </a: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# Si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는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substitutional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 diffusion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을 하기 때문에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interstitial diffusion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을 하는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C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와는 달리 확산이 매우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 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느리게 진행된다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6077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81194" y="3904941"/>
            <a:ext cx="10993549" cy="1475013"/>
          </a:xfrm>
        </p:spPr>
        <p:txBody>
          <a:bodyPr>
            <a:noAutofit/>
          </a:bodyPr>
          <a:lstStyle/>
          <a:p>
            <a:pPr algn="ctr"/>
            <a:r>
              <a:rPr lang="en-US" altLang="ko-KR" sz="72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Ⅱ</a:t>
            </a:r>
            <a:r>
              <a:rPr lang="en-US" altLang="ko-KR" sz="7200" dirty="0" smtClean="0">
                <a:solidFill>
                  <a:schemeClr val="bg1"/>
                </a:solidFill>
              </a:rPr>
              <a:t>. </a:t>
            </a:r>
            <a:r>
              <a:rPr lang="ko-KR" altLang="en-US" sz="7200" dirty="0" smtClean="0">
                <a:solidFill>
                  <a:schemeClr val="bg1"/>
                </a:solidFill>
              </a:rPr>
              <a:t>자유 주제</a:t>
            </a:r>
            <a:r>
              <a:rPr lang="en-US" altLang="ko-KR" sz="6000" dirty="0" smtClean="0">
                <a:solidFill>
                  <a:schemeClr val="bg1"/>
                </a:solidFill>
              </a:rPr>
              <a:t/>
            </a:r>
            <a:br>
              <a:rPr lang="en-US" altLang="ko-KR" sz="6000" dirty="0" smtClean="0">
                <a:solidFill>
                  <a:schemeClr val="bg1"/>
                </a:solidFill>
              </a:rPr>
            </a:br>
            <a:r>
              <a:rPr lang="en-US" altLang="ko-KR" sz="6000" dirty="0" smtClean="0">
                <a:solidFill>
                  <a:schemeClr val="bg1"/>
                </a:solidFill>
              </a:rPr>
              <a:t>Growth of precipitation</a:t>
            </a:r>
            <a:endParaRPr lang="ko-KR" alt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2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Nucleation and growth</a:t>
            </a:r>
            <a:endParaRPr lang="ko-KR" altLang="en-US" sz="4400" dirty="0"/>
          </a:p>
        </p:txBody>
      </p:sp>
      <p:sp>
        <p:nvSpPr>
          <p:cNvPr id="29" name="내용 개체 틀 2"/>
          <p:cNvSpPr>
            <a:spLocks noGrp="1"/>
          </p:cNvSpPr>
          <p:nvPr>
            <p:ph idx="1"/>
          </p:nvPr>
        </p:nvSpPr>
        <p:spPr>
          <a:xfrm>
            <a:off x="457200" y="1932537"/>
            <a:ext cx="10861040" cy="562222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Critical driving force &amp; size</a:t>
            </a:r>
          </a:p>
        </p:txBody>
      </p:sp>
      <p:graphicFrame>
        <p:nvGraphicFramePr>
          <p:cNvPr id="5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204859"/>
              </p:ext>
            </p:extLst>
          </p:nvPr>
        </p:nvGraphicFramePr>
        <p:xfrm>
          <a:off x="2127250" y="2740440"/>
          <a:ext cx="3829387" cy="763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9" name="수식" r:id="rId3" imgW="2374560" imgH="507960" progId="Equation.3">
                  <p:embed/>
                </p:oleObj>
              </mc:Choice>
              <mc:Fallback>
                <p:oleObj name="수식" r:id="rId3" imgW="23745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2740440"/>
                        <a:ext cx="3829387" cy="763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4"/>
          <p:cNvSpPr>
            <a:spLocks noChangeArrowheads="1"/>
          </p:cNvSpPr>
          <p:nvPr/>
        </p:nvSpPr>
        <p:spPr bwMode="auto">
          <a:xfrm>
            <a:off x="581192" y="2916917"/>
            <a:ext cx="1081087" cy="9350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2" name="Oval 56"/>
          <p:cNvSpPr>
            <a:spLocks noChangeArrowheads="1"/>
          </p:cNvSpPr>
          <p:nvPr/>
        </p:nvSpPr>
        <p:spPr bwMode="auto">
          <a:xfrm>
            <a:off x="938379" y="3246323"/>
            <a:ext cx="287338" cy="288925"/>
          </a:xfrm>
          <a:prstGeom prst="ellipse">
            <a:avLst/>
          </a:prstGeom>
          <a:solidFill>
            <a:srgbClr val="8BFFB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3" name="Text Box 58"/>
          <p:cNvSpPr txBox="1">
            <a:spLocks noChangeArrowheads="1"/>
          </p:cNvSpPr>
          <p:nvPr/>
        </p:nvSpPr>
        <p:spPr bwMode="auto">
          <a:xfrm>
            <a:off x="635167" y="3474923"/>
            <a:ext cx="43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b="1" i="0">
                <a:solidFill>
                  <a:srgbClr val="000000"/>
                </a:solidFill>
                <a:latin typeface="Symbol" panose="05050102010706020507" pitchFamily="18" charset="2"/>
              </a:rPr>
              <a:t>a</a:t>
            </a:r>
            <a:endParaRPr lang="en-US" altLang="ko-KR" b="1" i="0" baseline="30000">
              <a:solidFill>
                <a:srgbClr val="000000"/>
              </a:solidFill>
              <a:latin typeface="Symbol" panose="05050102010706020507" pitchFamily="18" charset="2"/>
            </a:endParaRPr>
          </a:p>
        </p:txBody>
      </p:sp>
      <p:sp>
        <p:nvSpPr>
          <p:cNvPr id="14" name="Text Box 59"/>
          <p:cNvSpPr txBox="1">
            <a:spLocks noChangeArrowheads="1"/>
          </p:cNvSpPr>
          <p:nvPr/>
        </p:nvSpPr>
        <p:spPr bwMode="auto">
          <a:xfrm>
            <a:off x="954254" y="3232036"/>
            <a:ext cx="287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b="1" i="0" dirty="0">
                <a:solidFill>
                  <a:srgbClr val="000000"/>
                </a:solidFill>
                <a:latin typeface="Symbol" panose="05050102010706020507" pitchFamily="18" charset="2"/>
              </a:rPr>
              <a:t>b</a:t>
            </a:r>
            <a:endParaRPr lang="en-US" altLang="ko-KR" b="1" i="0" baseline="30000" dirty="0">
              <a:solidFill>
                <a:srgbClr val="000000"/>
              </a:solidFill>
              <a:latin typeface="Symbol" panose="05050102010706020507" pitchFamily="18" charset="2"/>
            </a:endParaRPr>
          </a:p>
        </p:txBody>
      </p:sp>
      <p:sp>
        <p:nvSpPr>
          <p:cNvPr id="15" name="Text Box 69"/>
          <p:cNvSpPr txBox="1">
            <a:spLocks noChangeArrowheads="1"/>
          </p:cNvSpPr>
          <p:nvPr/>
        </p:nvSpPr>
        <p:spPr bwMode="auto">
          <a:xfrm>
            <a:off x="2127250" y="3737631"/>
            <a:ext cx="1873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 b="1" dirty="0"/>
              <a:t>for spherical </a:t>
            </a:r>
            <a:r>
              <a:rPr lang="en-US" altLang="ko-KR" sz="1600" b="1" dirty="0" smtClean="0"/>
              <a:t>nuclei</a:t>
            </a:r>
            <a:r>
              <a:rPr lang="en-US" altLang="ko-KR" sz="1600" b="1" dirty="0"/>
              <a:t>:</a:t>
            </a:r>
          </a:p>
        </p:txBody>
      </p:sp>
      <p:graphicFrame>
        <p:nvGraphicFramePr>
          <p:cNvPr id="16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259934"/>
              </p:ext>
            </p:extLst>
          </p:nvPr>
        </p:nvGraphicFramePr>
        <p:xfrm>
          <a:off x="4007015" y="3631887"/>
          <a:ext cx="3509766" cy="589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" name="Equation" r:id="rId5" imgW="2552700" imgH="406400" progId="Equation.3">
                  <p:embed/>
                </p:oleObj>
              </mc:Choice>
              <mc:Fallback>
                <p:oleObj name="Equation" r:id="rId5" imgW="25527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015" y="3631887"/>
                        <a:ext cx="3509766" cy="5897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59248"/>
              </p:ext>
            </p:extLst>
          </p:nvPr>
        </p:nvGraphicFramePr>
        <p:xfrm>
          <a:off x="2127250" y="4541838"/>
          <a:ext cx="177165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" name="수식" r:id="rId7" imgW="1612800" imgH="888840" progId="Equation.3">
                  <p:embed/>
                </p:oleObj>
              </mc:Choice>
              <mc:Fallback>
                <p:oleObj name="수식" r:id="rId7" imgW="16128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4541838"/>
                        <a:ext cx="1771650" cy="116205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69"/>
          <p:cNvSpPr txBox="1">
            <a:spLocks noChangeArrowheads="1"/>
          </p:cNvSpPr>
          <p:nvPr/>
        </p:nvSpPr>
        <p:spPr bwMode="auto">
          <a:xfrm>
            <a:off x="3926371" y="4696029"/>
            <a:ext cx="1873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 b="1" dirty="0" smtClean="0"/>
              <a:t>Critical radius</a:t>
            </a:r>
            <a:endParaRPr lang="en-US" altLang="ko-KR" sz="1600" b="1" dirty="0"/>
          </a:p>
        </p:txBody>
      </p:sp>
      <p:sp>
        <p:nvSpPr>
          <p:cNvPr id="20" name="Text Box 69"/>
          <p:cNvSpPr txBox="1">
            <a:spLocks noChangeArrowheads="1"/>
          </p:cNvSpPr>
          <p:nvPr/>
        </p:nvSpPr>
        <p:spPr bwMode="auto">
          <a:xfrm>
            <a:off x="3926371" y="5249160"/>
            <a:ext cx="232996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 b="1" dirty="0" smtClean="0"/>
              <a:t>Critical driving force</a:t>
            </a:r>
            <a:endParaRPr lang="en-US" altLang="ko-KR" sz="1600" b="1" dirty="0"/>
          </a:p>
        </p:txBody>
      </p:sp>
      <p:pic>
        <p:nvPicPr>
          <p:cNvPr id="21" name="Picture 84" descr="01-G vs 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294" y="2740440"/>
            <a:ext cx="3601265" cy="333127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Line 85"/>
          <p:cNvSpPr>
            <a:spLocks noChangeShapeType="1"/>
          </p:cNvSpPr>
          <p:nvPr/>
        </p:nvSpPr>
        <p:spPr bwMode="auto">
          <a:xfrm>
            <a:off x="9794204" y="4529138"/>
            <a:ext cx="753239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ko-KR" altLang="en-US"/>
          </a:p>
        </p:txBody>
      </p:sp>
      <p:sp>
        <p:nvSpPr>
          <p:cNvPr id="23" name="Text Box 86"/>
          <p:cNvSpPr txBox="1">
            <a:spLocks noChangeArrowheads="1"/>
          </p:cNvSpPr>
          <p:nvPr/>
        </p:nvSpPr>
        <p:spPr bwMode="auto">
          <a:xfrm>
            <a:off x="9795894" y="4159885"/>
            <a:ext cx="11150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en-US" altLang="ko-KR" b="1" dirty="0">
                <a:solidFill>
                  <a:srgbClr val="0000CC"/>
                </a:solidFill>
              </a:rPr>
              <a:t>stable size</a:t>
            </a:r>
          </a:p>
        </p:txBody>
      </p:sp>
    </p:spTree>
    <p:extLst>
      <p:ext uri="{BB962C8B-B14F-4D97-AF65-F5344CB8AC3E}">
        <p14:creationId xmlns:p14="http://schemas.microsoft.com/office/powerpoint/2010/main" val="319760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81194" y="4136760"/>
            <a:ext cx="10993549" cy="1475013"/>
          </a:xfrm>
        </p:spPr>
        <p:txBody>
          <a:bodyPr>
            <a:noAutofit/>
          </a:bodyPr>
          <a:lstStyle/>
          <a:p>
            <a:pPr algn="ctr"/>
            <a:r>
              <a:rPr lang="en-US" altLang="ko-KR" sz="72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Ⅰ</a:t>
            </a:r>
            <a:r>
              <a:rPr lang="en-US" altLang="ko-KR" sz="7200" dirty="0" smtClean="0">
                <a:solidFill>
                  <a:schemeClr val="bg1"/>
                </a:solidFill>
              </a:rPr>
              <a:t>. </a:t>
            </a:r>
            <a:r>
              <a:rPr lang="ko-KR" altLang="en-US" sz="7200" dirty="0" smtClean="0">
                <a:solidFill>
                  <a:schemeClr val="bg1"/>
                </a:solidFill>
              </a:rPr>
              <a:t>지정 과제</a:t>
            </a:r>
            <a:r>
              <a:rPr lang="en-US" altLang="ko-KR" sz="7200" dirty="0" smtClean="0">
                <a:solidFill>
                  <a:schemeClr val="bg1"/>
                </a:solidFill>
              </a:rPr>
              <a:t/>
            </a:r>
            <a:br>
              <a:rPr lang="en-US" altLang="ko-KR" sz="7200" dirty="0" smtClean="0">
                <a:solidFill>
                  <a:schemeClr val="bg1"/>
                </a:solidFill>
              </a:rPr>
            </a:br>
            <a:r>
              <a:rPr lang="en-US" altLang="ko-KR" sz="5400" dirty="0" err="1" smtClean="0">
                <a:solidFill>
                  <a:schemeClr val="bg1"/>
                </a:solidFill>
              </a:rPr>
              <a:t>darken’s</a:t>
            </a:r>
            <a:r>
              <a:rPr lang="en-US" altLang="ko-KR" sz="5400" dirty="0" smtClean="0">
                <a:solidFill>
                  <a:schemeClr val="bg1"/>
                </a:solidFill>
              </a:rPr>
              <a:t> uphill diffusion</a:t>
            </a:r>
            <a:endParaRPr lang="ko-KR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7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Growth of precipitation</a:t>
            </a:r>
            <a:endParaRPr lang="ko-KR" altLang="en-US" sz="4400" dirty="0"/>
          </a:p>
        </p:txBody>
      </p:sp>
      <p:sp>
        <p:nvSpPr>
          <p:cNvPr id="29" name="내용 개체 틀 2"/>
          <p:cNvSpPr>
            <a:spLocks noGrp="1"/>
          </p:cNvSpPr>
          <p:nvPr>
            <p:ph idx="1"/>
          </p:nvPr>
        </p:nvSpPr>
        <p:spPr>
          <a:xfrm>
            <a:off x="457200" y="2088337"/>
            <a:ext cx="11153608" cy="1443181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Nuclei larger than V*(r*) will grow through interface migration</a:t>
            </a:r>
          </a:p>
          <a:p>
            <a:r>
              <a:rPr lang="en-US" altLang="ko-KR" sz="2400" dirty="0" smtClean="0"/>
              <a:t>Shape of </a:t>
            </a:r>
            <a:r>
              <a:rPr lang="en-US" altLang="ko-KR" sz="2400" dirty="0" err="1" smtClean="0"/>
              <a:t>ppt</a:t>
            </a:r>
            <a:r>
              <a:rPr lang="en-US" altLang="ko-KR" sz="2400" dirty="0" smtClean="0"/>
              <a:t> depends on the migration rate of interface such as coherent, semi-coherent, and in-coherent</a:t>
            </a:r>
            <a:endParaRPr lang="ko-KR" altLang="en-US" sz="2400" dirty="0"/>
          </a:p>
        </p:txBody>
      </p:sp>
      <p:grpSp>
        <p:nvGrpSpPr>
          <p:cNvPr id="5" name="그룹 4"/>
          <p:cNvGrpSpPr/>
          <p:nvPr/>
        </p:nvGrpSpPr>
        <p:grpSpPr>
          <a:xfrm>
            <a:off x="3955457" y="3924219"/>
            <a:ext cx="4145354" cy="1410092"/>
            <a:chOff x="7922150" y="2240637"/>
            <a:chExt cx="3178175" cy="919162"/>
          </a:xfrm>
        </p:grpSpPr>
        <p:pic>
          <p:nvPicPr>
            <p:cNvPr id="18" name="Picture 5" descr="01 ppt morpholog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2150" y="2240637"/>
              <a:ext cx="3178175" cy="91916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10441513" y="2529562"/>
              <a:ext cx="59055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9pPr>
            </a:lstStyle>
            <a:p>
              <a:pPr eaLnBrk="1" hangingPunct="1"/>
              <a:r>
                <a:rPr lang="en-US" altLang="ko-KR" sz="1200" b="1" i="0">
                  <a:solidFill>
                    <a:srgbClr val="000000"/>
                  </a:solidFill>
                </a:rPr>
                <a:t>in</a:t>
              </a:r>
              <a:r>
                <a:rPr lang="en-US" altLang="ko-KR" sz="1200" b="1">
                  <a:solidFill>
                    <a:srgbClr val="000000"/>
                  </a:solidFill>
                </a:rPr>
                <a:t>-</a:t>
              </a:r>
              <a:r>
                <a:rPr lang="en-US" altLang="ko-KR" sz="1200" b="1" i="0">
                  <a:solidFill>
                    <a:srgbClr val="000000"/>
                  </a:solidFill>
                </a:rPr>
                <a:t>coh</a:t>
              </a:r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9504888" y="2312074"/>
              <a:ext cx="75247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9pPr>
            </a:lstStyle>
            <a:p>
              <a:pPr eaLnBrk="1" hangingPunct="1"/>
              <a:r>
                <a:rPr lang="en-US" altLang="ko-KR" sz="1200" b="1" i="0" dirty="0" err="1">
                  <a:solidFill>
                    <a:srgbClr val="000000"/>
                  </a:solidFill>
                </a:rPr>
                <a:t>coh</a:t>
              </a:r>
              <a:r>
                <a:rPr lang="en-US" altLang="ko-KR" sz="1200" b="1" i="0" dirty="0">
                  <a:solidFill>
                    <a:srgbClr val="000000"/>
                  </a:solidFill>
                </a:rPr>
                <a:t>/semi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17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Growth of precipitation</a:t>
            </a:r>
            <a:endParaRPr lang="ko-KR" altLang="en-US" sz="4400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457200" y="1893538"/>
            <a:ext cx="10861040" cy="562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 smtClean="0"/>
              <a:t>Growth of planar incoherent interface</a:t>
            </a:r>
          </a:p>
        </p:txBody>
      </p:sp>
      <p:sp>
        <p:nvSpPr>
          <p:cNvPr id="11" name="Text Box 69"/>
          <p:cNvSpPr txBox="1">
            <a:spLocks noChangeArrowheads="1"/>
          </p:cNvSpPr>
          <p:nvPr/>
        </p:nvSpPr>
        <p:spPr bwMode="auto">
          <a:xfrm>
            <a:off x="581192" y="2465067"/>
            <a:ext cx="620568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Tx/>
              <a:buChar char="-"/>
            </a:pPr>
            <a:r>
              <a:rPr lang="en-US" altLang="ko-KR" sz="1800" b="1" dirty="0" smtClean="0"/>
              <a:t>Diffusion controlled interface growth</a:t>
            </a:r>
          </a:p>
          <a:p>
            <a:pPr marL="285750" indent="-285750" eaLnBrk="1" hangingPunct="1">
              <a:spcBef>
                <a:spcPct val="50000"/>
              </a:spcBef>
              <a:buFontTx/>
              <a:buChar char="-"/>
            </a:pPr>
            <a:r>
              <a:rPr lang="en-US" altLang="ko-KR" sz="1800" b="1" dirty="0" smtClean="0"/>
              <a:t>Growth velocity (v) depends on (</a:t>
            </a:r>
            <a:r>
              <a:rPr lang="en-US" altLang="ko-KR" sz="1800" b="1" dirty="0" err="1" smtClean="0"/>
              <a:t>dC</a:t>
            </a:r>
            <a:r>
              <a:rPr lang="en-US" altLang="ko-KR" sz="1800" b="1" dirty="0" smtClean="0"/>
              <a:t>/dx) at interface</a:t>
            </a:r>
            <a:endParaRPr lang="en-US" altLang="ko-KR" sz="1800" b="1" dirty="0"/>
          </a:p>
        </p:txBody>
      </p:sp>
      <p:grpSp>
        <p:nvGrpSpPr>
          <p:cNvPr id="4" name="그룹 3"/>
          <p:cNvGrpSpPr/>
          <p:nvPr/>
        </p:nvGrpSpPr>
        <p:grpSpPr>
          <a:xfrm>
            <a:off x="547148" y="3644833"/>
            <a:ext cx="3827934" cy="3213167"/>
            <a:chOff x="521957" y="3722106"/>
            <a:chExt cx="2755860" cy="2163880"/>
          </a:xfrm>
        </p:grpSpPr>
        <p:sp>
          <p:nvSpPr>
            <p:cNvPr id="52" name="원호 51"/>
            <p:cNvSpPr/>
            <p:nvPr/>
          </p:nvSpPr>
          <p:spPr>
            <a:xfrm rot="16200000">
              <a:off x="1562654" y="4177406"/>
              <a:ext cx="1417714" cy="1999445"/>
            </a:xfrm>
            <a:prstGeom prst="arc">
              <a:avLst>
                <a:gd name="adj1" fmla="val 16849192"/>
                <a:gd name="adj2" fmla="val 0"/>
              </a:avLst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grpSp>
          <p:nvGrpSpPr>
            <p:cNvPr id="54" name="그룹 53"/>
            <p:cNvGrpSpPr/>
            <p:nvPr/>
          </p:nvGrpSpPr>
          <p:grpSpPr>
            <a:xfrm>
              <a:off x="521957" y="3722106"/>
              <a:ext cx="2755860" cy="1881993"/>
              <a:chOff x="5634594" y="2000250"/>
              <a:chExt cx="2658506" cy="1801812"/>
            </a:xfrm>
          </p:grpSpPr>
          <p:sp>
            <p:nvSpPr>
              <p:cNvPr id="55" name="직사각형 54"/>
              <p:cNvSpPr/>
              <p:nvPr/>
            </p:nvSpPr>
            <p:spPr>
              <a:xfrm>
                <a:off x="5643563" y="2000250"/>
                <a:ext cx="2643187" cy="17145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cxnSp>
            <p:nvCxnSpPr>
              <p:cNvPr id="56" name="직선 화살표 연결선 55"/>
              <p:cNvCxnSpPr/>
              <p:nvPr/>
            </p:nvCxnSpPr>
            <p:spPr>
              <a:xfrm>
                <a:off x="6072188" y="3500438"/>
                <a:ext cx="2143125" cy="158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직선 연결선 56"/>
              <p:cNvCxnSpPr>
                <a:stCxn id="52" idx="2"/>
              </p:cNvCxnSpPr>
              <p:nvPr/>
            </p:nvCxnSpPr>
            <p:spPr>
              <a:xfrm>
                <a:off x="7323138" y="2714625"/>
                <a:ext cx="749300" cy="1588"/>
              </a:xfrm>
              <a:prstGeom prst="line">
                <a:avLst/>
              </a:prstGeom>
              <a:ln w="19050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직선 연결선 57"/>
              <p:cNvCxnSpPr/>
              <p:nvPr/>
            </p:nvCxnSpPr>
            <p:spPr>
              <a:xfrm rot="5400000" flipH="1" flipV="1">
                <a:off x="5795963" y="2928776"/>
                <a:ext cx="1144587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직선 연결선 58"/>
              <p:cNvCxnSpPr/>
              <p:nvPr/>
            </p:nvCxnSpPr>
            <p:spPr>
              <a:xfrm rot="5400000" flipH="1" flipV="1">
                <a:off x="6157119" y="2277269"/>
                <a:ext cx="1150938" cy="86360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직선 연결선 59"/>
              <p:cNvCxnSpPr/>
              <p:nvPr/>
            </p:nvCxnSpPr>
            <p:spPr>
              <a:xfrm rot="5400000" flipH="1" flipV="1">
                <a:off x="7178675" y="2393951"/>
                <a:ext cx="1587" cy="164306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직선 연결선 60"/>
              <p:cNvCxnSpPr/>
              <p:nvPr/>
            </p:nvCxnSpPr>
            <p:spPr>
              <a:xfrm>
                <a:off x="6072188" y="2357438"/>
                <a:ext cx="285750" cy="158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 Box 22"/>
              <p:cNvSpPr txBox="1">
                <a:spLocks noChangeArrowheads="1"/>
              </p:cNvSpPr>
              <p:nvPr/>
            </p:nvSpPr>
            <p:spPr bwMode="auto">
              <a:xfrm>
                <a:off x="7111712" y="2822577"/>
                <a:ext cx="287338" cy="218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600" b="1" i="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a</a:t>
                </a:r>
              </a:p>
            </p:txBody>
          </p:sp>
          <p:sp>
            <p:nvSpPr>
              <p:cNvPr id="63" name="Text Box 36"/>
              <p:cNvSpPr txBox="1">
                <a:spLocks noChangeArrowheads="1"/>
              </p:cNvSpPr>
              <p:nvPr/>
            </p:nvSpPr>
            <p:spPr bwMode="auto">
              <a:xfrm>
                <a:off x="8005763" y="3494087"/>
                <a:ext cx="287337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ko-KR" b="1" i="0" dirty="0">
                    <a:solidFill>
                      <a:srgbClr val="000000"/>
                    </a:solidFill>
                  </a:rPr>
                  <a:t>x</a:t>
                </a:r>
              </a:p>
            </p:txBody>
          </p:sp>
          <p:cxnSp>
            <p:nvCxnSpPr>
              <p:cNvPr id="64" name="직선 연결선 63"/>
              <p:cNvCxnSpPr/>
              <p:nvPr/>
            </p:nvCxnSpPr>
            <p:spPr>
              <a:xfrm rot="5400000" flipH="1" flipV="1">
                <a:off x="6269038" y="3028950"/>
                <a:ext cx="928688" cy="158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직선 화살표 연결선 64"/>
              <p:cNvCxnSpPr/>
              <p:nvPr/>
            </p:nvCxnSpPr>
            <p:spPr>
              <a:xfrm flipV="1">
                <a:off x="6357938" y="3213100"/>
                <a:ext cx="374650" cy="1588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 Box 35"/>
              <p:cNvSpPr txBox="1">
                <a:spLocks noChangeArrowheads="1"/>
              </p:cNvSpPr>
              <p:nvPr/>
            </p:nvSpPr>
            <p:spPr bwMode="auto">
              <a:xfrm>
                <a:off x="6434524" y="3229371"/>
                <a:ext cx="287338" cy="218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600" b="1" i="0" dirty="0">
                    <a:solidFill>
                      <a:srgbClr val="000000"/>
                    </a:solidFill>
                  </a:rPr>
                  <a:t>L</a:t>
                </a:r>
              </a:p>
            </p:txBody>
          </p:sp>
          <p:cxnSp>
            <p:nvCxnSpPr>
              <p:cNvPr id="67" name="직선 화살표 연결선 66"/>
              <p:cNvCxnSpPr/>
              <p:nvPr/>
            </p:nvCxnSpPr>
            <p:spPr>
              <a:xfrm rot="5400000">
                <a:off x="7394575" y="2963863"/>
                <a:ext cx="500063" cy="1587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 Box 42"/>
              <p:cNvSpPr txBox="1">
                <a:spLocks noChangeArrowheads="1"/>
              </p:cNvSpPr>
              <p:nvPr/>
            </p:nvSpPr>
            <p:spPr bwMode="auto">
              <a:xfrm>
                <a:off x="7633714" y="2860243"/>
                <a:ext cx="504825" cy="218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600" b="1" i="0" dirty="0" err="1">
                    <a:solidFill>
                      <a:srgbClr val="000000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ko-KR" sz="1600" b="1" i="0" dirty="0" err="1">
                    <a:solidFill>
                      <a:srgbClr val="000000"/>
                    </a:solidFill>
                  </a:rPr>
                  <a:t>C</a:t>
                </a:r>
                <a:r>
                  <a:rPr lang="en-US" altLang="ko-KR" sz="1600" b="1" i="0" baseline="-25000" dirty="0" err="1">
                    <a:solidFill>
                      <a:srgbClr val="000000"/>
                    </a:solidFill>
                  </a:rPr>
                  <a:t>o</a:t>
                </a:r>
                <a:endParaRPr lang="en-US" altLang="ko-KR" sz="1600" b="1" i="0" baseline="-250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69" name="직선 화살표 연결선 68"/>
              <p:cNvCxnSpPr/>
              <p:nvPr/>
            </p:nvCxnSpPr>
            <p:spPr>
              <a:xfrm>
                <a:off x="6357938" y="2500313"/>
                <a:ext cx="285750" cy="1587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 Box 36"/>
              <p:cNvSpPr txBox="1">
                <a:spLocks noChangeArrowheads="1"/>
              </p:cNvSpPr>
              <p:nvPr/>
            </p:nvSpPr>
            <p:spPr bwMode="auto">
              <a:xfrm>
                <a:off x="6572250" y="2286000"/>
                <a:ext cx="287338" cy="238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800" b="1" i="0" dirty="0">
                    <a:solidFill>
                      <a:srgbClr val="000000"/>
                    </a:solidFill>
                  </a:rPr>
                  <a:t>v</a:t>
                </a:r>
              </a:p>
            </p:txBody>
          </p:sp>
          <p:cxnSp>
            <p:nvCxnSpPr>
              <p:cNvPr id="71" name="직선 화살표 연결선 70"/>
              <p:cNvCxnSpPr/>
              <p:nvPr/>
            </p:nvCxnSpPr>
            <p:spPr>
              <a:xfrm rot="5400000">
                <a:off x="5546489" y="2841627"/>
                <a:ext cx="428625" cy="1587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 Box 16"/>
              <p:cNvSpPr txBox="1">
                <a:spLocks noChangeArrowheads="1"/>
              </p:cNvSpPr>
              <p:nvPr/>
            </p:nvSpPr>
            <p:spPr bwMode="auto">
              <a:xfrm>
                <a:off x="5634594" y="2439590"/>
                <a:ext cx="428625" cy="218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600" b="1" i="0" dirty="0">
                    <a:solidFill>
                      <a:srgbClr val="000000"/>
                    </a:solidFill>
                  </a:rPr>
                  <a:t>C</a:t>
                </a:r>
                <a:r>
                  <a:rPr lang="en-US" altLang="ko-KR" sz="1600" b="1" i="0" baseline="-25000" dirty="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6089650" y="2708275"/>
                <a:ext cx="285750" cy="506413"/>
              </a:xfrm>
              <a:prstGeom prst="rect">
                <a:avLst/>
              </a:prstGeom>
              <a:solidFill>
                <a:srgbClr val="FF99FF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cxnSp>
            <p:nvCxnSpPr>
              <p:cNvPr id="74" name="직선 화살표 연결선 73"/>
              <p:cNvCxnSpPr/>
              <p:nvPr/>
            </p:nvCxnSpPr>
            <p:spPr>
              <a:xfrm>
                <a:off x="6072188" y="2928938"/>
                <a:ext cx="285750" cy="1587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 Box 36"/>
              <p:cNvSpPr txBox="1">
                <a:spLocks noChangeArrowheads="1"/>
              </p:cNvSpPr>
              <p:nvPr/>
            </p:nvSpPr>
            <p:spPr bwMode="auto">
              <a:xfrm>
                <a:off x="6123781" y="2900580"/>
                <a:ext cx="428625" cy="218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600" b="1" i="0" dirty="0">
                    <a:solidFill>
                      <a:srgbClr val="000000"/>
                    </a:solidFill>
                  </a:rPr>
                  <a:t>x</a:t>
                </a:r>
              </a:p>
            </p:txBody>
          </p:sp>
          <p:cxnSp>
            <p:nvCxnSpPr>
              <p:cNvPr id="76" name="직선 연결선 75"/>
              <p:cNvCxnSpPr/>
              <p:nvPr/>
            </p:nvCxnSpPr>
            <p:spPr>
              <a:xfrm rot="10800000" flipH="1" flipV="1">
                <a:off x="6072188" y="2714625"/>
                <a:ext cx="1071562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직선 화살표 연결선 76"/>
              <p:cNvCxnSpPr/>
              <p:nvPr/>
            </p:nvCxnSpPr>
            <p:spPr>
              <a:xfrm flipV="1">
                <a:off x="6081713" y="2133600"/>
                <a:ext cx="6348" cy="137636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78" name="Object 5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69822354"/>
                  </p:ext>
                </p:extLst>
              </p:nvPr>
            </p:nvGraphicFramePr>
            <p:xfrm>
              <a:off x="7165268" y="2139495"/>
              <a:ext cx="427778" cy="41658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954" name="수식" r:id="rId3" imgW="482400" imgH="444240" progId="Equation.3">
                      <p:embed/>
                    </p:oleObj>
                  </mc:Choice>
                  <mc:Fallback>
                    <p:oleObj name="수식" r:id="rId3" imgW="482400" imgH="4442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165268" y="2139495"/>
                            <a:ext cx="427778" cy="41658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79" name="직선 연결선 78"/>
              <p:cNvCxnSpPr/>
              <p:nvPr/>
            </p:nvCxnSpPr>
            <p:spPr>
              <a:xfrm>
                <a:off x="6881941" y="2500385"/>
                <a:ext cx="2159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직선 연결선 79"/>
              <p:cNvCxnSpPr/>
              <p:nvPr/>
            </p:nvCxnSpPr>
            <p:spPr>
              <a:xfrm rot="5400000" flipH="1" flipV="1">
                <a:off x="6957347" y="2355129"/>
                <a:ext cx="28575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직각 삼각형 80"/>
              <p:cNvSpPr/>
              <p:nvPr/>
            </p:nvSpPr>
            <p:spPr>
              <a:xfrm flipV="1">
                <a:off x="6372225" y="2708275"/>
                <a:ext cx="360363" cy="504825"/>
              </a:xfrm>
              <a:prstGeom prst="rtTriangl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82" name="직사각형 81"/>
              <p:cNvSpPr/>
              <p:nvPr/>
            </p:nvSpPr>
            <p:spPr>
              <a:xfrm>
                <a:off x="6084888" y="2349500"/>
                <a:ext cx="287337" cy="358775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83" name="Text Box 11"/>
              <p:cNvSpPr txBox="1">
                <a:spLocks noChangeArrowheads="1"/>
              </p:cNvSpPr>
              <p:nvPr/>
            </p:nvSpPr>
            <p:spPr bwMode="auto">
              <a:xfrm>
                <a:off x="6102924" y="2374035"/>
                <a:ext cx="287337" cy="218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600" b="1" i="0" dirty="0">
                    <a:solidFill>
                      <a:srgbClr val="002060"/>
                    </a:solidFill>
                    <a:latin typeface="Symbol" panose="05050102010706020507" pitchFamily="18" charset="2"/>
                  </a:rPr>
                  <a:t>b</a:t>
                </a:r>
              </a:p>
            </p:txBody>
          </p:sp>
          <p:graphicFrame>
            <p:nvGraphicFramePr>
              <p:cNvPr id="84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46373877"/>
                  </p:ext>
                </p:extLst>
              </p:nvPr>
            </p:nvGraphicFramePr>
            <p:xfrm>
              <a:off x="5831444" y="2213769"/>
              <a:ext cx="231775" cy="263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955" name="수식" r:id="rId5" imgW="215713" imgH="241091" progId="Equation.3">
                      <p:embed/>
                    </p:oleObj>
                  </mc:Choice>
                  <mc:Fallback>
                    <p:oleObj name="수식" r:id="rId5" imgW="215713" imgH="24109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31444" y="2213769"/>
                            <a:ext cx="231775" cy="263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5" name="Object 6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90214274"/>
                  </p:ext>
                </p:extLst>
              </p:nvPr>
            </p:nvGraphicFramePr>
            <p:xfrm>
              <a:off x="5867400" y="2565400"/>
              <a:ext cx="217488" cy="2508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956" name="수식" r:id="rId7" imgW="203112" imgH="228501" progId="Equation.3">
                      <p:embed/>
                    </p:oleObj>
                  </mc:Choice>
                  <mc:Fallback>
                    <p:oleObj name="수식" r:id="rId7" imgW="203112" imgH="22850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67400" y="2565400"/>
                            <a:ext cx="217488" cy="2508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6" name="Object 6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30256862"/>
                  </p:ext>
                </p:extLst>
              </p:nvPr>
            </p:nvGraphicFramePr>
            <p:xfrm>
              <a:off x="5867400" y="3068638"/>
              <a:ext cx="217488" cy="249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957" name="수식" r:id="rId9" imgW="203112" imgH="228501" progId="Equation.3">
                      <p:embed/>
                    </p:oleObj>
                  </mc:Choice>
                  <mc:Fallback>
                    <p:oleObj name="수식" r:id="rId9" imgW="203112" imgH="22850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67400" y="3068638"/>
                            <a:ext cx="217488" cy="2492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8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359014"/>
              </p:ext>
            </p:extLst>
          </p:nvPr>
        </p:nvGraphicFramePr>
        <p:xfrm>
          <a:off x="4973972" y="3430578"/>
          <a:ext cx="2976655" cy="390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8" name="수식" r:id="rId11" imgW="1955520" imgH="241200" progId="Equation.3">
                  <p:embed/>
                </p:oleObj>
              </mc:Choice>
              <mc:Fallback>
                <p:oleObj name="수식" r:id="rId11" imgW="1955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3972" y="3430578"/>
                        <a:ext cx="2976655" cy="390381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806424"/>
              </p:ext>
            </p:extLst>
          </p:nvPr>
        </p:nvGraphicFramePr>
        <p:xfrm>
          <a:off x="8673741" y="3295761"/>
          <a:ext cx="2494121" cy="695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9" name="수식" r:id="rId13" imgW="1676160" imgH="457200" progId="Equation.3">
                  <p:embed/>
                </p:oleObj>
              </mc:Choice>
              <mc:Fallback>
                <p:oleObj name="수식" r:id="rId13" imgW="1676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3741" y="3295761"/>
                        <a:ext cx="2494121" cy="6950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 Box 69"/>
          <p:cNvSpPr txBox="1">
            <a:spLocks noChangeArrowheads="1"/>
          </p:cNvSpPr>
          <p:nvPr/>
        </p:nvSpPr>
        <p:spPr bwMode="auto">
          <a:xfrm>
            <a:off x="4446722" y="4167482"/>
            <a:ext cx="2498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Tx/>
              <a:buChar char="-"/>
            </a:pPr>
            <a:r>
              <a:rPr lang="en-US" altLang="ko-KR" sz="1800" b="1" dirty="0" smtClean="0"/>
              <a:t>Simplified approach : </a:t>
            </a:r>
          </a:p>
        </p:txBody>
      </p:sp>
      <p:graphicFrame>
        <p:nvGraphicFramePr>
          <p:cNvPr id="4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252419"/>
              </p:ext>
            </p:extLst>
          </p:nvPr>
        </p:nvGraphicFramePr>
        <p:xfrm>
          <a:off x="6946333" y="4105297"/>
          <a:ext cx="3538702" cy="547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60" name="수식" r:id="rId15" imgW="2679700" imgH="406400" progId="Equation.3">
                  <p:embed/>
                </p:oleObj>
              </mc:Choice>
              <mc:Fallback>
                <p:oleObj name="수식" r:id="rId15" imgW="26797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333" y="4105297"/>
                        <a:ext cx="3538702" cy="5477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757021"/>
              </p:ext>
            </p:extLst>
          </p:nvPr>
        </p:nvGraphicFramePr>
        <p:xfrm>
          <a:off x="10685292" y="4132326"/>
          <a:ext cx="13573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61" name="Equation" r:id="rId17" imgW="1130300" imgH="457200" progId="Equation.3">
                  <p:embed/>
                </p:oleObj>
              </mc:Choice>
              <mc:Fallback>
                <p:oleObj name="Equation" r:id="rId17" imgW="1130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5292" y="4132326"/>
                        <a:ext cx="1357312" cy="5715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 Box 69"/>
          <p:cNvSpPr txBox="1">
            <a:spLocks noChangeArrowheads="1"/>
          </p:cNvSpPr>
          <p:nvPr/>
        </p:nvSpPr>
        <p:spPr bwMode="auto">
          <a:xfrm>
            <a:off x="4446722" y="4961539"/>
            <a:ext cx="2498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Tx/>
              <a:buChar char="-"/>
            </a:pPr>
            <a:r>
              <a:rPr lang="en-US" altLang="ko-KR" sz="1800" b="1" dirty="0" smtClean="0"/>
              <a:t>Growth velocity : </a:t>
            </a:r>
          </a:p>
        </p:txBody>
      </p:sp>
      <p:sp>
        <p:nvSpPr>
          <p:cNvPr id="47" name="Text Box 69"/>
          <p:cNvSpPr txBox="1">
            <a:spLocks noChangeArrowheads="1"/>
          </p:cNvSpPr>
          <p:nvPr/>
        </p:nvSpPr>
        <p:spPr bwMode="auto">
          <a:xfrm>
            <a:off x="4468120" y="5625290"/>
            <a:ext cx="2498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Tx/>
              <a:buChar char="-"/>
            </a:pPr>
            <a:r>
              <a:rPr lang="en-US" altLang="ko-KR" sz="1800" b="1" dirty="0" smtClean="0"/>
              <a:t>Integration : </a:t>
            </a:r>
          </a:p>
        </p:txBody>
      </p:sp>
      <p:graphicFrame>
        <p:nvGraphicFramePr>
          <p:cNvPr id="4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914748"/>
              </p:ext>
            </p:extLst>
          </p:nvPr>
        </p:nvGraphicFramePr>
        <p:xfrm>
          <a:off x="6597973" y="4834420"/>
          <a:ext cx="5374710" cy="709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62" name="수식" r:id="rId19" imgW="4254500" imgH="520700" progId="Equation.3">
                  <p:embed/>
                </p:oleObj>
              </mc:Choice>
              <mc:Fallback>
                <p:oleObj name="수식" r:id="rId19" imgW="4254500" imgH="520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973" y="4834420"/>
                        <a:ext cx="5374710" cy="7095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05114876"/>
              </p:ext>
            </p:extLst>
          </p:nvPr>
        </p:nvGraphicFramePr>
        <p:xfrm>
          <a:off x="6318250" y="5620290"/>
          <a:ext cx="1500188" cy="113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63" name="수식" r:id="rId21" imgW="1295400" imgH="977900" progId="Equation.3">
                  <p:embed/>
                </p:oleObj>
              </mc:Choice>
              <mc:Fallback>
                <p:oleObj name="수식" r:id="rId21" imgW="1295400" imgH="977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0" y="5620290"/>
                        <a:ext cx="1500188" cy="1131887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318986"/>
              </p:ext>
            </p:extLst>
          </p:nvPr>
        </p:nvGraphicFramePr>
        <p:xfrm>
          <a:off x="7950627" y="6551494"/>
          <a:ext cx="82867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64" name="수식" r:id="rId23" imgW="774364" imgH="215806" progId="Equation.3">
                  <p:embed/>
                </p:oleObj>
              </mc:Choice>
              <mc:Fallback>
                <p:oleObj name="수식" r:id="rId23" imgW="774364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0627" y="6551494"/>
                        <a:ext cx="828675" cy="23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오른쪽 화살표 2"/>
          <p:cNvSpPr/>
          <p:nvPr/>
        </p:nvSpPr>
        <p:spPr>
          <a:xfrm>
            <a:off x="8082866" y="3547684"/>
            <a:ext cx="438834" cy="189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51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Growth of precipitation</a:t>
            </a:r>
            <a:endParaRPr lang="ko-KR" altLang="en-US" sz="4400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457200" y="1902276"/>
            <a:ext cx="3810000" cy="562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 smtClean="0"/>
              <a:t>Overlapping diffusion field</a:t>
            </a:r>
          </a:p>
        </p:txBody>
      </p:sp>
      <p:sp>
        <p:nvSpPr>
          <p:cNvPr id="11" name="Text Box 69"/>
          <p:cNvSpPr txBox="1">
            <a:spLocks noChangeArrowheads="1"/>
          </p:cNvSpPr>
          <p:nvPr/>
        </p:nvSpPr>
        <p:spPr bwMode="auto">
          <a:xfrm>
            <a:off x="5811520" y="2425915"/>
            <a:ext cx="620568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Tx/>
              <a:buChar char="-"/>
            </a:pPr>
            <a:r>
              <a:rPr lang="en-US" altLang="ko-KR" sz="1800" b="1" dirty="0" smtClean="0"/>
              <a:t>High T -&gt; small </a:t>
            </a:r>
            <a:r>
              <a:rPr lang="en-US" altLang="ko-KR" sz="2400" b="1" i="0" dirty="0" err="1" smtClean="0">
                <a:latin typeface="Symbol" panose="05050102010706020507" pitchFamily="18" charset="2"/>
              </a:rPr>
              <a:t>D</a:t>
            </a:r>
            <a:r>
              <a:rPr lang="en-US" altLang="ko-KR" sz="2400" b="1" i="0" dirty="0" err="1" smtClean="0"/>
              <a:t>x</a:t>
            </a:r>
            <a:r>
              <a:rPr lang="en-US" altLang="ko-KR" sz="2400" b="1" i="0" baseline="-25000" dirty="0" err="1" smtClean="0"/>
              <a:t>o</a:t>
            </a:r>
            <a:r>
              <a:rPr lang="en-US" altLang="ko-KR" sz="1800" b="1" i="0" dirty="0" smtClean="0"/>
              <a:t> -&gt; low v</a:t>
            </a:r>
            <a:endParaRPr lang="en-US" altLang="ko-KR" sz="1800" b="1" dirty="0" smtClean="0"/>
          </a:p>
          <a:p>
            <a:pPr marL="285750" indent="-285750" eaLnBrk="1" hangingPunct="1">
              <a:spcBef>
                <a:spcPct val="50000"/>
              </a:spcBef>
              <a:buFontTx/>
              <a:buChar char="-"/>
            </a:pPr>
            <a:r>
              <a:rPr lang="en-US" altLang="ko-KR" sz="1800" b="1" dirty="0" smtClean="0"/>
              <a:t>Low T -&gt; slow diffusion (low D) -&gt; low v</a:t>
            </a:r>
            <a:endParaRPr lang="en-US" altLang="ko-KR" sz="1800" b="1" dirty="0"/>
          </a:p>
          <a:p>
            <a:pPr eaLnBrk="1" hangingPunct="1">
              <a:spcBef>
                <a:spcPct val="50000"/>
              </a:spcBef>
            </a:pPr>
            <a:r>
              <a:rPr lang="en-US" altLang="ko-KR" sz="1800" b="1" dirty="0" smtClean="0"/>
              <a:t>     </a:t>
            </a:r>
            <a:r>
              <a:rPr lang="en-US" altLang="ko-KR" sz="18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∴ Maximum v at intermediate temp.</a:t>
            </a:r>
            <a:endParaRPr lang="en-US" altLang="ko-KR" sz="1800" b="1" dirty="0">
              <a:solidFill>
                <a:srgbClr val="FF0000"/>
              </a:solidFill>
            </a:endParaRPr>
          </a:p>
        </p:txBody>
      </p:sp>
      <p:grpSp>
        <p:nvGrpSpPr>
          <p:cNvPr id="89" name="그룹 88"/>
          <p:cNvGrpSpPr/>
          <p:nvPr/>
        </p:nvGrpSpPr>
        <p:grpSpPr>
          <a:xfrm>
            <a:off x="803275" y="2680520"/>
            <a:ext cx="3117850" cy="3752850"/>
            <a:chOff x="900113" y="2420938"/>
            <a:chExt cx="3117850" cy="3752850"/>
          </a:xfrm>
        </p:grpSpPr>
        <p:pic>
          <p:nvPicPr>
            <p:cNvPr id="90" name="Picture 8" descr="05 ppt growth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113" y="2420938"/>
              <a:ext cx="3117850" cy="375285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1" name="Text Box 11"/>
            <p:cNvSpPr txBox="1">
              <a:spLocks noChangeArrowheads="1"/>
            </p:cNvSpPr>
            <p:nvPr/>
          </p:nvSpPr>
          <p:spPr bwMode="auto">
            <a:xfrm>
              <a:off x="1785938" y="2643188"/>
              <a:ext cx="28733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b="1" i="0">
                  <a:solidFill>
                    <a:srgbClr val="002060"/>
                  </a:solidFill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92" name="Text Box 11"/>
            <p:cNvSpPr txBox="1">
              <a:spLocks noChangeArrowheads="1"/>
            </p:cNvSpPr>
            <p:nvPr/>
          </p:nvSpPr>
          <p:spPr bwMode="auto">
            <a:xfrm>
              <a:off x="3071813" y="2643188"/>
              <a:ext cx="28733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b="1" i="0">
                  <a:solidFill>
                    <a:srgbClr val="002060"/>
                  </a:solidFill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93" name="Text Box 11"/>
            <p:cNvSpPr txBox="1">
              <a:spLocks noChangeArrowheads="1"/>
            </p:cNvSpPr>
            <p:nvPr/>
          </p:nvSpPr>
          <p:spPr bwMode="auto">
            <a:xfrm>
              <a:off x="1785938" y="4643438"/>
              <a:ext cx="28733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b="1" i="0">
                  <a:solidFill>
                    <a:srgbClr val="002060"/>
                  </a:solidFill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94" name="Text Box 11"/>
            <p:cNvSpPr txBox="1">
              <a:spLocks noChangeArrowheads="1"/>
            </p:cNvSpPr>
            <p:nvPr/>
          </p:nvSpPr>
          <p:spPr bwMode="auto">
            <a:xfrm>
              <a:off x="3071813" y="4572000"/>
              <a:ext cx="28733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b="1" i="0">
                  <a:solidFill>
                    <a:srgbClr val="002060"/>
                  </a:solidFill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95" name="Text Box 11"/>
            <p:cNvSpPr txBox="1">
              <a:spLocks noChangeArrowheads="1"/>
            </p:cNvSpPr>
            <p:nvPr/>
          </p:nvSpPr>
          <p:spPr bwMode="auto">
            <a:xfrm>
              <a:off x="2643188" y="3714750"/>
              <a:ext cx="28733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b="1" i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</a:p>
          </p:txBody>
        </p:sp>
        <p:sp>
          <p:nvSpPr>
            <p:cNvPr id="96" name="Text Box 11"/>
            <p:cNvSpPr txBox="1">
              <a:spLocks noChangeArrowheads="1"/>
            </p:cNvSpPr>
            <p:nvPr/>
          </p:nvSpPr>
          <p:spPr bwMode="auto">
            <a:xfrm>
              <a:off x="2427288" y="5675313"/>
              <a:ext cx="2889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400" i="1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b="1" i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</a:p>
          </p:txBody>
        </p:sp>
        <p:sp>
          <p:nvSpPr>
            <p:cNvPr id="97" name="아래쪽 화살표 96"/>
            <p:cNvSpPr/>
            <p:nvPr/>
          </p:nvSpPr>
          <p:spPr>
            <a:xfrm>
              <a:off x="2500313" y="4118769"/>
              <a:ext cx="142875" cy="357188"/>
            </a:xfrm>
            <a:prstGeom prst="downArrow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98" name="내용 개체 틀 2"/>
          <p:cNvSpPr txBox="1">
            <a:spLocks/>
          </p:cNvSpPr>
          <p:nvPr/>
        </p:nvSpPr>
        <p:spPr>
          <a:xfrm>
            <a:off x="5546724" y="1902276"/>
            <a:ext cx="4735195" cy="562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 smtClean="0"/>
              <a:t>Composition &amp; temp. dependence</a:t>
            </a:r>
          </a:p>
        </p:txBody>
      </p:sp>
      <p:grpSp>
        <p:nvGrpSpPr>
          <p:cNvPr id="99" name="그룹 98"/>
          <p:cNvGrpSpPr/>
          <p:nvPr/>
        </p:nvGrpSpPr>
        <p:grpSpPr>
          <a:xfrm>
            <a:off x="6092825" y="4061645"/>
            <a:ext cx="4095750" cy="1873250"/>
            <a:chOff x="4356100" y="1268413"/>
            <a:chExt cx="4095750" cy="1873250"/>
          </a:xfrm>
        </p:grpSpPr>
        <p:pic>
          <p:nvPicPr>
            <p:cNvPr id="100" name="Picture 6" descr="04 growth rate-temp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6100" y="1268413"/>
              <a:ext cx="4095750" cy="185102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1" name="직선 연결선 100"/>
            <p:cNvCxnSpPr/>
            <p:nvPr/>
          </p:nvCxnSpPr>
          <p:spPr>
            <a:xfrm rot="10800000">
              <a:off x="4643438" y="2060575"/>
              <a:ext cx="649287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2270399"/>
                </p:ext>
              </p:extLst>
            </p:nvPr>
          </p:nvGraphicFramePr>
          <p:xfrm>
            <a:off x="5867400" y="2852738"/>
            <a:ext cx="28892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53" name="수식" r:id="rId5" imgW="215806" imgH="228501" progId="Equation.3">
                    <p:embed/>
                  </p:oleObj>
                </mc:Choice>
                <mc:Fallback>
                  <p:oleObj name="수식" r:id="rId5" imgW="215806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2852738"/>
                          <a:ext cx="288925" cy="288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3" name="직선 연결선 102"/>
            <p:cNvCxnSpPr/>
            <p:nvPr/>
          </p:nvCxnSpPr>
          <p:spPr>
            <a:xfrm>
              <a:off x="5292725" y="1989138"/>
              <a:ext cx="0" cy="93503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4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3277446"/>
                </p:ext>
              </p:extLst>
            </p:nvPr>
          </p:nvGraphicFramePr>
          <p:xfrm>
            <a:off x="5076825" y="2852738"/>
            <a:ext cx="28892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54" name="수식" r:id="rId7" imgW="215806" imgH="228501" progId="Equation.3">
                    <p:embed/>
                  </p:oleObj>
                </mc:Choice>
                <mc:Fallback>
                  <p:oleObj name="수식" r:id="rId7" imgW="215806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6825" y="2852738"/>
                          <a:ext cx="288925" cy="288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5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647357"/>
              </p:ext>
            </p:extLst>
          </p:nvPr>
        </p:nvGraphicFramePr>
        <p:xfrm>
          <a:off x="10282273" y="2606588"/>
          <a:ext cx="151288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" name="수식" r:id="rId9" imgW="1117600" imgH="419100" progId="Equation.3">
                  <p:embed/>
                </p:oleObj>
              </mc:Choice>
              <mc:Fallback>
                <p:oleObj name="수식" r:id="rId9" imgW="1117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2273" y="2606588"/>
                        <a:ext cx="1512888" cy="6048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993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Problem setting</a:t>
            </a:r>
            <a:endParaRPr lang="ko-KR" altLang="en-US" sz="4400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457200" y="1902276"/>
            <a:ext cx="10657840" cy="562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 err="1"/>
              <a:t>Postechium</a:t>
            </a:r>
            <a:r>
              <a:rPr lang="en-US" altLang="ko-KR" sz="2400" dirty="0"/>
              <a:t> (Ps) -</a:t>
            </a:r>
            <a:r>
              <a:rPr lang="ko-KR" altLang="en-US" sz="2400" dirty="0"/>
              <a:t> </a:t>
            </a:r>
            <a:r>
              <a:rPr lang="en-US" altLang="ko-KR" sz="2400" dirty="0" err="1"/>
              <a:t>Kaistium</a:t>
            </a:r>
            <a:r>
              <a:rPr lang="en-US" altLang="ko-KR" sz="2400" dirty="0"/>
              <a:t> (Ks) 2</a:t>
            </a:r>
            <a:r>
              <a:rPr lang="ko-KR" altLang="en-US" sz="2400" dirty="0" err="1"/>
              <a:t>원계</a:t>
            </a:r>
            <a:r>
              <a:rPr lang="ko-KR" altLang="en-US" sz="2400" dirty="0"/>
              <a:t> 상태도 </a:t>
            </a:r>
            <a:r>
              <a:rPr lang="en-US" altLang="ko-KR" sz="2400" dirty="0"/>
              <a:t>(by</a:t>
            </a:r>
            <a:r>
              <a:rPr lang="ko-KR" altLang="en-US" sz="2400" dirty="0"/>
              <a:t> </a:t>
            </a:r>
            <a:r>
              <a:rPr lang="en-US" altLang="ko-KR" sz="2400" dirty="0"/>
              <a:t>Mid-term project)</a:t>
            </a:r>
            <a:r>
              <a:rPr lang="ko-KR" altLang="en-US" sz="2400" dirty="0"/>
              <a:t> </a:t>
            </a:r>
            <a:r>
              <a:rPr lang="en-US" altLang="ko-KR" sz="2400" dirty="0"/>
              <a:t> </a:t>
            </a:r>
          </a:p>
        </p:txBody>
      </p:sp>
      <p:grpSp>
        <p:nvGrpSpPr>
          <p:cNvPr id="24" name="그룹 23"/>
          <p:cNvGrpSpPr/>
          <p:nvPr/>
        </p:nvGrpSpPr>
        <p:grpSpPr>
          <a:xfrm>
            <a:off x="1326399" y="2768958"/>
            <a:ext cx="6426684" cy="3747088"/>
            <a:chOff x="1921031" y="2010379"/>
            <a:chExt cx="8349937" cy="4613158"/>
          </a:xfrm>
        </p:grpSpPr>
        <p:pic>
          <p:nvPicPr>
            <p:cNvPr id="30" name="그림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21031" y="2010379"/>
              <a:ext cx="8349937" cy="4613158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5732742" y="2434107"/>
              <a:ext cx="9642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Liquid</a:t>
              </a:r>
              <a:endParaRPr lang="ko-KR" alt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62725" y="3360535"/>
              <a:ext cx="1262377" cy="454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FCC(</a:t>
              </a:r>
              <a:r>
                <a:rPr lang="el-GR" altLang="ko-KR" b="1" dirty="0" smtClean="0">
                  <a:latin typeface="돋움" panose="020B0600000101010101" pitchFamily="50" charset="-127"/>
                  <a:ea typeface="돋움" panose="020B0600000101010101" pitchFamily="50" charset="-127"/>
                </a:rPr>
                <a:t>α</a:t>
              </a:r>
              <a:r>
                <a:rPr lang="en-US" altLang="ko-KR" dirty="0" smtClean="0"/>
                <a:t>)</a:t>
              </a:r>
              <a:endParaRPr lang="ko-KR" alt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715369" y="3417422"/>
              <a:ext cx="1378740" cy="4168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6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74157" y="4601660"/>
              <a:ext cx="2781692" cy="454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FCC(</a:t>
              </a:r>
              <a:r>
                <a:rPr lang="el-GR" altLang="ko-KR" b="1" dirty="0">
                  <a:latin typeface="돋움" panose="020B0600000101010101" pitchFamily="50" charset="-127"/>
                  <a:ea typeface="돋움" panose="020B0600000101010101" pitchFamily="50" charset="-127"/>
                </a:rPr>
                <a:t>α</a:t>
              </a:r>
              <a:r>
                <a:rPr lang="en-US" altLang="ko-KR" dirty="0" smtClean="0"/>
                <a:t>)</a:t>
              </a:r>
              <a:r>
                <a:rPr lang="ko-KR" altLang="en-US" dirty="0" smtClean="0"/>
                <a:t> </a:t>
              </a:r>
              <a:r>
                <a:rPr lang="en-US" altLang="ko-KR" dirty="0" smtClean="0"/>
                <a:t>+ BCC(</a:t>
              </a:r>
              <a:r>
                <a:rPr lang="el-GR" altLang="ko-KR" b="1" dirty="0" smtClean="0">
                  <a:latin typeface="돋움" panose="020B0600000101010101" pitchFamily="50" charset="-127"/>
                  <a:ea typeface="돋움" panose="020B0600000101010101" pitchFamily="50" charset="-127"/>
                </a:rPr>
                <a:t>β</a:t>
              </a:r>
              <a:r>
                <a:rPr lang="en-US" altLang="ko-KR" dirty="0" smtClean="0"/>
                <a:t>)</a:t>
              </a:r>
              <a:endParaRPr lang="ko-KR" alt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646049" y="2771027"/>
              <a:ext cx="2185546" cy="454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FCC(</a:t>
              </a:r>
              <a:r>
                <a:rPr lang="el-GR" altLang="ko-KR" b="1" dirty="0">
                  <a:latin typeface="돋움" panose="020B0600000101010101" pitchFamily="50" charset="-127"/>
                  <a:ea typeface="돋움" panose="020B0600000101010101" pitchFamily="50" charset="-127"/>
                </a:rPr>
                <a:t>α</a:t>
              </a:r>
              <a:r>
                <a:rPr lang="en-US" altLang="ko-KR" dirty="0" smtClean="0"/>
                <a:t>)+ L</a:t>
              </a:r>
              <a:endParaRPr lang="ko-KR" alt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912482" y="2839956"/>
              <a:ext cx="1826282" cy="454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BCC(</a:t>
              </a:r>
              <a:r>
                <a:rPr lang="el-GR" altLang="ko-KR" b="1" dirty="0">
                  <a:latin typeface="돋움" panose="020B0600000101010101" pitchFamily="50" charset="-127"/>
                  <a:ea typeface="돋움" panose="020B0600000101010101" pitchFamily="50" charset="-127"/>
                </a:rPr>
                <a:t>β</a:t>
              </a:r>
              <a:r>
                <a:rPr lang="en-US" altLang="ko-KR" dirty="0" smtClean="0"/>
                <a:t>)+ L</a:t>
              </a:r>
              <a:endParaRPr lang="ko-KR" altLang="en-US" dirty="0"/>
            </a:p>
          </p:txBody>
        </p:sp>
      </p:grpSp>
      <p:cxnSp>
        <p:nvCxnSpPr>
          <p:cNvPr id="25" name="직선 연결선 24"/>
          <p:cNvCxnSpPr/>
          <p:nvPr/>
        </p:nvCxnSpPr>
        <p:spPr>
          <a:xfrm flipH="1">
            <a:off x="2333163" y="4614252"/>
            <a:ext cx="3762837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43404" y="4444974"/>
            <a:ext cx="1254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T = 700.8K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5768794" y="3911844"/>
            <a:ext cx="92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BCC(</a:t>
            </a:r>
            <a:r>
              <a:rPr lang="el-GR" altLang="ko-KR" b="1" dirty="0">
                <a:latin typeface="돋움" panose="020B0600000101010101" pitchFamily="50" charset="-127"/>
                <a:ea typeface="돋움" panose="020B0600000101010101" pitchFamily="50" charset="-127"/>
              </a:rPr>
              <a:t>β</a:t>
            </a:r>
            <a:r>
              <a:rPr lang="en-US" altLang="ko-KR" dirty="0"/>
              <a:t>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69"/>
              <p:cNvSpPr txBox="1">
                <a:spLocks noChangeArrowheads="1"/>
              </p:cNvSpPr>
              <p:nvPr/>
            </p:nvSpPr>
            <p:spPr bwMode="auto">
              <a:xfrm>
                <a:off x="7936078" y="2728572"/>
                <a:ext cx="3938243" cy="2048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marL="285750" indent="-285750"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en-US" altLang="ko-KR" sz="1800" b="1" i="0" dirty="0" smtClean="0"/>
                  <a:t>Xe = 0.079,  </a:t>
                </a:r>
                <a:r>
                  <a:rPr lang="en-US" altLang="ko-KR" sz="1800" b="1" i="0" dirty="0" smtClean="0">
                    <a:cs typeface="Times New Roman" panose="02020603050405020304" pitchFamily="18" charset="0"/>
                  </a:rPr>
                  <a:t>X</a:t>
                </a:r>
                <a:r>
                  <a:rPr lang="el-GR" altLang="ko-KR" sz="1200" b="1" i="0" dirty="0" smtClean="0">
                    <a:cs typeface="Times New Roman" panose="02020603050405020304" pitchFamily="18" charset="0"/>
                  </a:rPr>
                  <a:t>β</a:t>
                </a:r>
                <a:r>
                  <a:rPr lang="en-US" altLang="ko-KR" sz="1800" b="1" i="0" dirty="0" smtClean="0">
                    <a:cs typeface="Times New Roman" panose="02020603050405020304" pitchFamily="18" charset="0"/>
                  </a:rPr>
                  <a:t> = 0.907</a:t>
                </a:r>
              </a:p>
              <a:p>
                <a:pPr marL="285750" indent="-285750"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en-US" altLang="ko-KR" sz="1800" b="1" dirty="0" smtClean="0"/>
                  <a:t>Temperature after cooling = 700.8K</a:t>
                </a:r>
              </a:p>
              <a:p>
                <a:pPr marL="285750" indent="-285750"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en-US" altLang="ko-KR" sz="1800" b="1" dirty="0" smtClean="0"/>
                  <a:t>Diffusion coefficient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800" b="1" dirty="0"/>
                  <a:t> </a:t>
                </a:r>
                <a:r>
                  <a:rPr lang="en-US" altLang="ko-KR" sz="1800" b="1" dirty="0" smtClean="0"/>
                  <a:t>   =  </a:t>
                </a:r>
                <a14:m>
                  <m:oMath xmlns:m="http://schemas.openxmlformats.org/officeDocument/2006/math">
                    <m:r>
                      <a:rPr lang="en-US" altLang="ko-KR" sz="18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altLang="ko-KR" sz="18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ko-KR" sz="1800" b="1" i="1" smtClean="0">
                        <a:latin typeface="Cambria Math" panose="02040503050406030204" pitchFamily="18" charset="0"/>
                      </a:rPr>
                      <m:t>𝟓𝟐𝟗</m:t>
                    </m:r>
                    <m:r>
                      <a:rPr lang="en-US" altLang="ko-KR" sz="1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ko-KR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ko-KR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altLang="ko-KR" sz="1800" b="1" dirty="0" smtClean="0"/>
                  <a:t> </a:t>
                </a:r>
                <a:r>
                  <a:rPr lang="en-US" altLang="ko-KR" sz="1800" b="1" i="0" dirty="0" smtClean="0"/>
                  <a:t>exp</a:t>
                </a:r>
                <a:r>
                  <a:rPr lang="en-US" altLang="ko-KR" sz="1800" b="1" i="0" dirty="0"/>
                  <a:t>[</a:t>
                </a:r>
                <a:r>
                  <a:rPr lang="en-US" altLang="ko-KR" sz="1800" b="1" i="0" dirty="0" smtClean="0"/>
                  <a:t>-147723(J)/RT]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800" b="1" dirty="0"/>
                  <a:t> </a:t>
                </a:r>
                <a:r>
                  <a:rPr lang="en-US" altLang="ko-KR" sz="1800" b="1" dirty="0" smtClean="0"/>
                  <a:t>      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8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altLang="ko-KR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800" b="1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ko-KR" sz="1800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altLang="ko-KR" sz="1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sz="1800" b="1" dirty="0"/>
              </a:p>
            </p:txBody>
          </p:sp>
        </mc:Choice>
        <mc:Fallback xmlns="">
          <p:sp>
            <p:nvSpPr>
              <p:cNvPr id="38" name="Text 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36078" y="2728572"/>
                <a:ext cx="3938243" cy="2048125"/>
              </a:xfrm>
              <a:prstGeom prst="rect">
                <a:avLst/>
              </a:prstGeom>
              <a:blipFill rotWithShape="0">
                <a:blip r:embed="rId3"/>
                <a:stretch>
                  <a:fillRect l="-1084" t="-1786" r="-3096" b="-386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직선 연결선 40"/>
          <p:cNvCxnSpPr/>
          <p:nvPr/>
        </p:nvCxnSpPr>
        <p:spPr>
          <a:xfrm>
            <a:off x="2397559" y="4614252"/>
            <a:ext cx="0" cy="127139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>
            <a:off x="6096000" y="4614252"/>
            <a:ext cx="0" cy="127139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942117" y="6092853"/>
            <a:ext cx="11897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err="1" smtClean="0">
                <a:solidFill>
                  <a:srgbClr val="FF0000"/>
                </a:solidFill>
              </a:rPr>
              <a:t>X</a:t>
            </a:r>
            <a:r>
              <a:rPr lang="en-US" altLang="ko-KR" sz="1400" b="1" dirty="0" err="1" smtClean="0">
                <a:solidFill>
                  <a:srgbClr val="FF0000"/>
                </a:solidFill>
              </a:rPr>
              <a:t>e</a:t>
            </a:r>
            <a:r>
              <a:rPr lang="en-US" altLang="ko-KR" sz="1600" b="1" dirty="0">
                <a:solidFill>
                  <a:srgbClr val="FF0000"/>
                </a:solidFill>
              </a:rPr>
              <a:t>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= 0.079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57533" y="6092853"/>
            <a:ext cx="11897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X</a:t>
            </a:r>
            <a:r>
              <a:rPr lang="el-GR" altLang="ko-KR" sz="1200" b="1" dirty="0" smtClean="0">
                <a:solidFill>
                  <a:srgbClr val="FF0000"/>
                </a:solidFill>
                <a:latin typeface="나눔고딕"/>
              </a:rPr>
              <a:t>β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= 0.907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47" name="직선 연결선 46"/>
          <p:cNvCxnSpPr/>
          <p:nvPr/>
        </p:nvCxnSpPr>
        <p:spPr>
          <a:xfrm>
            <a:off x="3183334" y="4063182"/>
            <a:ext cx="0" cy="55106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192481" y="4106420"/>
            <a:ext cx="11897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Δ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25678" y="4616012"/>
            <a:ext cx="11897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Δ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X</a:t>
            </a:r>
            <a:r>
              <a:rPr lang="en-US" altLang="ko-KR" sz="11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2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 and analysis</a:t>
            </a:r>
            <a:endParaRPr lang="ko-KR" altLang="en-US" sz="4400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457200" y="1902276"/>
            <a:ext cx="10657840" cy="562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 smtClean="0"/>
              <a:t>X</a:t>
            </a:r>
            <a:r>
              <a:rPr lang="en-US" altLang="ko-KR" dirty="0" smtClean="0"/>
              <a:t>0</a:t>
            </a:r>
            <a:r>
              <a:rPr lang="en-US" altLang="ko-KR" sz="2400" dirty="0" smtClean="0"/>
              <a:t> = 0.258 ( T</a:t>
            </a:r>
            <a:r>
              <a:rPr lang="en-US" altLang="ko-KR" dirty="0" smtClean="0"/>
              <a:t>0</a:t>
            </a:r>
            <a:r>
              <a:rPr lang="en-US" altLang="ko-KR" sz="2400" dirty="0" smtClean="0"/>
              <a:t> = 1005K) </a:t>
            </a:r>
            <a:r>
              <a:rPr lang="ko-KR" altLang="en-US" sz="2400" dirty="0" smtClean="0"/>
              <a:t>일 때</a:t>
            </a:r>
            <a:r>
              <a:rPr lang="en-US" altLang="ko-KR" sz="2400" dirty="0" smtClean="0"/>
              <a:t>, t = 100s </a:t>
            </a:r>
            <a:r>
              <a:rPr lang="ko-KR" altLang="en-US" sz="2400" dirty="0" smtClean="0"/>
              <a:t>에서의 </a:t>
            </a:r>
            <a:r>
              <a:rPr lang="en-US" altLang="ko-KR" sz="2400" dirty="0" err="1" smtClean="0"/>
              <a:t>ppt</a:t>
            </a:r>
            <a:r>
              <a:rPr lang="en-US" altLang="ko-KR" sz="2400" dirty="0" smtClean="0"/>
              <a:t> growth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570" y="2650818"/>
            <a:ext cx="6430114" cy="384741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69"/>
              <p:cNvSpPr txBox="1">
                <a:spLocks noChangeArrowheads="1"/>
              </p:cNvSpPr>
              <p:nvPr/>
            </p:nvSpPr>
            <p:spPr bwMode="auto">
              <a:xfrm>
                <a:off x="7936078" y="2728572"/>
                <a:ext cx="3938243" cy="2602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marL="285750" indent="-285750"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en-US" altLang="ko-KR" sz="1800" b="1" dirty="0" smtClean="0"/>
                  <a:t>Xe = 0.079,  </a:t>
                </a:r>
                <a:r>
                  <a:rPr lang="en-US" altLang="ko-KR" sz="1800" b="1" dirty="0" smtClean="0">
                    <a:cs typeface="Times New Roman" panose="02020603050405020304" pitchFamily="18" charset="0"/>
                  </a:rPr>
                  <a:t>X</a:t>
                </a:r>
                <a:r>
                  <a:rPr lang="el-GR" altLang="ko-KR" sz="1200" b="1" dirty="0" smtClean="0">
                    <a:cs typeface="Times New Roman" panose="02020603050405020304" pitchFamily="18" charset="0"/>
                  </a:rPr>
                  <a:t>β</a:t>
                </a:r>
                <a:r>
                  <a:rPr lang="en-US" altLang="ko-KR" sz="1800" b="1" dirty="0" smtClean="0">
                    <a:cs typeface="Times New Roman" panose="02020603050405020304" pitchFamily="18" charset="0"/>
                  </a:rPr>
                  <a:t> = 0.907</a:t>
                </a:r>
              </a:p>
              <a:p>
                <a:pPr marL="285750" indent="-285750"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en-US" altLang="ko-KR" sz="1800" b="1" dirty="0" smtClean="0"/>
                  <a:t>Temperature after cooling = 700.8K</a:t>
                </a:r>
              </a:p>
              <a:p>
                <a:pPr marL="285750" indent="-285750"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en-US" altLang="ko-KR" sz="1800" b="1" dirty="0" smtClean="0"/>
                  <a:t>Diffusion coefficient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800" b="1" dirty="0"/>
                  <a:t> </a:t>
                </a:r>
                <a:r>
                  <a:rPr lang="en-US" altLang="ko-KR" sz="1800" b="1" dirty="0" smtClean="0"/>
                  <a:t>   =  </a:t>
                </a:r>
                <a14:m>
                  <m:oMath xmlns:m="http://schemas.openxmlformats.org/officeDocument/2006/math">
                    <m:r>
                      <a:rPr lang="en-US" altLang="ko-KR" sz="1800" b="1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altLang="ko-KR" sz="1800" b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ko-KR" sz="1800" b="1">
                        <a:latin typeface="Cambria Math" panose="02040503050406030204" pitchFamily="18" charset="0"/>
                      </a:rPr>
                      <m:t>𝟓𝟐𝟗</m:t>
                    </m:r>
                    <m:r>
                      <a:rPr lang="en-US" altLang="ko-KR" sz="1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ko-KR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8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ko-KR" sz="18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8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altLang="ko-KR" sz="1800" b="1" dirty="0"/>
                  <a:t> </a:t>
                </a:r>
                <a:r>
                  <a:rPr lang="en-US" altLang="ko-KR" sz="1800" b="1" i="0" dirty="0"/>
                  <a:t>exp[-147723(J)/RT]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800" b="1" dirty="0"/>
                  <a:t>       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800" b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altLang="ko-KR" sz="1800" b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800" b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ko-KR" sz="1800" b="1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altLang="ko-KR" sz="1800" b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sz="1800" b="1" dirty="0" smtClean="0"/>
              </a:p>
              <a:p>
                <a:pPr marL="285750" indent="-285750"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en-US" altLang="ko-KR" sz="2000" b="1" dirty="0" smtClean="0">
                    <a:solidFill>
                      <a:srgbClr val="FF0000"/>
                    </a:solidFill>
                  </a:rPr>
                  <a:t>Length of </a:t>
                </a:r>
                <a:r>
                  <a:rPr lang="en-US" altLang="ko-KR" sz="2000" b="1" dirty="0" err="1" smtClean="0">
                    <a:solidFill>
                      <a:srgbClr val="FF0000"/>
                    </a:solidFill>
                  </a:rPr>
                  <a:t>ppt</a:t>
                </a:r>
                <a:r>
                  <a:rPr lang="en-US" altLang="ko-KR" sz="2000" b="1" dirty="0" smtClean="0">
                    <a:solidFill>
                      <a:srgbClr val="FF0000"/>
                    </a:solidFill>
                  </a:rPr>
                  <a:t> = 4.547 nm</a:t>
                </a:r>
              </a:p>
            </p:txBody>
          </p:sp>
        </mc:Choice>
        <mc:Fallback>
          <p:sp>
            <p:nvSpPr>
              <p:cNvPr id="7" name="Text 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36078" y="2728572"/>
                <a:ext cx="3938243" cy="2602123"/>
              </a:xfrm>
              <a:prstGeom prst="rect">
                <a:avLst/>
              </a:prstGeom>
              <a:blipFill rotWithShape="0">
                <a:blip r:embed="rId4"/>
                <a:stretch>
                  <a:fillRect l="-1393" t="-1408" r="-309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직선 화살표 연결선 4"/>
          <p:cNvCxnSpPr/>
          <p:nvPr/>
        </p:nvCxnSpPr>
        <p:spPr>
          <a:xfrm>
            <a:off x="1687132" y="3039415"/>
            <a:ext cx="244699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/>
          <p:cNvGrpSpPr/>
          <p:nvPr/>
        </p:nvGrpSpPr>
        <p:grpSpPr>
          <a:xfrm>
            <a:off x="4455118" y="2769736"/>
            <a:ext cx="2662003" cy="2234485"/>
            <a:chOff x="521957" y="3722106"/>
            <a:chExt cx="2755860" cy="2163880"/>
          </a:xfrm>
        </p:grpSpPr>
        <p:sp>
          <p:nvSpPr>
            <p:cNvPr id="9" name="원호 8"/>
            <p:cNvSpPr/>
            <p:nvPr/>
          </p:nvSpPr>
          <p:spPr>
            <a:xfrm rot="16200000">
              <a:off x="1562654" y="4177406"/>
              <a:ext cx="1417714" cy="1999445"/>
            </a:xfrm>
            <a:prstGeom prst="arc">
              <a:avLst>
                <a:gd name="adj1" fmla="val 16849192"/>
                <a:gd name="adj2" fmla="val 0"/>
              </a:avLst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grpSp>
          <p:nvGrpSpPr>
            <p:cNvPr id="11" name="그룹 10"/>
            <p:cNvGrpSpPr/>
            <p:nvPr/>
          </p:nvGrpSpPr>
          <p:grpSpPr>
            <a:xfrm>
              <a:off x="521957" y="3722106"/>
              <a:ext cx="2755860" cy="1881993"/>
              <a:chOff x="5634594" y="2000250"/>
              <a:chExt cx="2658506" cy="1801812"/>
            </a:xfrm>
          </p:grpSpPr>
          <p:sp>
            <p:nvSpPr>
              <p:cNvPr id="12" name="직사각형 11"/>
              <p:cNvSpPr/>
              <p:nvPr/>
            </p:nvSpPr>
            <p:spPr>
              <a:xfrm>
                <a:off x="5643563" y="2000250"/>
                <a:ext cx="2643187" cy="17145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cxnSp>
            <p:nvCxnSpPr>
              <p:cNvPr id="13" name="직선 화살표 연결선 12"/>
              <p:cNvCxnSpPr/>
              <p:nvPr/>
            </p:nvCxnSpPr>
            <p:spPr>
              <a:xfrm>
                <a:off x="6072188" y="3500438"/>
                <a:ext cx="2143125" cy="158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직선 연결선 13"/>
              <p:cNvCxnSpPr>
                <a:stCxn id="9" idx="2"/>
              </p:cNvCxnSpPr>
              <p:nvPr/>
            </p:nvCxnSpPr>
            <p:spPr>
              <a:xfrm>
                <a:off x="7323138" y="2714625"/>
                <a:ext cx="749300" cy="1588"/>
              </a:xfrm>
              <a:prstGeom prst="line">
                <a:avLst/>
              </a:prstGeom>
              <a:ln w="19050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직선 연결선 14"/>
              <p:cNvCxnSpPr/>
              <p:nvPr/>
            </p:nvCxnSpPr>
            <p:spPr>
              <a:xfrm rot="5400000" flipH="1" flipV="1">
                <a:off x="5795963" y="2928776"/>
                <a:ext cx="1144587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직선 연결선 15"/>
              <p:cNvCxnSpPr/>
              <p:nvPr/>
            </p:nvCxnSpPr>
            <p:spPr>
              <a:xfrm rot="5400000" flipH="1" flipV="1">
                <a:off x="6157119" y="2277269"/>
                <a:ext cx="1150938" cy="863600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직선 연결선 16"/>
              <p:cNvCxnSpPr/>
              <p:nvPr/>
            </p:nvCxnSpPr>
            <p:spPr>
              <a:xfrm rot="5400000" flipH="1" flipV="1">
                <a:off x="7178675" y="2393951"/>
                <a:ext cx="1587" cy="164306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직선 연결선 17"/>
              <p:cNvCxnSpPr/>
              <p:nvPr/>
            </p:nvCxnSpPr>
            <p:spPr>
              <a:xfrm>
                <a:off x="6072188" y="2357438"/>
                <a:ext cx="285750" cy="158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 Box 22"/>
              <p:cNvSpPr txBox="1">
                <a:spLocks noChangeArrowheads="1"/>
              </p:cNvSpPr>
              <p:nvPr/>
            </p:nvSpPr>
            <p:spPr bwMode="auto">
              <a:xfrm>
                <a:off x="7111712" y="2822577"/>
                <a:ext cx="287338" cy="218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600" b="1" i="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a</a:t>
                </a:r>
              </a:p>
            </p:txBody>
          </p:sp>
          <p:sp>
            <p:nvSpPr>
              <p:cNvPr id="20" name="Text Box 36"/>
              <p:cNvSpPr txBox="1">
                <a:spLocks noChangeArrowheads="1"/>
              </p:cNvSpPr>
              <p:nvPr/>
            </p:nvSpPr>
            <p:spPr bwMode="auto">
              <a:xfrm>
                <a:off x="8005763" y="3494087"/>
                <a:ext cx="287337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ko-KR" b="1" i="0" dirty="0">
                    <a:solidFill>
                      <a:srgbClr val="000000"/>
                    </a:solidFill>
                  </a:rPr>
                  <a:t>x</a:t>
                </a:r>
              </a:p>
            </p:txBody>
          </p:sp>
          <p:cxnSp>
            <p:nvCxnSpPr>
              <p:cNvPr id="21" name="직선 연결선 20"/>
              <p:cNvCxnSpPr/>
              <p:nvPr/>
            </p:nvCxnSpPr>
            <p:spPr>
              <a:xfrm rot="5400000" flipH="1" flipV="1">
                <a:off x="6269038" y="3028950"/>
                <a:ext cx="928688" cy="158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직선 화살표 연결선 21"/>
              <p:cNvCxnSpPr/>
              <p:nvPr/>
            </p:nvCxnSpPr>
            <p:spPr>
              <a:xfrm flipV="1">
                <a:off x="6357938" y="3213100"/>
                <a:ext cx="374650" cy="1588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 Box 35"/>
              <p:cNvSpPr txBox="1">
                <a:spLocks noChangeArrowheads="1"/>
              </p:cNvSpPr>
              <p:nvPr/>
            </p:nvSpPr>
            <p:spPr bwMode="auto">
              <a:xfrm>
                <a:off x="6434524" y="3229371"/>
                <a:ext cx="287338" cy="218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600" b="1" i="0" dirty="0">
                    <a:solidFill>
                      <a:srgbClr val="000000"/>
                    </a:solidFill>
                  </a:rPr>
                  <a:t>L</a:t>
                </a:r>
              </a:p>
            </p:txBody>
          </p:sp>
          <p:cxnSp>
            <p:nvCxnSpPr>
              <p:cNvPr id="24" name="직선 화살표 연결선 23"/>
              <p:cNvCxnSpPr/>
              <p:nvPr/>
            </p:nvCxnSpPr>
            <p:spPr>
              <a:xfrm rot="5400000">
                <a:off x="7394575" y="2963863"/>
                <a:ext cx="500063" cy="1587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 Box 42"/>
              <p:cNvSpPr txBox="1">
                <a:spLocks noChangeArrowheads="1"/>
              </p:cNvSpPr>
              <p:nvPr/>
            </p:nvSpPr>
            <p:spPr bwMode="auto">
              <a:xfrm>
                <a:off x="7633714" y="2860243"/>
                <a:ext cx="504825" cy="218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600" b="1" i="0" dirty="0" err="1">
                    <a:solidFill>
                      <a:srgbClr val="000000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ko-KR" sz="1600" b="1" i="0" dirty="0" err="1">
                    <a:solidFill>
                      <a:srgbClr val="000000"/>
                    </a:solidFill>
                  </a:rPr>
                  <a:t>C</a:t>
                </a:r>
                <a:r>
                  <a:rPr lang="en-US" altLang="ko-KR" sz="1600" b="1" i="0" baseline="-25000" dirty="0" err="1">
                    <a:solidFill>
                      <a:srgbClr val="000000"/>
                    </a:solidFill>
                  </a:rPr>
                  <a:t>o</a:t>
                </a:r>
                <a:endParaRPr lang="en-US" altLang="ko-KR" sz="1600" b="1" i="0" baseline="-250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6" name="직선 화살표 연결선 25"/>
              <p:cNvCxnSpPr/>
              <p:nvPr/>
            </p:nvCxnSpPr>
            <p:spPr>
              <a:xfrm>
                <a:off x="6357938" y="2500313"/>
                <a:ext cx="285750" cy="1587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 Box 36"/>
              <p:cNvSpPr txBox="1">
                <a:spLocks noChangeArrowheads="1"/>
              </p:cNvSpPr>
              <p:nvPr/>
            </p:nvSpPr>
            <p:spPr bwMode="auto">
              <a:xfrm>
                <a:off x="6572250" y="2286000"/>
                <a:ext cx="287338" cy="238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800" b="1" i="0" dirty="0">
                    <a:solidFill>
                      <a:srgbClr val="000000"/>
                    </a:solidFill>
                  </a:rPr>
                  <a:t>v</a:t>
                </a:r>
              </a:p>
            </p:txBody>
          </p:sp>
          <p:cxnSp>
            <p:nvCxnSpPr>
              <p:cNvPr id="28" name="직선 화살표 연결선 27"/>
              <p:cNvCxnSpPr/>
              <p:nvPr/>
            </p:nvCxnSpPr>
            <p:spPr>
              <a:xfrm rot="5400000">
                <a:off x="5546489" y="2841627"/>
                <a:ext cx="428625" cy="1587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5634594" y="2439590"/>
                <a:ext cx="428625" cy="218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600" b="1" i="0" dirty="0">
                    <a:solidFill>
                      <a:srgbClr val="000000"/>
                    </a:solidFill>
                  </a:rPr>
                  <a:t>C</a:t>
                </a:r>
                <a:r>
                  <a:rPr lang="en-US" altLang="ko-KR" sz="1600" b="1" i="0" baseline="-25000" dirty="0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6089650" y="2708275"/>
                <a:ext cx="285750" cy="506413"/>
              </a:xfrm>
              <a:prstGeom prst="rect">
                <a:avLst/>
              </a:prstGeom>
              <a:solidFill>
                <a:srgbClr val="FF99FF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cxnSp>
            <p:nvCxnSpPr>
              <p:cNvPr id="31" name="직선 화살표 연결선 30"/>
              <p:cNvCxnSpPr/>
              <p:nvPr/>
            </p:nvCxnSpPr>
            <p:spPr>
              <a:xfrm>
                <a:off x="6072188" y="2928938"/>
                <a:ext cx="285750" cy="1587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 Box 36"/>
              <p:cNvSpPr txBox="1">
                <a:spLocks noChangeArrowheads="1"/>
              </p:cNvSpPr>
              <p:nvPr/>
            </p:nvSpPr>
            <p:spPr bwMode="auto">
              <a:xfrm>
                <a:off x="6123781" y="2900580"/>
                <a:ext cx="428625" cy="218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600" b="1" i="0" dirty="0">
                    <a:solidFill>
                      <a:srgbClr val="000000"/>
                    </a:solidFill>
                  </a:rPr>
                  <a:t>x</a:t>
                </a:r>
              </a:p>
            </p:txBody>
          </p:sp>
          <p:cxnSp>
            <p:nvCxnSpPr>
              <p:cNvPr id="33" name="직선 연결선 32"/>
              <p:cNvCxnSpPr/>
              <p:nvPr/>
            </p:nvCxnSpPr>
            <p:spPr>
              <a:xfrm rot="10800000" flipH="1" flipV="1">
                <a:off x="6072188" y="2714625"/>
                <a:ext cx="1071562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직선 화살표 연결선 33"/>
              <p:cNvCxnSpPr/>
              <p:nvPr/>
            </p:nvCxnSpPr>
            <p:spPr>
              <a:xfrm flipV="1">
                <a:off x="6081713" y="2133600"/>
                <a:ext cx="6348" cy="137636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35" name="Object 5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02788330"/>
                  </p:ext>
                </p:extLst>
              </p:nvPr>
            </p:nvGraphicFramePr>
            <p:xfrm>
              <a:off x="7165268" y="2139495"/>
              <a:ext cx="427778" cy="41658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33" name="수식" r:id="rId5" imgW="482400" imgH="444240" progId="Equation.3">
                      <p:embed/>
                    </p:oleObj>
                  </mc:Choice>
                  <mc:Fallback>
                    <p:oleObj name="수식" r:id="rId5" imgW="482400" imgH="4442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165268" y="2139495"/>
                            <a:ext cx="427778" cy="41658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36" name="직선 연결선 35"/>
              <p:cNvCxnSpPr/>
              <p:nvPr/>
            </p:nvCxnSpPr>
            <p:spPr>
              <a:xfrm>
                <a:off x="6881941" y="2500385"/>
                <a:ext cx="2159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직선 연결선 36"/>
              <p:cNvCxnSpPr/>
              <p:nvPr/>
            </p:nvCxnSpPr>
            <p:spPr>
              <a:xfrm rot="5400000" flipH="1" flipV="1">
                <a:off x="6957347" y="2355129"/>
                <a:ext cx="28575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직각 삼각형 37"/>
              <p:cNvSpPr/>
              <p:nvPr/>
            </p:nvSpPr>
            <p:spPr>
              <a:xfrm flipV="1">
                <a:off x="6372225" y="2708275"/>
                <a:ext cx="360363" cy="504825"/>
              </a:xfrm>
              <a:prstGeom prst="rtTriangl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39" name="직사각형 38"/>
              <p:cNvSpPr/>
              <p:nvPr/>
            </p:nvSpPr>
            <p:spPr>
              <a:xfrm>
                <a:off x="6084888" y="2349500"/>
                <a:ext cx="287337" cy="358775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  <p:sp>
            <p:nvSpPr>
              <p:cNvPr id="40" name="Text Box 11"/>
              <p:cNvSpPr txBox="1">
                <a:spLocks noChangeArrowheads="1"/>
              </p:cNvSpPr>
              <p:nvPr/>
            </p:nvSpPr>
            <p:spPr bwMode="auto">
              <a:xfrm>
                <a:off x="6102924" y="2374035"/>
                <a:ext cx="287337" cy="218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600" b="1" i="0" dirty="0">
                    <a:solidFill>
                      <a:srgbClr val="002060"/>
                    </a:solidFill>
                    <a:latin typeface="Symbol" panose="05050102010706020507" pitchFamily="18" charset="2"/>
                  </a:rPr>
                  <a:t>b</a:t>
                </a:r>
              </a:p>
            </p:txBody>
          </p:sp>
          <p:graphicFrame>
            <p:nvGraphicFramePr>
              <p:cNvPr id="41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80877147"/>
                  </p:ext>
                </p:extLst>
              </p:nvPr>
            </p:nvGraphicFramePr>
            <p:xfrm>
              <a:off x="5831444" y="2213769"/>
              <a:ext cx="231775" cy="263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34" name="수식" r:id="rId7" imgW="215713" imgH="241091" progId="Equation.3">
                      <p:embed/>
                    </p:oleObj>
                  </mc:Choice>
                  <mc:Fallback>
                    <p:oleObj name="수식" r:id="rId7" imgW="215713" imgH="24109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31444" y="2213769"/>
                            <a:ext cx="231775" cy="263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" name="Object 6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51106652"/>
                  </p:ext>
                </p:extLst>
              </p:nvPr>
            </p:nvGraphicFramePr>
            <p:xfrm>
              <a:off x="5867400" y="2565400"/>
              <a:ext cx="217488" cy="2508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35" name="수식" r:id="rId9" imgW="203112" imgH="228501" progId="Equation.3">
                      <p:embed/>
                    </p:oleObj>
                  </mc:Choice>
                  <mc:Fallback>
                    <p:oleObj name="수식" r:id="rId9" imgW="203112" imgH="22850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67400" y="2565400"/>
                            <a:ext cx="217488" cy="2508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" name="Object 6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13958133"/>
                  </p:ext>
                </p:extLst>
              </p:nvPr>
            </p:nvGraphicFramePr>
            <p:xfrm>
              <a:off x="5867400" y="3068638"/>
              <a:ext cx="217488" cy="249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36" name="수식" r:id="rId11" imgW="203112" imgH="228501" progId="Equation.3">
                      <p:embed/>
                    </p:oleObj>
                  </mc:Choice>
                  <mc:Fallback>
                    <p:oleObj name="수식" r:id="rId11" imgW="203112" imgH="22850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67400" y="3068638"/>
                            <a:ext cx="217488" cy="2492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cxnSp>
        <p:nvCxnSpPr>
          <p:cNvPr id="44" name="직선 연결선 43"/>
          <p:cNvCxnSpPr/>
          <p:nvPr/>
        </p:nvCxnSpPr>
        <p:spPr>
          <a:xfrm flipH="1">
            <a:off x="1687132" y="4978463"/>
            <a:ext cx="3867425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71538"/>
              </p:ext>
            </p:extLst>
          </p:nvPr>
        </p:nvGraphicFramePr>
        <p:xfrm>
          <a:off x="1315129" y="4791993"/>
          <a:ext cx="341348" cy="400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수식" r:id="rId13" imgW="215640" imgH="228600" progId="Equation.3">
                  <p:embed/>
                </p:oleObj>
              </mc:Choice>
              <mc:Fallback>
                <p:oleObj name="수식" r:id="rId13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5129" y="4791993"/>
                        <a:ext cx="341348" cy="4002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625972"/>
              </p:ext>
            </p:extLst>
          </p:nvPr>
        </p:nvGraphicFramePr>
        <p:xfrm>
          <a:off x="1315129" y="5312933"/>
          <a:ext cx="334284" cy="417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수식" r:id="rId15" imgW="203040" imgH="228600" progId="Equation.3">
                  <p:embed/>
                </p:oleObj>
              </mc:Choice>
              <mc:Fallback>
                <p:oleObj name="수식" r:id="rId15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5129" y="5312933"/>
                        <a:ext cx="334284" cy="417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92800"/>
              </p:ext>
            </p:extLst>
          </p:nvPr>
        </p:nvGraphicFramePr>
        <p:xfrm>
          <a:off x="1330465" y="2883665"/>
          <a:ext cx="334284" cy="38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수식" r:id="rId17" imgW="228600" imgH="241200" progId="Equation.3">
                  <p:embed/>
                </p:oleObj>
              </mc:Choice>
              <mc:Fallback>
                <p:oleObj name="수식" r:id="rId17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465" y="2883665"/>
                        <a:ext cx="334284" cy="38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직선 연결선 47"/>
          <p:cNvCxnSpPr/>
          <p:nvPr/>
        </p:nvCxnSpPr>
        <p:spPr>
          <a:xfrm flipH="1">
            <a:off x="1687133" y="5496748"/>
            <a:ext cx="24469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1642216" y="3557244"/>
            <a:ext cx="287715" cy="235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 b="1" i="0" dirty="0">
                <a:solidFill>
                  <a:srgbClr val="00206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5223126" y="5207624"/>
            <a:ext cx="287716" cy="235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 b="1" i="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0768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 and analysis</a:t>
            </a:r>
            <a:endParaRPr lang="ko-KR" altLang="en-US" sz="4400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457200" y="1902276"/>
            <a:ext cx="10657840" cy="562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400" dirty="0" smtClean="0"/>
              <a:t>시간에 따른 </a:t>
            </a:r>
            <a:r>
              <a:rPr lang="en-US" altLang="ko-KR" sz="2400" dirty="0" err="1" smtClean="0"/>
              <a:t>ppt</a:t>
            </a:r>
            <a:r>
              <a:rPr lang="en-US" altLang="ko-KR" sz="2400" dirty="0" smtClean="0"/>
              <a:t> growth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69"/>
              <p:cNvSpPr txBox="1">
                <a:spLocks noChangeArrowheads="1"/>
              </p:cNvSpPr>
              <p:nvPr/>
            </p:nvSpPr>
            <p:spPr bwMode="auto">
              <a:xfrm>
                <a:off x="7936078" y="2183387"/>
                <a:ext cx="3938243" cy="41256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marL="285750" indent="-285750"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en-US" altLang="ko-KR" sz="1800" b="1" dirty="0" smtClean="0"/>
                  <a:t>Xe = 0.079,  </a:t>
                </a:r>
                <a:r>
                  <a:rPr lang="en-US" altLang="ko-KR" sz="1800" b="1" dirty="0" smtClean="0">
                    <a:cs typeface="Times New Roman" panose="02020603050405020304" pitchFamily="18" charset="0"/>
                  </a:rPr>
                  <a:t>X</a:t>
                </a:r>
                <a:r>
                  <a:rPr lang="el-GR" altLang="ko-KR" sz="1200" b="1" dirty="0" smtClean="0">
                    <a:cs typeface="Times New Roman" panose="02020603050405020304" pitchFamily="18" charset="0"/>
                  </a:rPr>
                  <a:t>β</a:t>
                </a:r>
                <a:r>
                  <a:rPr lang="en-US" altLang="ko-KR" sz="1800" b="1" dirty="0" smtClean="0">
                    <a:cs typeface="Times New Roman" panose="02020603050405020304" pitchFamily="18" charset="0"/>
                  </a:rPr>
                  <a:t> = 0.907</a:t>
                </a:r>
              </a:p>
              <a:p>
                <a:pPr marL="285750" indent="-285750"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en-US" altLang="ko-KR" sz="1800" b="1" dirty="0" smtClean="0"/>
                  <a:t>Temperature after cooling = 700.8K</a:t>
                </a:r>
              </a:p>
              <a:p>
                <a:pPr marL="285750" indent="-285750"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en-US" altLang="ko-KR" sz="1800" b="1" dirty="0" smtClean="0"/>
                  <a:t>Diffusion coefficient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800" b="1" dirty="0"/>
                  <a:t> </a:t>
                </a:r>
                <a:r>
                  <a:rPr lang="en-US" altLang="ko-KR" sz="1800" b="1" dirty="0" smtClean="0"/>
                  <a:t>   =  </a:t>
                </a:r>
                <a14:m>
                  <m:oMath xmlns:m="http://schemas.openxmlformats.org/officeDocument/2006/math">
                    <m:r>
                      <a:rPr lang="en-US" altLang="ko-KR" sz="1800" b="1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altLang="ko-KR" sz="1800" b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ko-KR" sz="1800" b="1">
                        <a:latin typeface="Cambria Math" panose="02040503050406030204" pitchFamily="18" charset="0"/>
                      </a:rPr>
                      <m:t>𝟓𝟐𝟗</m:t>
                    </m:r>
                    <m:r>
                      <a:rPr lang="en-US" altLang="ko-KR" sz="1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ko-KR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8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ko-KR" sz="18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8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altLang="ko-KR" sz="1800" b="1" dirty="0"/>
                  <a:t> </a:t>
                </a:r>
                <a:r>
                  <a:rPr lang="en-US" altLang="ko-KR" sz="1800" b="1" i="0" dirty="0"/>
                  <a:t>exp[-147723(J)/RT]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800" b="1" dirty="0"/>
                  <a:t>       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800" b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altLang="ko-KR" sz="1800" b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800" b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ko-KR" sz="1800" b="1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altLang="ko-KR" sz="1800" b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sz="1800" b="1" dirty="0" smtClean="0"/>
              </a:p>
              <a:p>
                <a:pPr marL="285750" indent="-285750"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en-US" altLang="ko-KR" sz="1800" b="1" dirty="0" smtClean="0"/>
                  <a:t>X</a:t>
                </a:r>
                <a:r>
                  <a:rPr lang="en-US" altLang="ko-KR" sz="1200" b="1" dirty="0" smtClean="0"/>
                  <a:t>0</a:t>
                </a:r>
                <a:r>
                  <a:rPr lang="en-US" altLang="ko-KR" sz="1800" b="1" dirty="0" smtClean="0"/>
                  <a:t> = 0.258 ( T</a:t>
                </a:r>
                <a:r>
                  <a:rPr lang="en-US" altLang="ko-KR" sz="1200" b="1" dirty="0" smtClean="0"/>
                  <a:t>0</a:t>
                </a:r>
                <a:r>
                  <a:rPr lang="en-US" altLang="ko-KR" sz="1800" b="1" dirty="0" smtClean="0"/>
                  <a:t> = 1005K)</a:t>
                </a:r>
              </a:p>
              <a:p>
                <a:pPr marL="285750" indent="-285750"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en-US" altLang="ko-KR" sz="1800" b="1" dirty="0" smtClean="0">
                    <a:solidFill>
                      <a:srgbClr val="FF0000"/>
                    </a:solidFill>
                  </a:rPr>
                  <a:t>Length of </a:t>
                </a:r>
                <a:r>
                  <a:rPr lang="en-US" altLang="ko-KR" sz="1800" b="1" dirty="0" err="1" smtClean="0">
                    <a:solidFill>
                      <a:srgbClr val="FF0000"/>
                    </a:solidFill>
                  </a:rPr>
                  <a:t>ppt</a:t>
                </a:r>
                <a:r>
                  <a:rPr lang="en-US" altLang="ko-KR" sz="1800" b="1" dirty="0" smtClean="0">
                    <a:solidFill>
                      <a:srgbClr val="FF0000"/>
                    </a:solidFill>
                  </a:rPr>
                  <a:t> :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800" b="1" dirty="0">
                    <a:solidFill>
                      <a:srgbClr val="FF0000"/>
                    </a:solidFill>
                  </a:rPr>
                  <a:t>	</a:t>
                </a:r>
                <a:r>
                  <a:rPr lang="en-US" altLang="ko-KR" sz="1800" b="1" dirty="0" smtClean="0">
                    <a:solidFill>
                      <a:srgbClr val="FF0000"/>
                    </a:solidFill>
                  </a:rPr>
                  <a:t>2.033nm(at 20s),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800" b="1" dirty="0">
                    <a:solidFill>
                      <a:srgbClr val="FF0000"/>
                    </a:solidFill>
                  </a:rPr>
                  <a:t>	</a:t>
                </a:r>
                <a:r>
                  <a:rPr lang="en-US" altLang="ko-KR" sz="1800" b="1" dirty="0" smtClean="0">
                    <a:solidFill>
                      <a:srgbClr val="FF0000"/>
                    </a:solidFill>
                  </a:rPr>
                  <a:t>4.547nm(at 100s), 	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800" b="1" dirty="0">
                    <a:solidFill>
                      <a:srgbClr val="FF0000"/>
                    </a:solidFill>
                  </a:rPr>
                  <a:t>	</a:t>
                </a:r>
                <a:r>
                  <a:rPr lang="en-US" altLang="ko-KR" sz="1800" b="1" dirty="0" smtClean="0">
                    <a:solidFill>
                      <a:srgbClr val="FF0000"/>
                    </a:solidFill>
                  </a:rPr>
                  <a:t>10.168nm(at 500s)</a:t>
                </a:r>
              </a:p>
            </p:txBody>
          </p:sp>
        </mc:Choice>
        <mc:Fallback xmlns="">
          <p:sp>
            <p:nvSpPr>
              <p:cNvPr id="7" name="Text 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36078" y="2183387"/>
                <a:ext cx="3938243" cy="4125617"/>
              </a:xfrm>
              <a:prstGeom prst="rect">
                <a:avLst/>
              </a:prstGeom>
              <a:blipFill rotWithShape="0">
                <a:blip r:embed="rId2"/>
                <a:stretch>
                  <a:fillRect l="-1084" t="-739" r="-3096" b="-13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818" y="2650818"/>
            <a:ext cx="6412472" cy="3858126"/>
          </a:xfrm>
          <a:prstGeom prst="rect">
            <a:avLst/>
          </a:prstGeom>
        </p:spPr>
      </p:pic>
      <p:sp>
        <p:nvSpPr>
          <p:cNvPr id="8" name="Text Box 69"/>
          <p:cNvSpPr txBox="1">
            <a:spLocks noChangeArrowheads="1"/>
          </p:cNvSpPr>
          <p:nvPr/>
        </p:nvSpPr>
        <p:spPr bwMode="auto">
          <a:xfrm>
            <a:off x="2796357" y="3498718"/>
            <a:ext cx="26385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400" b="1" i="0" dirty="0" smtClean="0">
                <a:solidFill>
                  <a:srgbClr val="FF0000"/>
                </a:solidFill>
              </a:rPr>
              <a:t>Length of </a:t>
            </a:r>
            <a:r>
              <a:rPr lang="en-US" altLang="ko-KR" sz="2400" b="1" i="0" dirty="0" err="1" smtClean="0">
                <a:solidFill>
                  <a:srgbClr val="FF0000"/>
                </a:solidFill>
              </a:rPr>
              <a:t>ppt</a:t>
            </a:r>
            <a:r>
              <a:rPr lang="en-US" altLang="ko-KR" sz="2400" b="1" i="0" dirty="0" smtClean="0">
                <a:solidFill>
                  <a:srgbClr val="FF0000"/>
                </a:solidFill>
              </a:rPr>
              <a:t> </a:t>
            </a:r>
            <a:r>
              <a:rPr lang="en-US" altLang="ko-KR" sz="2400" b="1" i="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∝ t</a:t>
            </a:r>
            <a:endParaRPr lang="en-US" altLang="ko-KR" sz="2400" b="1" i="0" dirty="0">
              <a:solidFill>
                <a:srgbClr val="FF0000"/>
              </a:solidFill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1622738" y="2923505"/>
            <a:ext cx="450761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1638386" y="3011510"/>
            <a:ext cx="264919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1628858" y="3086636"/>
            <a:ext cx="180943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92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 and analysis</a:t>
            </a:r>
            <a:endParaRPr lang="ko-KR" altLang="en-US" sz="4400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457200" y="1902276"/>
            <a:ext cx="10657840" cy="562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 smtClean="0"/>
              <a:t>Maximum growth rate of </a:t>
            </a:r>
            <a:r>
              <a:rPr lang="en-US" altLang="ko-KR" sz="2400" dirty="0" err="1" smtClean="0"/>
              <a:t>ppt</a:t>
            </a:r>
            <a:endParaRPr lang="en-US" altLang="ko-KR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69"/>
              <p:cNvSpPr txBox="1">
                <a:spLocks noChangeArrowheads="1"/>
              </p:cNvSpPr>
              <p:nvPr/>
            </p:nvSpPr>
            <p:spPr bwMode="auto">
              <a:xfrm>
                <a:off x="7820516" y="4661604"/>
                <a:ext cx="3938243" cy="2048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marL="285750" indent="-285750"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en-US" altLang="ko-KR" sz="1800" b="1" dirty="0" smtClean="0">
                    <a:cs typeface="Times New Roman" panose="02020603050405020304" pitchFamily="18" charset="0"/>
                  </a:rPr>
                  <a:t>X</a:t>
                </a:r>
                <a:r>
                  <a:rPr lang="el-GR" altLang="ko-KR" sz="1200" b="1" dirty="0" smtClean="0">
                    <a:cs typeface="Times New Roman" panose="02020603050405020304" pitchFamily="18" charset="0"/>
                  </a:rPr>
                  <a:t>β</a:t>
                </a:r>
                <a:r>
                  <a:rPr lang="en-US" altLang="ko-KR" sz="1800" b="1" dirty="0" smtClean="0">
                    <a:cs typeface="Times New Roman" panose="02020603050405020304" pitchFamily="18" charset="0"/>
                  </a:rPr>
                  <a:t> = 0.907, </a:t>
                </a:r>
                <a:r>
                  <a:rPr lang="en-US" altLang="ko-KR" sz="1800" b="1" dirty="0" smtClean="0"/>
                  <a:t>X</a:t>
                </a:r>
                <a:r>
                  <a:rPr lang="en-US" altLang="ko-KR" sz="1200" b="1" dirty="0" smtClean="0"/>
                  <a:t>0</a:t>
                </a:r>
                <a:r>
                  <a:rPr lang="en-US" altLang="ko-KR" sz="1800" b="1" dirty="0" smtClean="0"/>
                  <a:t> </a:t>
                </a:r>
                <a:r>
                  <a:rPr lang="en-US" altLang="ko-KR" sz="1800" b="1" dirty="0"/>
                  <a:t>= </a:t>
                </a:r>
                <a:r>
                  <a:rPr lang="en-US" altLang="ko-KR" sz="1800" b="1" dirty="0" smtClean="0"/>
                  <a:t>0.408 (T</a:t>
                </a:r>
                <a:r>
                  <a:rPr lang="en-US" altLang="ko-KR" sz="1200" b="1" dirty="0" smtClean="0"/>
                  <a:t>0</a:t>
                </a:r>
                <a:r>
                  <a:rPr lang="en-US" altLang="ko-KR" sz="1800" b="1" dirty="0" smtClean="0"/>
                  <a:t> = 1500K)</a:t>
                </a:r>
                <a:endParaRPr lang="en-US" altLang="ko-KR" sz="1800" b="1" dirty="0" smtClean="0">
                  <a:cs typeface="Times New Roman" panose="02020603050405020304" pitchFamily="18" charset="0"/>
                </a:endParaRPr>
              </a:p>
              <a:p>
                <a:pPr marL="285750" indent="-285750"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en-US" altLang="ko-KR" sz="1800" b="1" dirty="0" smtClean="0"/>
                  <a:t>Time = 100s</a:t>
                </a:r>
              </a:p>
              <a:p>
                <a:pPr marL="285750" indent="-285750"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en-US" altLang="ko-KR" sz="1800" b="1" dirty="0" smtClean="0"/>
                  <a:t>Diffusion coefficient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800" b="1" dirty="0"/>
                  <a:t> </a:t>
                </a:r>
                <a:r>
                  <a:rPr lang="en-US" altLang="ko-KR" sz="1800" b="1" dirty="0" smtClean="0"/>
                  <a:t>   =  </a:t>
                </a:r>
                <a14:m>
                  <m:oMath xmlns:m="http://schemas.openxmlformats.org/officeDocument/2006/math">
                    <m:r>
                      <a:rPr lang="en-US" altLang="ko-KR" sz="1800" b="1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altLang="ko-KR" sz="1800" b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ko-KR" sz="1800" b="1">
                        <a:latin typeface="Cambria Math" panose="02040503050406030204" pitchFamily="18" charset="0"/>
                      </a:rPr>
                      <m:t>𝟓𝟐𝟗</m:t>
                    </m:r>
                    <m:r>
                      <a:rPr lang="en-US" altLang="ko-KR" sz="1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ko-KR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8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ko-KR" sz="18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8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altLang="ko-KR" sz="1800" b="1" dirty="0"/>
                  <a:t> </a:t>
                </a:r>
                <a:r>
                  <a:rPr lang="en-US" altLang="ko-KR" sz="1800" b="1" i="0" dirty="0"/>
                  <a:t>exp[-147723(J)/RT]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800" b="1" dirty="0"/>
                  <a:t>       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800" b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altLang="ko-KR" sz="1800" b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800" b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ko-KR" sz="1800" b="1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altLang="ko-KR" sz="1800" b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sz="1800" b="1" dirty="0" smtClean="0"/>
              </a:p>
            </p:txBody>
          </p:sp>
        </mc:Choice>
        <mc:Fallback xmlns="">
          <p:sp>
            <p:nvSpPr>
              <p:cNvPr id="7" name="Text 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20516" y="4661604"/>
                <a:ext cx="3938243" cy="2048125"/>
              </a:xfrm>
              <a:prstGeom prst="rect">
                <a:avLst/>
              </a:prstGeom>
              <a:blipFill rotWithShape="0">
                <a:blip r:embed="rId3"/>
                <a:stretch>
                  <a:fillRect l="-1084" t="-1786" r="-3096" b="-386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그룹 2"/>
          <p:cNvGrpSpPr>
            <a:grpSpLocks/>
          </p:cNvGrpSpPr>
          <p:nvPr/>
        </p:nvGrpSpPr>
        <p:grpSpPr bwMode="auto">
          <a:xfrm>
            <a:off x="2346727" y="4893505"/>
            <a:ext cx="4095750" cy="1873250"/>
            <a:chOff x="4356100" y="1268413"/>
            <a:chExt cx="4095750" cy="1873250"/>
          </a:xfrm>
        </p:grpSpPr>
        <p:pic>
          <p:nvPicPr>
            <p:cNvPr id="6" name="Picture 6" descr="04 growth rate-temp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6100" y="1268413"/>
              <a:ext cx="4095750" cy="185102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직선 연결선 7"/>
            <p:cNvCxnSpPr/>
            <p:nvPr/>
          </p:nvCxnSpPr>
          <p:spPr>
            <a:xfrm rot="10800000">
              <a:off x="4643438" y="2060575"/>
              <a:ext cx="649287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" name="Object 66"/>
            <p:cNvGraphicFramePr>
              <a:graphicFrameLocks noChangeAspect="1"/>
            </p:cNvGraphicFramePr>
            <p:nvPr/>
          </p:nvGraphicFramePr>
          <p:xfrm>
            <a:off x="5867400" y="2852738"/>
            <a:ext cx="28892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4" name="수식" r:id="rId5" imgW="215806" imgH="228501" progId="Equation.3">
                    <p:embed/>
                  </p:oleObj>
                </mc:Choice>
                <mc:Fallback>
                  <p:oleObj name="수식" r:id="rId5" imgW="215806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2852738"/>
                          <a:ext cx="288925" cy="288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직선 연결선 10"/>
            <p:cNvCxnSpPr/>
            <p:nvPr/>
          </p:nvCxnSpPr>
          <p:spPr>
            <a:xfrm>
              <a:off x="5292725" y="1989138"/>
              <a:ext cx="0" cy="93503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" name="Object 29"/>
            <p:cNvGraphicFramePr>
              <a:graphicFrameLocks noChangeAspect="1"/>
            </p:cNvGraphicFramePr>
            <p:nvPr/>
          </p:nvGraphicFramePr>
          <p:xfrm>
            <a:off x="5076825" y="2852738"/>
            <a:ext cx="28892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5" name="수식" r:id="rId7" imgW="215806" imgH="228501" progId="Equation.3">
                    <p:embed/>
                  </p:oleObj>
                </mc:Choice>
                <mc:Fallback>
                  <p:oleObj name="수식" r:id="rId7" imgW="215806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6825" y="2852738"/>
                          <a:ext cx="288925" cy="288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그림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2560" y="2512441"/>
            <a:ext cx="3548020" cy="213321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60895" y="2505110"/>
            <a:ext cx="3548020" cy="2140541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4293002" y="4893505"/>
            <a:ext cx="2149475" cy="185102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덧셈 기호 15"/>
          <p:cNvSpPr/>
          <p:nvPr/>
        </p:nvSpPr>
        <p:spPr>
          <a:xfrm>
            <a:off x="4445295" y="3447182"/>
            <a:ext cx="550885" cy="46363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7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 and analysis</a:t>
            </a:r>
            <a:endParaRPr lang="ko-KR" altLang="en-US" sz="4400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457200" y="1902276"/>
            <a:ext cx="10657840" cy="562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 smtClean="0"/>
              <a:t>Maximum growth rate of </a:t>
            </a:r>
            <a:r>
              <a:rPr lang="en-US" altLang="ko-KR" sz="2400" dirty="0" err="1" smtClean="0"/>
              <a:t>ppt</a:t>
            </a:r>
            <a:endParaRPr lang="en-US" altLang="ko-KR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69"/>
              <p:cNvSpPr txBox="1">
                <a:spLocks noChangeArrowheads="1"/>
              </p:cNvSpPr>
              <p:nvPr/>
            </p:nvSpPr>
            <p:spPr bwMode="auto">
              <a:xfrm>
                <a:off x="7693208" y="4626214"/>
                <a:ext cx="3938243" cy="2048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marL="285750" indent="-285750"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en-US" altLang="ko-KR" sz="1800" b="1" dirty="0" smtClean="0">
                    <a:cs typeface="Times New Roman" panose="02020603050405020304" pitchFamily="18" charset="0"/>
                  </a:rPr>
                  <a:t>X</a:t>
                </a:r>
                <a:r>
                  <a:rPr lang="el-GR" altLang="ko-KR" sz="1200" b="1" dirty="0" smtClean="0">
                    <a:cs typeface="Times New Roman" panose="02020603050405020304" pitchFamily="18" charset="0"/>
                  </a:rPr>
                  <a:t>β</a:t>
                </a:r>
                <a:r>
                  <a:rPr lang="en-US" altLang="ko-KR" sz="1800" b="1" dirty="0" smtClean="0">
                    <a:cs typeface="Times New Roman" panose="02020603050405020304" pitchFamily="18" charset="0"/>
                  </a:rPr>
                  <a:t> = 0.907, </a:t>
                </a:r>
                <a:r>
                  <a:rPr lang="en-US" altLang="ko-KR" sz="1800" b="1" dirty="0" smtClean="0"/>
                  <a:t>X</a:t>
                </a:r>
                <a:r>
                  <a:rPr lang="en-US" altLang="ko-KR" sz="1200" b="1" dirty="0" smtClean="0"/>
                  <a:t>0</a:t>
                </a:r>
                <a:r>
                  <a:rPr lang="en-US" altLang="ko-KR" sz="1800" b="1" dirty="0" smtClean="0"/>
                  <a:t> </a:t>
                </a:r>
                <a:r>
                  <a:rPr lang="en-US" altLang="ko-KR" sz="1800" b="1" dirty="0"/>
                  <a:t>= </a:t>
                </a:r>
                <a:r>
                  <a:rPr lang="en-US" altLang="ko-KR" sz="1800" b="1" dirty="0" smtClean="0"/>
                  <a:t>0.408 (T</a:t>
                </a:r>
                <a:r>
                  <a:rPr lang="en-US" altLang="ko-KR" sz="1200" b="1" dirty="0" smtClean="0"/>
                  <a:t>0</a:t>
                </a:r>
                <a:r>
                  <a:rPr lang="en-US" altLang="ko-KR" sz="1800" b="1" dirty="0" smtClean="0"/>
                  <a:t> = 1500K)</a:t>
                </a:r>
                <a:endParaRPr lang="en-US" altLang="ko-KR" sz="1800" b="1" dirty="0" smtClean="0">
                  <a:cs typeface="Times New Roman" panose="02020603050405020304" pitchFamily="18" charset="0"/>
                </a:endParaRPr>
              </a:p>
              <a:p>
                <a:pPr marL="285750" indent="-285750"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en-US" altLang="ko-KR" sz="1800" b="1" dirty="0" smtClean="0"/>
                  <a:t>Time = 100s</a:t>
                </a:r>
              </a:p>
              <a:p>
                <a:pPr marL="285750" indent="-285750" eaLnBrk="1" hangingPunct="1">
                  <a:spcBef>
                    <a:spcPct val="50000"/>
                  </a:spcBef>
                  <a:buFontTx/>
                  <a:buChar char="-"/>
                </a:pPr>
                <a:r>
                  <a:rPr lang="en-US" altLang="ko-KR" sz="1800" b="1" dirty="0" smtClean="0"/>
                  <a:t>Diffusion coefficient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800" b="1" dirty="0"/>
                  <a:t> </a:t>
                </a:r>
                <a:r>
                  <a:rPr lang="en-US" altLang="ko-KR" sz="1800" b="1" dirty="0" smtClean="0"/>
                  <a:t>   =  </a:t>
                </a:r>
                <a14:m>
                  <m:oMath xmlns:m="http://schemas.openxmlformats.org/officeDocument/2006/math">
                    <m:r>
                      <a:rPr lang="en-US" altLang="ko-KR" sz="1800" b="1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altLang="ko-KR" sz="1800" b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ko-KR" sz="1800" b="1">
                        <a:latin typeface="Cambria Math" panose="02040503050406030204" pitchFamily="18" charset="0"/>
                      </a:rPr>
                      <m:t>𝟓𝟐𝟗</m:t>
                    </m:r>
                    <m:r>
                      <a:rPr lang="en-US" altLang="ko-KR" sz="1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ko-KR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8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ko-KR" sz="18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8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altLang="ko-KR" sz="1800" b="1" dirty="0"/>
                  <a:t> </a:t>
                </a:r>
                <a:r>
                  <a:rPr lang="en-US" altLang="ko-KR" sz="1800" b="1" i="0" dirty="0"/>
                  <a:t>exp[-147723(J)/RT]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ko-KR" sz="1800" b="1" dirty="0"/>
                  <a:t>       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800" b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altLang="ko-KR" sz="1800" b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800" b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ko-KR" sz="1800" b="1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altLang="ko-KR" sz="1800" b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sz="1800" b="1" dirty="0" smtClean="0"/>
              </a:p>
            </p:txBody>
          </p:sp>
        </mc:Choice>
        <mc:Fallback xmlns="">
          <p:sp>
            <p:nvSpPr>
              <p:cNvPr id="7" name="Text 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93208" y="4626214"/>
                <a:ext cx="3938243" cy="2048125"/>
              </a:xfrm>
              <a:prstGeom prst="rect">
                <a:avLst/>
              </a:prstGeom>
              <a:blipFill rotWithShape="0">
                <a:blip r:embed="rId3"/>
                <a:stretch>
                  <a:fillRect l="-929" t="-1786" r="-3251" b="-386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그룹 2"/>
          <p:cNvGrpSpPr>
            <a:grpSpLocks/>
          </p:cNvGrpSpPr>
          <p:nvPr/>
        </p:nvGrpSpPr>
        <p:grpSpPr bwMode="auto">
          <a:xfrm>
            <a:off x="7614455" y="2464498"/>
            <a:ext cx="4095750" cy="1873250"/>
            <a:chOff x="4356100" y="1268413"/>
            <a:chExt cx="4095750" cy="1873250"/>
          </a:xfrm>
        </p:grpSpPr>
        <p:pic>
          <p:nvPicPr>
            <p:cNvPr id="6" name="Picture 6" descr="04 growth rate-temp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6100" y="1268413"/>
              <a:ext cx="4095750" cy="185102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직선 연결선 7"/>
            <p:cNvCxnSpPr/>
            <p:nvPr/>
          </p:nvCxnSpPr>
          <p:spPr>
            <a:xfrm rot="10800000">
              <a:off x="4643438" y="2060575"/>
              <a:ext cx="649287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" name="Object 66"/>
            <p:cNvGraphicFramePr>
              <a:graphicFrameLocks noChangeAspect="1"/>
            </p:cNvGraphicFramePr>
            <p:nvPr/>
          </p:nvGraphicFramePr>
          <p:xfrm>
            <a:off x="5867400" y="2852738"/>
            <a:ext cx="28892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6" name="수식" r:id="rId5" imgW="215806" imgH="228501" progId="Equation.3">
                    <p:embed/>
                  </p:oleObj>
                </mc:Choice>
                <mc:Fallback>
                  <p:oleObj name="수식" r:id="rId5" imgW="215806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2852738"/>
                          <a:ext cx="288925" cy="288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직선 연결선 10"/>
            <p:cNvCxnSpPr/>
            <p:nvPr/>
          </p:nvCxnSpPr>
          <p:spPr>
            <a:xfrm>
              <a:off x="5292725" y="1989138"/>
              <a:ext cx="0" cy="93503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" name="Object 29"/>
            <p:cNvGraphicFramePr>
              <a:graphicFrameLocks noChangeAspect="1"/>
            </p:cNvGraphicFramePr>
            <p:nvPr/>
          </p:nvGraphicFramePr>
          <p:xfrm>
            <a:off x="5076825" y="2852738"/>
            <a:ext cx="28892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7" name="수식" r:id="rId7" imgW="215806" imgH="228501" progId="Equation.3">
                    <p:embed/>
                  </p:oleObj>
                </mc:Choice>
                <mc:Fallback>
                  <p:oleObj name="수식" r:id="rId7" imgW="215806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6825" y="2852738"/>
                          <a:ext cx="288925" cy="288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" name="그림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0894" y="2785024"/>
            <a:ext cx="6099336" cy="3682379"/>
          </a:xfrm>
          <a:prstGeom prst="rect">
            <a:avLst/>
          </a:prstGeom>
        </p:spPr>
      </p:pic>
      <p:sp>
        <p:nvSpPr>
          <p:cNvPr id="14" name="Text Box 69"/>
          <p:cNvSpPr txBox="1">
            <a:spLocks noChangeArrowheads="1"/>
          </p:cNvSpPr>
          <p:nvPr/>
        </p:nvSpPr>
        <p:spPr bwMode="auto">
          <a:xfrm>
            <a:off x="1641434" y="2974511"/>
            <a:ext cx="34591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i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4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Maximum v at intermediate temp.</a:t>
            </a:r>
            <a:endParaRPr lang="en-US" altLang="ko-KR" sz="2400" b="1" dirty="0">
              <a:solidFill>
                <a:srgbClr val="FF0000"/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5203065" y="3185223"/>
            <a:ext cx="14967" cy="254587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타원 18"/>
          <p:cNvSpPr/>
          <p:nvPr/>
        </p:nvSpPr>
        <p:spPr>
          <a:xfrm>
            <a:off x="5015079" y="2991785"/>
            <a:ext cx="372889" cy="386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124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conclusion</a:t>
            </a:r>
            <a:endParaRPr lang="ko-KR" altLang="en-US" sz="4400" dirty="0"/>
          </a:p>
        </p:txBody>
      </p:sp>
      <p:sp>
        <p:nvSpPr>
          <p:cNvPr id="4" name="직사각형 3"/>
          <p:cNvSpPr/>
          <p:nvPr/>
        </p:nvSpPr>
        <p:spPr>
          <a:xfrm>
            <a:off x="1457258" y="2792962"/>
            <a:ext cx="9277484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# FDM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을 이용하여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incoherent interface 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에서의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planar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ppt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 growth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를 성공적으로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simulatio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할 수 있었다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!</a:t>
            </a: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# 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자유주제를 스스로 설정하고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, 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이를 해결함으로써 어떤 재료 열역학적 문제에 대해서도 수치해석적을 통해 분석할 수 있다는 자신감을 얻게 되었다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!</a:t>
            </a: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# 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단순히 이론적으로 주입식으로 받아들이고 이해했던 재료과학을 수치해석을 통해 직접 수학적으로 풀고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simulation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해봄으로써 훨씬 이해도가 높아진 것 같다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HY울릉도M" pitchFamily="18" charset="-127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7062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81194" y="3879541"/>
            <a:ext cx="10993549" cy="1475013"/>
          </a:xfrm>
        </p:spPr>
        <p:txBody>
          <a:bodyPr>
            <a:noAutofit/>
          </a:bodyPr>
          <a:lstStyle/>
          <a:p>
            <a:pPr algn="ctr"/>
            <a:r>
              <a:rPr lang="ko-KR" altLang="en-US" sz="8000" dirty="0" smtClean="0">
                <a:solidFill>
                  <a:schemeClr val="bg1"/>
                </a:solidFill>
              </a:rPr>
              <a:t>한</a:t>
            </a:r>
            <a:r>
              <a:rPr lang="en-US" altLang="ko-KR" sz="8000" dirty="0">
                <a:solidFill>
                  <a:schemeClr val="bg1"/>
                </a:solidFill>
              </a:rPr>
              <a:t> </a:t>
            </a:r>
            <a:r>
              <a:rPr lang="ko-KR" altLang="en-US" sz="8000" dirty="0" smtClean="0">
                <a:solidFill>
                  <a:schemeClr val="bg1"/>
                </a:solidFill>
              </a:rPr>
              <a:t>학기 동안 감사했습니다</a:t>
            </a:r>
            <a:r>
              <a:rPr lang="en-US" altLang="ko-KR" sz="8000" dirty="0" smtClean="0">
                <a:solidFill>
                  <a:schemeClr val="bg1"/>
                </a:solidFill>
              </a:rPr>
              <a:t>.</a:t>
            </a:r>
            <a:endParaRPr lang="ko-KR" altLang="en-US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ASSIGNMENT</a:t>
            </a:r>
            <a:endParaRPr lang="ko-KR" altLang="en-US" sz="44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942" y="2033109"/>
            <a:ext cx="7410183" cy="132492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9982" y="3358031"/>
            <a:ext cx="6928650" cy="337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20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Background thermodynamics</a:t>
            </a:r>
            <a:endParaRPr lang="ko-KR" altLang="en-US" sz="4400" dirty="0"/>
          </a:p>
        </p:txBody>
      </p:sp>
      <p:sp>
        <p:nvSpPr>
          <p:cNvPr id="23" name="TextBox 22"/>
          <p:cNvSpPr txBox="1"/>
          <p:nvPr/>
        </p:nvSpPr>
        <p:spPr>
          <a:xfrm>
            <a:off x="391732" y="1819394"/>
            <a:ext cx="11219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Mathematical modeling of multicomponent diffusion coefficients</a:t>
            </a:r>
            <a:endParaRPr lang="ko-KR" altLang="en-US" sz="20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732" y="2322942"/>
            <a:ext cx="5829300" cy="81915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701" y="3142093"/>
            <a:ext cx="4489361" cy="36402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67386" y="2698146"/>
            <a:ext cx="5203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# </a:t>
            </a:r>
            <a:r>
              <a:rPr lang="ko-KR" altLang="en-US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확산 유속은 농도 </a:t>
            </a:r>
            <a:r>
              <a:rPr lang="en-US" altLang="ko-KR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</a:t>
            </a:r>
            <a:r>
              <a:rPr lang="ko-KR" altLang="en-US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 기울기를 이용해 표현하지만 실제 </a:t>
            </a:r>
            <a:r>
              <a:rPr lang="en-US" altLang="ko-KR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simulation</a:t>
            </a:r>
            <a:r>
              <a:rPr lang="ko-KR" altLang="en-US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에서는 </a:t>
            </a:r>
            <a:r>
              <a:rPr lang="en-US" altLang="ko-KR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</a:t>
            </a:r>
            <a:r>
              <a:rPr lang="ko-KR" altLang="en-US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와 </a:t>
            </a:r>
            <a:r>
              <a:rPr lang="en-US" altLang="ko-KR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</a:t>
            </a:r>
            <a:r>
              <a:rPr lang="ko-KR" altLang="en-US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를 곱한 </a:t>
            </a:r>
            <a:r>
              <a:rPr lang="en-US" altLang="ko-KR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U-fraction</a:t>
            </a:r>
            <a:r>
              <a:rPr lang="ko-KR" altLang="en-US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을 사용</a:t>
            </a:r>
            <a:r>
              <a:rPr lang="en-US" altLang="ko-KR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!</a:t>
            </a:r>
            <a:endParaRPr lang="ko-KR" altLang="en-US" sz="160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8757" y="4501295"/>
            <a:ext cx="3376696" cy="1044836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8757" y="5681489"/>
            <a:ext cx="1881154" cy="769584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757" y="3529808"/>
            <a:ext cx="1319630" cy="70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그림 2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636" y="3568610"/>
            <a:ext cx="741310" cy="31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그림 3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635" y="4029678"/>
            <a:ext cx="704851" cy="33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9316825" y="3529808"/>
            <a:ext cx="27002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20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20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20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20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20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20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20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20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20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eaLnBrk="1" hangingPunct="1"/>
            <a:r>
              <a:rPr lang="en-US" altLang="ko-KR" b="0" dirty="0"/>
              <a:t>for </a:t>
            </a:r>
            <a:r>
              <a:rPr lang="en-US" altLang="ko-KR" b="0" i="1" dirty="0"/>
              <a:t>k</a:t>
            </a:r>
            <a:r>
              <a:rPr lang="en-US" altLang="ko-KR" b="0" dirty="0"/>
              <a:t> </a:t>
            </a:r>
            <a:r>
              <a:rPr lang="en-US" altLang="ko-KR" b="0" dirty="0">
                <a:sym typeface="Symbol" panose="05050102010706020507" pitchFamily="18" charset="2"/>
              </a:rPr>
              <a:t></a:t>
            </a:r>
            <a:r>
              <a:rPr lang="en-US" altLang="ko-KR" b="0" dirty="0"/>
              <a:t> S (</a:t>
            </a:r>
            <a:r>
              <a:rPr lang="en-US" altLang="ko-KR" b="0" dirty="0" err="1"/>
              <a:t>substitutional</a:t>
            </a:r>
            <a:r>
              <a:rPr lang="en-US" altLang="ko-KR" b="0" dirty="0"/>
              <a:t>)</a:t>
            </a:r>
            <a:r>
              <a:rPr lang="en-US" altLang="ko-KR" b="0" dirty="0">
                <a:sym typeface="Symbol" panose="05050102010706020507" pitchFamily="18" charset="2"/>
              </a:rPr>
              <a:t>               </a:t>
            </a: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9316825" y="3997751"/>
            <a:ext cx="17896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20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20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20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20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20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20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20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20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20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 eaLnBrk="1" hangingPunct="1"/>
            <a:r>
              <a:rPr lang="en-US" altLang="ko-KR" b="0" dirty="0"/>
              <a:t>for </a:t>
            </a:r>
            <a:r>
              <a:rPr lang="en-US" altLang="ko-KR" b="0" i="1" dirty="0"/>
              <a:t>k</a:t>
            </a:r>
            <a:r>
              <a:rPr lang="en-US" altLang="ko-KR" b="0" dirty="0"/>
              <a:t> </a:t>
            </a:r>
            <a:r>
              <a:rPr lang="en-US" altLang="ko-KR" b="0" dirty="0">
                <a:sym typeface="Symbol" panose="05050102010706020507" pitchFamily="18" charset="2"/>
              </a:rPr>
              <a:t></a:t>
            </a:r>
            <a:r>
              <a:rPr lang="en-US" altLang="ko-KR" b="0" dirty="0"/>
              <a:t> S</a:t>
            </a:r>
            <a:r>
              <a:rPr lang="en-US" altLang="ko-KR" b="0" dirty="0">
                <a:sym typeface="Symbol" panose="05050102010706020507" pitchFamily="18" charset="2"/>
              </a:rPr>
              <a:t>               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6567386" y="3368943"/>
            <a:ext cx="5442431" cy="3309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752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Background thermodynamics</a:t>
            </a:r>
            <a:endParaRPr lang="ko-KR" altLang="en-US" sz="4400" dirty="0"/>
          </a:p>
        </p:txBody>
      </p:sp>
      <p:sp>
        <p:nvSpPr>
          <p:cNvPr id="23" name="TextBox 22"/>
          <p:cNvSpPr txBox="1"/>
          <p:nvPr/>
        </p:nvSpPr>
        <p:spPr>
          <a:xfrm>
            <a:off x="391732" y="1819394"/>
            <a:ext cx="11219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Solution thermodynamics</a:t>
            </a:r>
            <a:endParaRPr lang="ko-KR" altLang="en-US" sz="2000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732" y="2301962"/>
            <a:ext cx="5886450" cy="8001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732" y="3384862"/>
            <a:ext cx="5886450" cy="198463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567386" y="2409624"/>
            <a:ext cx="5442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# Darken</a:t>
            </a:r>
            <a:r>
              <a:rPr lang="ko-KR" altLang="en-US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 </a:t>
            </a:r>
            <a:r>
              <a:rPr lang="en-US" altLang="ko-KR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Uphill Diffusion </a:t>
            </a:r>
            <a:r>
              <a:rPr lang="ko-KR" altLang="en-US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실험이 이루어진 </a:t>
            </a:r>
            <a:r>
              <a:rPr lang="en-US" altLang="ko-KR" sz="1600" dirty="0" err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fcc</a:t>
            </a:r>
            <a:r>
              <a:rPr lang="en-US" altLang="ko-KR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Fe-Si-C </a:t>
            </a:r>
            <a:r>
              <a:rPr lang="ko-KR" altLang="en-US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고용상에 대한 열역학 </a:t>
            </a:r>
            <a:r>
              <a:rPr lang="en-US" altLang="ko-KR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parameter (J/</a:t>
            </a:r>
            <a:r>
              <a:rPr lang="en-US" altLang="ko-KR" sz="1600" dirty="0" err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mol</a:t>
            </a:r>
            <a:r>
              <a:rPr lang="en-US" altLang="ko-KR" sz="16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60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7386" y="3184519"/>
            <a:ext cx="5442431" cy="3227082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6567386" y="3102062"/>
            <a:ext cx="5442431" cy="3309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608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Background thermodynamics</a:t>
            </a:r>
            <a:endParaRPr lang="ko-KR" altLang="en-US" sz="4400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732" y="2322942"/>
            <a:ext cx="7773474" cy="32199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1732" y="1819394"/>
            <a:ext cx="11219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Solution thermodynamics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4579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Background thermodynamics</a:t>
            </a:r>
            <a:endParaRPr lang="ko-KR" alt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91732" y="1819394"/>
            <a:ext cx="11219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Solution thermodynamics</a:t>
            </a:r>
            <a:endParaRPr lang="ko-KR" alt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81192" y="2497508"/>
                <a:ext cx="10455052" cy="1992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ko-KR" altLang="en-US" i="0" smtClean="0"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Fe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Va</m:t>
                        </m:r>
                      </m:sub>
                    </m:sSub>
                    <m:r>
                      <a:rPr lang="en-US" altLang="ko-KR" i="0" smtClean="0">
                        <a:latin typeface="Cambria Math" panose="02040503050406030204" pitchFamily="18" charset="0"/>
                        <a:ea typeface="Cambria Math"/>
                      </a:rPr>
                      <m:t>°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Fe</m:t>
                        </m:r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Va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 +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Va</m:t>
                        </m:r>
                      </m:sub>
                    </m:sSub>
                    <m:r>
                      <a:rPr lang="en-US" altLang="ko-KR" i="0" smtClean="0">
                        <a:latin typeface="Cambria Math" panose="02040503050406030204" pitchFamily="18" charset="0"/>
                        <a:ea typeface="Cambria Math"/>
                      </a:rPr>
                      <m:t>°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Va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Fe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en-US" altLang="ko-KR" i="0" smtClean="0">
                        <a:latin typeface="Cambria Math" panose="02040503050406030204" pitchFamily="18" charset="0"/>
                        <a:ea typeface="Cambria Math"/>
                      </a:rPr>
                      <m:t>°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Fe</m:t>
                        </m:r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en-US" altLang="ko-KR" i="0" smtClean="0">
                        <a:latin typeface="Cambria Math" panose="02040503050406030204" pitchFamily="18" charset="0"/>
                        <a:ea typeface="Cambria Math"/>
                      </a:rPr>
                      <m:t>°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</m:oMath>
                </a14:m>
                <a:r>
                  <a:rPr lang="en-US" altLang="ko-KR" dirty="0" smtClean="0"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ko-KR" dirty="0" smtClean="0">
                    <a:cs typeface="Times New Roman" panose="02020603050405020304" pitchFamily="18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altLang="ko-KR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b="0" i="0" smtClean="0">
                        <a:latin typeface="Cambria Math" panose="02040503050406030204" pitchFamily="18" charset="0"/>
                      </a:rPr>
                      <m:t>RT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Fe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ln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Fe</m:t>
                            </m:r>
                          </m:sub>
                        </m:sSub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M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ln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M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+ </m:t>
                    </m:r>
                    <m:r>
                      <m:rPr>
                        <m:sty m:val="p"/>
                      </m:rPr>
                      <a:rPr lang="en-US" altLang="ko-KR" b="0" i="0" smtClean="0">
                        <a:latin typeface="Cambria Math" panose="02040503050406030204" pitchFamily="18" charset="0"/>
                      </a:rPr>
                      <m:t>RT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Va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ln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Va</m:t>
                            </m:r>
                          </m:sub>
                        </m:sSub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C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ln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C</m:t>
                            </m:r>
                          </m:sub>
                        </m:sSub>
                      </m:e>
                    </m:d>
                  </m:oMath>
                </a14:m>
                <a:endParaRPr lang="en-US" altLang="ko-KR" b="0" dirty="0" smtClean="0"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dirty="0" smtClean="0">
                    <a:cs typeface="Times New Roman" panose="02020603050405020304" pitchFamily="18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altLang="ko-KR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Fe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Va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Fe</m:t>
                        </m:r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Va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 +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Fe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Fe</m:t>
                        </m:r>
                        <m:r>
                          <a:rPr lang="en-US" altLang="ko-KR" i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altLang="ko-KR" i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 +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Fe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Va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Fe</m:t>
                        </m:r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Va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Va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Va</m:t>
                        </m:r>
                      </m:sub>
                    </m:sSub>
                  </m:oMath>
                </a14:m>
                <a:endParaRPr lang="en-US" altLang="ko-KR" dirty="0" smtClean="0"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b="0" dirty="0" smtClean="0">
                    <a:cs typeface="Times New Roman" panose="02020603050405020304" pitchFamily="18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+ 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M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Va</m:t>
                        </m:r>
                      </m:sub>
                    </m:sSub>
                    <m:r>
                      <a:rPr lang="en-US" altLang="ko-KR" i="0">
                        <a:latin typeface="Cambria Math" panose="02040503050406030204" pitchFamily="18" charset="0"/>
                        <a:ea typeface="Cambria Math"/>
                      </a:rPr>
                      <m:t>°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altLang="ko-KR" i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Va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en-US" altLang="ko-KR" i="0">
                        <a:latin typeface="Cambria Math" panose="02040503050406030204" pitchFamily="18" charset="0"/>
                        <a:ea typeface="Cambria Math"/>
                      </a:rPr>
                      <m:t>°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altLang="ko-KR" i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altLang="ko-KR" i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altLang="ko-KR" b="0" i="0" smtClean="0">
                        <a:latin typeface="Cambria Math" panose="02040503050406030204" pitchFamily="18" charset="0"/>
                      </a:rPr>
                      <m:t>RT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ln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i="0">
                                <a:latin typeface="Cambria Math" panose="02040503050406030204" pitchFamily="18" charset="0"/>
                              </a:rPr>
                              <m:t>M</m:t>
                            </m:r>
                          </m:sub>
                        </m:sSub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altLang="ko-KR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Fe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Va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Fe</m:t>
                        </m:r>
                        <m:r>
                          <a:rPr lang="en-US" altLang="ko-KR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altLang="ko-KR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Va</m:t>
                        </m:r>
                      </m:sub>
                    </m:sSub>
                    <m:r>
                      <a:rPr lang="en-US" altLang="ko-KR">
                        <a:latin typeface="Cambria Math" panose="02040503050406030204" pitchFamily="18" charset="0"/>
                      </a:rPr>
                      <m:t> +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Fe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Fe</m:t>
                        </m:r>
                        <m:r>
                          <a:rPr lang="en-US" altLang="ko-KR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altLang="ko-KR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en-US" altLang="ko-KR">
                        <a:latin typeface="Cambria Math" panose="02040503050406030204" pitchFamily="18" charset="0"/>
                      </a:rPr>
                      <m:t> +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Va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altLang="ko-KR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ko-KR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Va</m:t>
                        </m:r>
                      </m:sub>
                    </m:sSub>
                  </m:oMath>
                </a14:m>
                <a:r>
                  <a:rPr lang="en-US" altLang="ko-KR" dirty="0" smtClean="0">
                    <a:cs typeface="Times New Roman" panose="02020603050405020304" pitchFamily="18" charset="0"/>
                  </a:rPr>
                  <a:t>}</a:t>
                </a:r>
                <a:endParaRPr lang="ko-KR" alt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92" y="2497508"/>
                <a:ext cx="10455052" cy="1992020"/>
              </a:xfrm>
              <a:prstGeom prst="rect">
                <a:avLst/>
              </a:prstGeom>
              <a:blipFill rotWithShape="0">
                <a:blip r:embed="rId2"/>
                <a:stretch>
                  <a:fillRect b="-61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1192" y="4767532"/>
                <a:ext cx="8966101" cy="1070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ko-KR" altLang="en-US" i="0" smtClean="0"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Fe</m:t>
                        </m:r>
                      </m:sub>
                    </m:sSub>
                    <m:r>
                      <a:rPr lang="en-US" altLang="ko-KR" i="0" smtClean="0">
                        <a:latin typeface="Cambria Math" panose="02040503050406030204" pitchFamily="18" charset="0"/>
                        <a:ea typeface="Cambria Math"/>
                      </a:rPr>
                      <m:t>°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Fe</m:t>
                        </m:r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Va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 −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a:rPr lang="en-US" altLang="ko-KR" i="0" smtClean="0">
                        <a:latin typeface="Cambria Math" panose="02040503050406030204" pitchFamily="18" charset="0"/>
                        <a:ea typeface="Cambria Math"/>
                      </a:rPr>
                      <m:t>°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Va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 +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Fe</m:t>
                        </m:r>
                      </m:sub>
                    </m:sSub>
                    <m:r>
                      <a:rPr lang="en-US" altLang="ko-KR" i="0" smtClean="0">
                        <a:latin typeface="Cambria Math" panose="02040503050406030204" pitchFamily="18" charset="0"/>
                        <a:ea typeface="Cambria Math"/>
                      </a:rPr>
                      <m:t>°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Fe</m:t>
                        </m:r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 +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a:rPr lang="en-US" altLang="ko-KR" i="0" smtClean="0">
                        <a:latin typeface="Cambria Math" panose="02040503050406030204" pitchFamily="18" charset="0"/>
                        <a:ea typeface="Cambria Math"/>
                      </a:rPr>
                      <m:t>°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</m:oMath>
                </a14:m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 − </m:t>
                    </m:r>
                    <m:r>
                      <m:rPr>
                        <m:sty m:val="p"/>
                      </m:rPr>
                      <a:rPr lang="en-US" altLang="ko-KR" b="0" i="0" smtClean="0">
                        <a:latin typeface="Cambria Math" panose="02040503050406030204" pitchFamily="18" charset="0"/>
                      </a:rPr>
                      <m:t>RTln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0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+ </m:t>
                    </m:r>
                    <m:r>
                      <m:rPr>
                        <m:sty m:val="p"/>
                      </m:rPr>
                      <a:rPr lang="en-US" altLang="ko-KR" b="0" i="0" smtClean="0">
                        <a:latin typeface="Cambria Math" panose="02040503050406030204" pitchFamily="18" charset="0"/>
                      </a:rPr>
                      <m:t>RTln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</m:oMath>
                </a14:m>
                <a:endParaRPr lang="en-US" altLang="ko-KR" b="0" i="1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0" smtClean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Fe</m:t>
                          </m:r>
                        </m:sub>
                      </m:sSub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sub>
                      </m:sSub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L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Fe</m:t>
                          </m:r>
                          <m: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Va</m:t>
                          </m:r>
                        </m:sub>
                      </m:sSub>
                      <m:r>
                        <a:rPr lang="en-US" altLang="ko-KR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i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i="0">
                              <a:latin typeface="Cambria Math" panose="02040503050406030204" pitchFamily="18" charset="0"/>
                            </a:rPr>
                            <m:t>Fe</m:t>
                          </m:r>
                        </m:sub>
                      </m:sSub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i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i="0">
                              <a:latin typeface="Cambria Math" panose="02040503050406030204" pitchFamily="18" charset="0"/>
                            </a:rPr>
                            <m:t>M</m:t>
                          </m:r>
                        </m:sub>
                      </m:sSub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i="0">
                              <a:latin typeface="Cambria Math" panose="02040503050406030204" pitchFamily="18" charset="0"/>
                            </a:rPr>
                            <m:t>L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i="0">
                              <a:latin typeface="Cambria Math" panose="02040503050406030204" pitchFamily="18" charset="0"/>
                            </a:rPr>
                            <m:t>Fe</m:t>
                          </m:r>
                          <m:r>
                            <a:rPr lang="en-US" altLang="ko-K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altLang="ko-KR" i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altLang="ko-KR" i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en-US" altLang="ko-KR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i="0">
                              <a:latin typeface="Cambria Math" panose="02040503050406030204" pitchFamily="18" charset="0"/>
                            </a:rPr>
                            <m:t>1−2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ko-KR" i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i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i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Fe</m:t>
                          </m:r>
                        </m:sub>
                      </m:sSub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i="0">
                              <a:latin typeface="Cambria Math" panose="02040503050406030204" pitchFamily="18" charset="0"/>
                            </a:rPr>
                            <m:t>L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Fe</m:t>
                          </m:r>
                          <m:r>
                            <a:rPr lang="en-US" altLang="ko-KR" i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en-US" altLang="ko-KR" i="0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altLang="ko-K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altLang="ko-KR" i="0">
                              <a:latin typeface="Cambria Math" panose="02040503050406030204" pitchFamily="18" charset="0"/>
                            </a:rPr>
                            <m:t>Va</m:t>
                          </m:r>
                        </m:sub>
                      </m:sSub>
                      <m:r>
                        <a:rPr lang="en-US" altLang="ko-K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b="0" i="0" smtClean="0">
                          <a:latin typeface="Cambria Math" panose="02040503050406030204" pitchFamily="18" charset="0"/>
                        </a:rPr>
                        <m:t> + 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1−2</m:t>
                          </m:r>
                          <m:sSub>
                            <m:sSub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ko-KR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sub>
                      </m:sSub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L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Va</m:t>
                          </m:r>
                        </m:sub>
                      </m:sSub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92" y="4767532"/>
                <a:ext cx="8966101" cy="10701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03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Background thermodynamics</a:t>
            </a:r>
            <a:endParaRPr lang="ko-KR" alt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91732" y="1819394"/>
            <a:ext cx="11219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Diffusion coefficients</a:t>
            </a:r>
            <a:endParaRPr lang="ko-KR" altLang="en-US" sz="2000" b="1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670932"/>
              </p:ext>
            </p:extLst>
          </p:nvPr>
        </p:nvGraphicFramePr>
        <p:xfrm>
          <a:off x="663240" y="2501006"/>
          <a:ext cx="2955723" cy="4154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4" name="수식" r:id="rId3" imgW="2095200" imgH="2946240" progId="Equation.3">
                  <p:embed/>
                </p:oleObj>
              </mc:Choice>
              <mc:Fallback>
                <p:oleObj name="수식" r:id="rId3" imgW="2095200" imgH="294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240" y="2501006"/>
                        <a:ext cx="2955723" cy="41545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직사각형 9"/>
          <p:cNvSpPr/>
          <p:nvPr/>
        </p:nvSpPr>
        <p:spPr>
          <a:xfrm>
            <a:off x="481885" y="2400215"/>
            <a:ext cx="3278747" cy="43611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오른쪽 화살표 3"/>
          <p:cNvSpPr/>
          <p:nvPr/>
        </p:nvSpPr>
        <p:spPr>
          <a:xfrm>
            <a:off x="4722790" y="4204793"/>
            <a:ext cx="579549" cy="373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1" name="내용 개체 틀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855713"/>
              </p:ext>
            </p:extLst>
          </p:nvPr>
        </p:nvGraphicFramePr>
        <p:xfrm>
          <a:off x="6096000" y="2791960"/>
          <a:ext cx="4454491" cy="3199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5" name="Equation" r:id="rId5" imgW="2793960" imgH="2006280" progId="Equation.3">
                  <p:embed/>
                </p:oleObj>
              </mc:Choice>
              <mc:Fallback>
                <p:oleObj name="Equation" r:id="rId5" imgW="2793960" imgH="2006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791960"/>
                        <a:ext cx="4454491" cy="31991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029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Background thermodynamics</a:t>
            </a:r>
            <a:endParaRPr lang="ko-KR" alt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91732" y="1819394"/>
            <a:ext cx="11219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Finite Difference Methods</a:t>
            </a:r>
            <a:endParaRPr lang="ko-KR" alt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1732" y="2589928"/>
            <a:ext cx="23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# Fick’s 2</a:t>
            </a:r>
            <a:r>
              <a:rPr lang="en-US" altLang="ko-KR" b="1" baseline="30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law : 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3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537" y="2431694"/>
            <a:ext cx="4256001" cy="8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91732" y="3772638"/>
            <a:ext cx="30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# FDM(explicit method): 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5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296" y="3566026"/>
            <a:ext cx="6717619" cy="1250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051" y="5111489"/>
            <a:ext cx="6637864" cy="1235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0068026" y="4006695"/>
            <a:ext cx="1896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기하평균 사용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607124" y="5058425"/>
            <a:ext cx="6587791" cy="1467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889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분할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분할</Template>
  <TotalTime>2624</TotalTime>
  <Words>771</Words>
  <Application>Microsoft Office PowerPoint</Application>
  <PresentationFormat>와이드스크린</PresentationFormat>
  <Paragraphs>177</Paragraphs>
  <Slides>29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29</vt:i4>
      </vt:variant>
    </vt:vector>
  </HeadingPairs>
  <TitlesOfParts>
    <vt:vector size="45" baseType="lpstr">
      <vt:lpstr>HY울릉도M</vt:lpstr>
      <vt:lpstr>굴림</vt:lpstr>
      <vt:lpstr>나눔고딕</vt:lpstr>
      <vt:lpstr>돋움</vt:lpstr>
      <vt:lpstr>맑은 고딕</vt:lpstr>
      <vt:lpstr>휴먼매직체</vt:lpstr>
      <vt:lpstr>Arial</vt:lpstr>
      <vt:lpstr>Cambria Math</vt:lpstr>
      <vt:lpstr>Gill Sans MT</vt:lpstr>
      <vt:lpstr>Symbol</vt:lpstr>
      <vt:lpstr>Times New Roman</vt:lpstr>
      <vt:lpstr>Wingdings 2</vt:lpstr>
      <vt:lpstr>분할</vt:lpstr>
      <vt:lpstr>수식</vt:lpstr>
      <vt:lpstr>Equation</vt:lpstr>
      <vt:lpstr>Microsoft Equation 3.0</vt:lpstr>
      <vt:lpstr>소재수치해석 final-term</vt:lpstr>
      <vt:lpstr>Ⅰ. 지정 과제 darken’s uphill diffusion</vt:lpstr>
      <vt:lpstr>ASSIGNMENT</vt:lpstr>
      <vt:lpstr>Background thermodynamics</vt:lpstr>
      <vt:lpstr>Background thermodynamics</vt:lpstr>
      <vt:lpstr>Background thermodynamics</vt:lpstr>
      <vt:lpstr>Background thermodynamics</vt:lpstr>
      <vt:lpstr>Background thermodynamics</vt:lpstr>
      <vt:lpstr>Background thermodynamics</vt:lpstr>
      <vt:lpstr>Code structure</vt:lpstr>
      <vt:lpstr>Key code</vt:lpstr>
      <vt:lpstr>Key code</vt:lpstr>
      <vt:lpstr>Key code</vt:lpstr>
      <vt:lpstr>results</vt:lpstr>
      <vt:lpstr>results</vt:lpstr>
      <vt:lpstr>results</vt:lpstr>
      <vt:lpstr>conclusion</vt:lpstr>
      <vt:lpstr>Ⅱ. 자유 주제 Growth of precipitation</vt:lpstr>
      <vt:lpstr>Nucleation and growth</vt:lpstr>
      <vt:lpstr>Growth of precipitation</vt:lpstr>
      <vt:lpstr>Growth of precipitation</vt:lpstr>
      <vt:lpstr>Growth of precipitation</vt:lpstr>
      <vt:lpstr>Problem setting</vt:lpstr>
      <vt:lpstr>Result and analysis</vt:lpstr>
      <vt:lpstr>Result and analysis</vt:lpstr>
      <vt:lpstr>Result and analysis</vt:lpstr>
      <vt:lpstr>Result and analysis</vt:lpstr>
      <vt:lpstr>conclusion</vt:lpstr>
      <vt:lpstr>한 학기 동안 감사했습니다.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 1</dc:title>
  <dc:creator>POSTECH</dc:creator>
  <cp:lastModifiedBy>POSTECH</cp:lastModifiedBy>
  <cp:revision>274</cp:revision>
  <dcterms:created xsi:type="dcterms:W3CDTF">2014-03-10T10:12:02Z</dcterms:created>
  <dcterms:modified xsi:type="dcterms:W3CDTF">2014-06-12T14:54:27Z</dcterms:modified>
</cp:coreProperties>
</file>