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0438" autoAdjust="0"/>
  </p:normalViewPr>
  <p:slideViewPr>
    <p:cSldViewPr snapToGrid="0">
      <p:cViewPr varScale="1">
        <p:scale>
          <a:sx n="105" d="100"/>
          <a:sy n="105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D12D1-3DEE-45BA-8060-39B0345127CE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679CC-A142-4E23-9E66-CA8539F8A3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26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program ode</a:t>
            </a:r>
          </a:p>
          <a:p>
            <a:r>
              <a:rPr lang="en-US" altLang="ko-KR" dirty="0" smtClean="0"/>
              <a:t>implicit none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n,a,b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a=0; b=4; n=400</a:t>
            </a:r>
          </a:p>
          <a:p>
            <a:r>
              <a:rPr lang="en-US" altLang="ko-KR" dirty="0" smtClean="0"/>
              <a:t>call RK4(</a:t>
            </a:r>
            <a:r>
              <a:rPr lang="en-US" altLang="ko-KR" dirty="0" err="1" smtClean="0"/>
              <a:t>n,a,b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n,a,b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call Euler(</a:t>
            </a:r>
            <a:r>
              <a:rPr lang="en-US" altLang="ko-KR" dirty="0" err="1" smtClean="0"/>
              <a:t>n,a,b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real_value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n,a,b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contains </a:t>
            </a:r>
          </a:p>
          <a:p>
            <a:r>
              <a:rPr lang="en-US" altLang="ko-KR" dirty="0" smtClean="0"/>
              <a:t>function f(</a:t>
            </a:r>
            <a:r>
              <a:rPr lang="en-US" altLang="ko-KR" dirty="0" err="1" smtClean="0"/>
              <a:t>x,y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f,x,y</a:t>
            </a:r>
            <a:endParaRPr lang="en-US" altLang="ko-KR" dirty="0" smtClean="0"/>
          </a:p>
          <a:p>
            <a:r>
              <a:rPr lang="en-US" altLang="ko-KR" dirty="0" smtClean="0"/>
              <a:t>f=4*</a:t>
            </a:r>
            <a:r>
              <a:rPr lang="en-US" altLang="ko-KR" dirty="0" err="1" smtClean="0"/>
              <a:t>exp</a:t>
            </a:r>
            <a:r>
              <a:rPr lang="en-US" altLang="ko-KR" dirty="0" smtClean="0"/>
              <a:t>(0.8*x) - 0.5*y</a:t>
            </a:r>
          </a:p>
          <a:p>
            <a:r>
              <a:rPr lang="en-US" altLang="ko-KR" dirty="0" smtClean="0"/>
              <a:t>end function f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subroutine RK4(</a:t>
            </a:r>
            <a:r>
              <a:rPr lang="en-US" altLang="ko-KR" dirty="0" err="1" smtClean="0"/>
              <a:t>n,a,b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double precision :: k1,k2,k3,k4,h,n,a,b,ans,error</a:t>
            </a:r>
          </a:p>
          <a:p>
            <a:r>
              <a:rPr lang="en-US" altLang="ko-KR" dirty="0" smtClean="0"/>
              <a:t>integer :: </a:t>
            </a:r>
            <a:r>
              <a:rPr lang="en-US" altLang="ko-KR" dirty="0" err="1" smtClean="0"/>
              <a:t>i</a:t>
            </a:r>
            <a:endParaRPr lang="en-US" altLang="ko-KR" dirty="0" smtClean="0"/>
          </a:p>
          <a:p>
            <a:r>
              <a:rPr lang="en-US" altLang="ko-KR" dirty="0" smtClean="0"/>
              <a:t>double precision, dimension(0:n) :: 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open(unit=10, file="RK4.txt", status='replace')</a:t>
            </a:r>
          </a:p>
          <a:p>
            <a:r>
              <a:rPr lang="en-US" altLang="ko-KR" dirty="0" smtClean="0"/>
              <a:t>write(10,*) "x                         ", "y                      ","error(%)"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y(0)=2</a:t>
            </a:r>
          </a:p>
          <a:p>
            <a:r>
              <a:rPr lang="en-US" altLang="ko-KR" dirty="0" smtClean="0"/>
              <a:t>write(10,*) </a:t>
            </a:r>
            <a:r>
              <a:rPr lang="en-US" altLang="ko-KR" dirty="0" err="1" smtClean="0"/>
              <a:t>a,y</a:t>
            </a:r>
            <a:r>
              <a:rPr lang="en-US" altLang="ko-KR" dirty="0" smtClean="0"/>
              <a:t>(0)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h=(b-a)/n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=1,n</a:t>
            </a:r>
          </a:p>
          <a:p>
            <a:r>
              <a:rPr lang="en-US" altLang="ko-KR" dirty="0" smtClean="0"/>
              <a:t>k1 = f(a+(i-1)*h, y(i-1))</a:t>
            </a:r>
          </a:p>
          <a:p>
            <a:r>
              <a:rPr lang="en-US" altLang="ko-KR" dirty="0" smtClean="0"/>
              <a:t>k2 = f(a+(i-0.5)*h, y(i-1)+k1*h/2)</a:t>
            </a:r>
          </a:p>
          <a:p>
            <a:r>
              <a:rPr lang="en-US" altLang="ko-KR" dirty="0" smtClean="0"/>
              <a:t>k3 = f(a+(i-0.5)*h, y(i-1)+k2*h/2)</a:t>
            </a:r>
          </a:p>
          <a:p>
            <a:r>
              <a:rPr lang="en-US" altLang="ko-KR" dirty="0" smtClean="0"/>
              <a:t>k4 = f(a+(i-1)*h, y(i-1)+k3*h)</a:t>
            </a:r>
          </a:p>
          <a:p>
            <a:r>
              <a:rPr lang="en-US" altLang="ko-KR" dirty="0" smtClean="0"/>
              <a:t>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y(i-1) + (k1+2*k2+2*k3+k4)*h/6</a:t>
            </a:r>
          </a:p>
          <a:p>
            <a:r>
              <a:rPr lang="en-US" altLang="ko-KR" dirty="0" err="1" smtClean="0"/>
              <a:t>ans</a:t>
            </a:r>
            <a:r>
              <a:rPr lang="en-US" altLang="ko-KR" dirty="0" smtClean="0"/>
              <a:t> = answer(</a:t>
            </a:r>
            <a:r>
              <a:rPr lang="en-US" altLang="ko-KR" dirty="0" err="1" smtClean="0"/>
              <a:t>a+i</a:t>
            </a:r>
            <a:r>
              <a:rPr lang="en-US" altLang="ko-KR" dirty="0" smtClean="0"/>
              <a:t>*h)</a:t>
            </a:r>
          </a:p>
          <a:p>
            <a:r>
              <a:rPr lang="en-US" altLang="ko-KR" dirty="0" smtClean="0"/>
              <a:t>error = 100*abs((</a:t>
            </a:r>
            <a:r>
              <a:rPr lang="en-US" altLang="ko-KR" dirty="0" err="1" smtClean="0"/>
              <a:t>ans</a:t>
            </a:r>
            <a:r>
              <a:rPr lang="en-US" altLang="ko-KR" dirty="0" smtClean="0"/>
              <a:t>-y(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))/</a:t>
            </a:r>
            <a:r>
              <a:rPr lang="en-US" altLang="ko-KR" dirty="0" err="1" smtClean="0"/>
              <a:t>ans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write(10,*) </a:t>
            </a:r>
            <a:r>
              <a:rPr lang="en-US" altLang="ko-KR" dirty="0" err="1" smtClean="0"/>
              <a:t>a+i</a:t>
            </a:r>
            <a:r>
              <a:rPr lang="en-US" altLang="ko-KR" dirty="0" smtClean="0"/>
              <a:t>*h, 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), error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close(10)</a:t>
            </a:r>
          </a:p>
          <a:p>
            <a:r>
              <a:rPr lang="en-US" altLang="ko-KR" dirty="0" smtClean="0"/>
              <a:t>end subroutine RK4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subroutine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n,a,b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h,n,a,b,y_predictor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ans</a:t>
            </a:r>
            <a:r>
              <a:rPr lang="en-US" altLang="ko-KR" dirty="0" smtClean="0"/>
              <a:t>, error</a:t>
            </a:r>
          </a:p>
          <a:p>
            <a:r>
              <a:rPr lang="en-US" altLang="ko-KR" dirty="0" smtClean="0"/>
              <a:t>double precision, dimension(0:n) :: y, </a:t>
            </a:r>
            <a:r>
              <a:rPr lang="en-US" altLang="ko-KR" dirty="0" err="1" smtClean="0"/>
              <a:t>slope_at_start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slope_at_end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mean_slope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y_corrector</a:t>
            </a:r>
            <a:endParaRPr lang="en-US" altLang="ko-KR" dirty="0" smtClean="0"/>
          </a:p>
          <a:p>
            <a:r>
              <a:rPr lang="en-US" altLang="ko-KR" dirty="0" smtClean="0"/>
              <a:t>integer :: </a:t>
            </a:r>
            <a:r>
              <a:rPr lang="en-US" altLang="ko-KR" dirty="0" err="1" smtClean="0"/>
              <a:t>i,j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y_corrector</a:t>
            </a:r>
            <a:r>
              <a:rPr lang="en-US" altLang="ko-KR" dirty="0" smtClean="0"/>
              <a:t>(0)=2</a:t>
            </a:r>
          </a:p>
          <a:p>
            <a:r>
              <a:rPr lang="en-US" altLang="ko-KR" dirty="0" smtClean="0"/>
              <a:t>open(unit=11, file="Heun.txt", status='replace')</a:t>
            </a:r>
          </a:p>
          <a:p>
            <a:r>
              <a:rPr lang="en-US" altLang="ko-KR" dirty="0" smtClean="0"/>
              <a:t>write(11,*) "x                       ", "y                       ", "error(%)        "</a:t>
            </a:r>
          </a:p>
          <a:p>
            <a:r>
              <a:rPr lang="en-US" altLang="ko-KR" dirty="0" smtClean="0"/>
              <a:t>y(0)=2</a:t>
            </a:r>
          </a:p>
          <a:p>
            <a:r>
              <a:rPr lang="en-US" altLang="ko-KR" dirty="0" smtClean="0"/>
              <a:t>write(11,*) a, y(0)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h=(b-a)/n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=1,n</a:t>
            </a:r>
          </a:p>
          <a:p>
            <a:r>
              <a:rPr lang="en-US" altLang="ko-KR" dirty="0" smtClean="0"/>
              <a:t>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y(i-1) +h*(f(a+(i-1)*</a:t>
            </a:r>
            <a:r>
              <a:rPr lang="en-US" altLang="ko-KR" dirty="0" err="1" smtClean="0"/>
              <a:t>h,y</a:t>
            </a:r>
            <a:r>
              <a:rPr lang="en-US" altLang="ko-KR" dirty="0" smtClean="0"/>
              <a:t>(i-1))+f(</a:t>
            </a:r>
            <a:r>
              <a:rPr lang="en-US" altLang="ko-KR" dirty="0" err="1" smtClean="0"/>
              <a:t>a+i</a:t>
            </a:r>
            <a:r>
              <a:rPr lang="en-US" altLang="ko-KR" dirty="0" smtClean="0"/>
              <a:t>*</a:t>
            </a:r>
            <a:r>
              <a:rPr lang="en-US" altLang="ko-KR" dirty="0" err="1" smtClean="0"/>
              <a:t>h,y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)))/2</a:t>
            </a:r>
          </a:p>
          <a:p>
            <a:r>
              <a:rPr lang="en-US" altLang="ko-KR" dirty="0" err="1" smtClean="0"/>
              <a:t>ans</a:t>
            </a:r>
            <a:r>
              <a:rPr lang="en-US" altLang="ko-KR" dirty="0" smtClean="0"/>
              <a:t> = answer(</a:t>
            </a:r>
            <a:r>
              <a:rPr lang="en-US" altLang="ko-KR" dirty="0" err="1" smtClean="0"/>
              <a:t>a+i</a:t>
            </a:r>
            <a:r>
              <a:rPr lang="en-US" altLang="ko-KR" dirty="0" smtClean="0"/>
              <a:t>*h)</a:t>
            </a:r>
          </a:p>
          <a:p>
            <a:r>
              <a:rPr lang="en-US" altLang="ko-KR" dirty="0" smtClean="0"/>
              <a:t>error = 100*abs((</a:t>
            </a:r>
            <a:r>
              <a:rPr lang="en-US" altLang="ko-KR" dirty="0" err="1" smtClean="0"/>
              <a:t>ans</a:t>
            </a:r>
            <a:r>
              <a:rPr lang="en-US" altLang="ko-KR" dirty="0" smtClean="0"/>
              <a:t>-y(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))/</a:t>
            </a:r>
            <a:r>
              <a:rPr lang="en-US" altLang="ko-KR" dirty="0" err="1" smtClean="0"/>
              <a:t>ans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write(11,*) </a:t>
            </a:r>
            <a:r>
              <a:rPr lang="en-US" altLang="ko-KR" dirty="0" err="1" smtClean="0"/>
              <a:t>a+i</a:t>
            </a:r>
            <a:r>
              <a:rPr lang="en-US" altLang="ko-KR" dirty="0" smtClean="0"/>
              <a:t>*h, 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), error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close(11)</a:t>
            </a:r>
          </a:p>
          <a:p>
            <a:r>
              <a:rPr lang="en-US" altLang="ko-KR" dirty="0" smtClean="0"/>
              <a:t>end subroutine </a:t>
            </a:r>
            <a:r>
              <a:rPr lang="en-US" altLang="ko-KR" dirty="0" err="1" smtClean="0"/>
              <a:t>Heun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subroutine Euler(</a:t>
            </a:r>
            <a:r>
              <a:rPr lang="en-US" altLang="ko-KR" dirty="0" err="1" smtClean="0"/>
              <a:t>n,a,b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h,n,a,b,ans,error</a:t>
            </a:r>
            <a:endParaRPr lang="en-US" altLang="ko-KR" dirty="0" smtClean="0"/>
          </a:p>
          <a:p>
            <a:r>
              <a:rPr lang="en-US" altLang="ko-KR" dirty="0" smtClean="0"/>
              <a:t>double precision, dimension(0:n) :: y</a:t>
            </a:r>
          </a:p>
          <a:p>
            <a:r>
              <a:rPr lang="en-US" altLang="ko-KR" dirty="0" smtClean="0"/>
              <a:t>integer :: </a:t>
            </a:r>
            <a:r>
              <a:rPr lang="en-US" altLang="ko-KR" dirty="0" err="1" smtClean="0"/>
              <a:t>i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open(unit=12, file="Euler.txt", status='replace')</a:t>
            </a:r>
          </a:p>
          <a:p>
            <a:r>
              <a:rPr lang="en-US" altLang="ko-KR" dirty="0" smtClean="0"/>
              <a:t>write(12,*) "x                       ", "y                       " , "error(%)              "</a:t>
            </a:r>
          </a:p>
          <a:p>
            <a:r>
              <a:rPr lang="en-US" altLang="ko-KR" dirty="0" smtClean="0"/>
              <a:t>h=(b-a)/n</a:t>
            </a:r>
          </a:p>
          <a:p>
            <a:r>
              <a:rPr lang="en-US" altLang="ko-KR" dirty="0" smtClean="0"/>
              <a:t>y(0)=2</a:t>
            </a:r>
          </a:p>
          <a:p>
            <a:r>
              <a:rPr lang="en-US" altLang="ko-KR" dirty="0" smtClean="0"/>
              <a:t>write(12,*) a, y(0)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 n</a:t>
            </a:r>
          </a:p>
          <a:p>
            <a:r>
              <a:rPr lang="en-US" altLang="ko-KR" dirty="0" smtClean="0"/>
              <a:t>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y(i-1) +f(a+(i-1)*h, y(i-1))*h</a:t>
            </a:r>
          </a:p>
          <a:p>
            <a:r>
              <a:rPr lang="en-US" altLang="ko-KR" dirty="0" err="1" smtClean="0"/>
              <a:t>ans</a:t>
            </a:r>
            <a:r>
              <a:rPr lang="en-US" altLang="ko-KR" dirty="0" smtClean="0"/>
              <a:t> = answer(</a:t>
            </a:r>
            <a:r>
              <a:rPr lang="en-US" altLang="ko-KR" dirty="0" err="1" smtClean="0"/>
              <a:t>a+i</a:t>
            </a:r>
            <a:r>
              <a:rPr lang="en-US" altLang="ko-KR" dirty="0" smtClean="0"/>
              <a:t>*h)</a:t>
            </a:r>
          </a:p>
          <a:p>
            <a:r>
              <a:rPr lang="en-US" altLang="ko-KR" dirty="0" smtClean="0"/>
              <a:t>error = 100*abs((</a:t>
            </a:r>
            <a:r>
              <a:rPr lang="en-US" altLang="ko-KR" dirty="0" err="1" smtClean="0"/>
              <a:t>ans</a:t>
            </a:r>
            <a:r>
              <a:rPr lang="en-US" altLang="ko-KR" dirty="0" smtClean="0"/>
              <a:t>-y(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))/</a:t>
            </a:r>
            <a:r>
              <a:rPr lang="en-US" altLang="ko-KR" dirty="0" err="1" smtClean="0"/>
              <a:t>ans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write(12,*) </a:t>
            </a:r>
            <a:r>
              <a:rPr lang="en-US" altLang="ko-KR" dirty="0" err="1" smtClean="0"/>
              <a:t>a+i</a:t>
            </a:r>
            <a:r>
              <a:rPr lang="en-US" altLang="ko-KR" dirty="0" smtClean="0"/>
              <a:t>*h, 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), error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close(12)</a:t>
            </a:r>
          </a:p>
          <a:p>
            <a:r>
              <a:rPr lang="en-US" altLang="ko-KR" dirty="0" smtClean="0"/>
              <a:t>end subroutine Euler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function answer(x)</a:t>
            </a:r>
          </a:p>
          <a:p>
            <a:r>
              <a:rPr lang="en-US" altLang="ko-KR" dirty="0" smtClean="0"/>
              <a:t>double precision :: answer, x</a:t>
            </a:r>
          </a:p>
          <a:p>
            <a:r>
              <a:rPr lang="en-US" altLang="ko-KR" dirty="0" smtClean="0"/>
              <a:t>answer = </a:t>
            </a:r>
            <a:r>
              <a:rPr lang="en-US" altLang="ko-KR" dirty="0" err="1" smtClean="0"/>
              <a:t>exp</a:t>
            </a:r>
            <a:r>
              <a:rPr lang="en-US" altLang="ko-KR" dirty="0" smtClean="0"/>
              <a:t>(-0.5*x)*(4*</a:t>
            </a:r>
            <a:r>
              <a:rPr lang="en-US" altLang="ko-KR" dirty="0" err="1" smtClean="0"/>
              <a:t>exp</a:t>
            </a:r>
            <a:r>
              <a:rPr lang="en-US" altLang="ko-KR" dirty="0" smtClean="0"/>
              <a:t>(1.3*x)/1.3 - 1.4/1.3)</a:t>
            </a:r>
          </a:p>
          <a:p>
            <a:r>
              <a:rPr lang="en-US" altLang="ko-KR" dirty="0" smtClean="0"/>
              <a:t>end function answer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subroutine </a:t>
            </a:r>
            <a:r>
              <a:rPr lang="en-US" altLang="ko-KR" dirty="0" err="1" smtClean="0"/>
              <a:t>real_value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n,a,b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double precision :: </a:t>
            </a:r>
            <a:r>
              <a:rPr lang="en-US" altLang="ko-KR" dirty="0" err="1" smtClean="0"/>
              <a:t>h,a,b,n</a:t>
            </a:r>
            <a:endParaRPr lang="en-US" altLang="ko-KR" dirty="0" smtClean="0"/>
          </a:p>
          <a:p>
            <a:r>
              <a:rPr lang="en-US" altLang="ko-KR" dirty="0" smtClean="0"/>
              <a:t>double precision, dimension(0:n) :: y</a:t>
            </a:r>
          </a:p>
          <a:p>
            <a:r>
              <a:rPr lang="en-US" altLang="ko-KR" dirty="0" smtClean="0"/>
              <a:t>integer :: </a:t>
            </a:r>
            <a:r>
              <a:rPr lang="en-US" altLang="ko-KR" dirty="0" err="1" smtClean="0"/>
              <a:t>i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open(unit=13, file="real_value.txt", status='replace')</a:t>
            </a:r>
          </a:p>
          <a:p>
            <a:r>
              <a:rPr lang="en-US" altLang="ko-KR" dirty="0" smtClean="0"/>
              <a:t>write(13,*) "x                   ","y             "</a:t>
            </a:r>
          </a:p>
          <a:p>
            <a:r>
              <a:rPr lang="en-US" altLang="ko-KR" dirty="0" smtClean="0"/>
              <a:t>y(0)=2</a:t>
            </a:r>
          </a:p>
          <a:p>
            <a:r>
              <a:rPr lang="en-US" altLang="ko-KR" dirty="0" smtClean="0"/>
              <a:t>write(13,*) a, y(0)</a:t>
            </a:r>
          </a:p>
          <a:p>
            <a:r>
              <a:rPr lang="en-US" altLang="ko-KR" dirty="0" smtClean="0"/>
              <a:t>h=(b-a)/n</a:t>
            </a:r>
          </a:p>
          <a:p>
            <a:r>
              <a:rPr lang="en-US" altLang="ko-KR" dirty="0" smtClean="0"/>
              <a:t>do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=1, n</a:t>
            </a:r>
          </a:p>
          <a:p>
            <a:r>
              <a:rPr lang="en-US" altLang="ko-KR" dirty="0" smtClean="0"/>
              <a:t>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 = answer(</a:t>
            </a:r>
            <a:r>
              <a:rPr lang="en-US" altLang="ko-KR" dirty="0" err="1" smtClean="0"/>
              <a:t>a+i</a:t>
            </a:r>
            <a:r>
              <a:rPr lang="en-US" altLang="ko-KR" dirty="0" smtClean="0"/>
              <a:t>*h)</a:t>
            </a:r>
          </a:p>
          <a:p>
            <a:r>
              <a:rPr lang="en-US" altLang="ko-KR" dirty="0" smtClean="0"/>
              <a:t>write(13,*) </a:t>
            </a:r>
            <a:r>
              <a:rPr lang="en-US" altLang="ko-KR" dirty="0" err="1" smtClean="0"/>
              <a:t>a+i</a:t>
            </a:r>
            <a:r>
              <a:rPr lang="en-US" altLang="ko-KR" dirty="0" smtClean="0"/>
              <a:t>*h, y(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end do</a:t>
            </a:r>
          </a:p>
          <a:p>
            <a:r>
              <a:rPr lang="en-US" altLang="ko-KR" dirty="0" smtClean="0"/>
              <a:t>close(13)</a:t>
            </a:r>
          </a:p>
          <a:p>
            <a:r>
              <a:rPr lang="en-US" altLang="ko-KR" dirty="0" smtClean="0"/>
              <a:t>end subroutine </a:t>
            </a:r>
            <a:r>
              <a:rPr lang="en-US" altLang="ko-KR" dirty="0" err="1" smtClean="0"/>
              <a:t>real_value</a:t>
            </a:r>
            <a:endParaRPr lang="en-US" altLang="ko-KR" dirty="0" smtClean="0"/>
          </a:p>
          <a:p>
            <a:r>
              <a:rPr lang="en-US" altLang="ko-KR" dirty="0" smtClean="0"/>
              <a:t>end program ode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79CC-A142-4E23-9E66-CA8539F8A3E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65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8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840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996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48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10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94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41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036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9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967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BBE51-8D50-4242-A623-A97E9CBB6191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DD602-AB28-4CC1-A933-493D4FC6F1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158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HW#7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대학원 </a:t>
            </a:r>
            <a:r>
              <a:rPr lang="en-US" altLang="ko-KR" dirty="0" smtClean="0"/>
              <a:t>20162548 </a:t>
            </a:r>
            <a:r>
              <a:rPr lang="ko-KR" altLang="en-US" dirty="0" smtClean="0"/>
              <a:t>신소재공학과</a:t>
            </a:r>
            <a:endParaRPr lang="en-US" altLang="ko-KR" dirty="0" smtClean="0"/>
          </a:p>
          <a:p>
            <a:r>
              <a:rPr lang="ko-KR" altLang="en-US" dirty="0" smtClean="0"/>
              <a:t>김진수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250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Algorithm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sz="2000" dirty="0" smtClean="0">
                    <a:latin typeface="+mn-ea"/>
                  </a:rPr>
                  <a:t>Problem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0.8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−0.5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altLang="ko-KR" sz="2000" dirty="0" smtClean="0">
                    <a:latin typeface="+mn-ea"/>
                  </a:rPr>
                  <a:t>,     Solution :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−0.5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1.3</m:t>
                        </m:r>
                      </m:den>
                    </m:f>
                    <m:sSup>
                      <m:sSup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1.3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1.4</m:t>
                        </m:r>
                      </m:num>
                      <m:den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1.3</m:t>
                        </m:r>
                      </m:den>
                    </m:f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2000" dirty="0" smtClean="0">
                  <a:latin typeface="+mn-ea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sz="2000" dirty="0" smtClean="0">
                    <a:latin typeface="+mn-ea"/>
                  </a:rPr>
                  <a:t>Euler method: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altLang="ko-KR" sz="2000" dirty="0" smtClean="0">
                  <a:latin typeface="+mn-ea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sz="2000" dirty="0" err="1" smtClean="0">
                    <a:latin typeface="+mn-ea"/>
                  </a:rPr>
                  <a:t>Heun</a:t>
                </a:r>
                <a:r>
                  <a:rPr lang="en-US" altLang="ko-KR" sz="2000" dirty="0" smtClean="0">
                    <a:latin typeface="+mn-ea"/>
                  </a:rPr>
                  <a:t> method (predictor-corrector)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ko-KR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sz="2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  <m:sup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sup>
                            </m:sSubSup>
                          </m:e>
                        </m:d>
                      </m:num>
                      <m:den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ko-KR" sz="2000" dirty="0" smtClean="0">
                  <a:latin typeface="+mn-ea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ko-KR" sz="2000" dirty="0" smtClean="0">
                    <a:latin typeface="+mn-ea"/>
                  </a:rPr>
                  <a:t>4</a:t>
                </a:r>
                <a:r>
                  <a:rPr lang="en-US" altLang="ko-KR" sz="2000" baseline="30000" dirty="0" smtClean="0">
                    <a:latin typeface="+mn-ea"/>
                  </a:rPr>
                  <a:t>th</a:t>
                </a:r>
                <a:r>
                  <a:rPr lang="en-US" altLang="ko-KR" sz="2000" dirty="0" smtClean="0">
                    <a:latin typeface="+mn-ea"/>
                  </a:rPr>
                  <a:t> </a:t>
                </a:r>
                <a:r>
                  <a:rPr lang="en-US" altLang="ko-KR" sz="2000" dirty="0" err="1" smtClean="0">
                    <a:latin typeface="+mn-ea"/>
                  </a:rPr>
                  <a:t>Runge-Kutta</a:t>
                </a:r>
                <a:r>
                  <a:rPr lang="en-US" altLang="ko-KR" sz="2000" dirty="0" smtClean="0">
                    <a:latin typeface="+mn-ea"/>
                  </a:rPr>
                  <a:t> method: </a:t>
                </a:r>
                <a:endParaRPr lang="ko-KR" altLang="en-US" sz="2000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28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5478" y="3264410"/>
            <a:ext cx="26098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7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Code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76052" y="1481405"/>
            <a:ext cx="414844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subroutine RK4(</a:t>
            </a:r>
            <a:r>
              <a:rPr lang="en-US" altLang="ko-KR" sz="1400" dirty="0" err="1" smtClean="0"/>
              <a:t>n,a,b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double precision :: k1,k2,k3,k4,h,n,a,b,ans,error</a:t>
            </a:r>
          </a:p>
          <a:p>
            <a:r>
              <a:rPr lang="en-US" altLang="ko-KR" sz="1400" dirty="0" smtClean="0"/>
              <a:t>integer :: </a:t>
            </a:r>
            <a:r>
              <a:rPr lang="en-US" altLang="ko-KR" sz="1400" dirty="0" err="1" smtClean="0"/>
              <a:t>i</a:t>
            </a:r>
            <a:endParaRPr lang="en-US" altLang="ko-KR" sz="1400" dirty="0" smtClean="0"/>
          </a:p>
          <a:p>
            <a:r>
              <a:rPr lang="en-US" altLang="ko-KR" sz="1400" dirty="0" smtClean="0"/>
              <a:t>double precision, dimension(0:n) :: y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open(unit=10, file="RK4.txt", status='replace')</a:t>
            </a:r>
          </a:p>
          <a:p>
            <a:r>
              <a:rPr lang="en-US" altLang="ko-KR" sz="1400" dirty="0" smtClean="0"/>
              <a:t>write(10,*) "x              ", "y      "</a:t>
            </a:r>
          </a:p>
          <a:p>
            <a:r>
              <a:rPr lang="en-US" altLang="ko-KR" sz="1400" dirty="0" smtClean="0"/>
              <a:t>y(0)=2</a:t>
            </a:r>
          </a:p>
          <a:p>
            <a:r>
              <a:rPr lang="en-US" altLang="ko-KR" sz="1400" dirty="0" smtClean="0"/>
              <a:t>write(10,*) </a:t>
            </a:r>
            <a:r>
              <a:rPr lang="en-US" altLang="ko-KR" sz="1400" dirty="0" err="1" smtClean="0"/>
              <a:t>a,y</a:t>
            </a:r>
            <a:r>
              <a:rPr lang="en-US" altLang="ko-KR" sz="1400" dirty="0" smtClean="0"/>
              <a:t>(0)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h=(b-a)/n</a:t>
            </a:r>
          </a:p>
          <a:p>
            <a:r>
              <a:rPr lang="en-US" altLang="ko-KR" sz="1400" dirty="0" smtClean="0"/>
              <a:t>do 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=1,n</a:t>
            </a:r>
          </a:p>
          <a:p>
            <a:r>
              <a:rPr lang="en-US" altLang="ko-KR" sz="1400" dirty="0" smtClean="0"/>
              <a:t>k1 = f(a+(i-1)*h, y(i-1))</a:t>
            </a:r>
          </a:p>
          <a:p>
            <a:r>
              <a:rPr lang="en-US" altLang="ko-KR" sz="1400" dirty="0" smtClean="0"/>
              <a:t>k2 = f(a+(i-0.5)*h, y(i-1)+k1*h/2)</a:t>
            </a:r>
          </a:p>
          <a:p>
            <a:r>
              <a:rPr lang="en-US" altLang="ko-KR" sz="1400" dirty="0" smtClean="0"/>
              <a:t>k3 = f(a+(i-0.5)*h, y(i-1)+k2*h/2)</a:t>
            </a:r>
          </a:p>
          <a:p>
            <a:r>
              <a:rPr lang="en-US" altLang="ko-KR" sz="1400" dirty="0" smtClean="0"/>
              <a:t>k4 = f(a+(i-1)*h, y(i-1)+k3*h)</a:t>
            </a:r>
          </a:p>
          <a:p>
            <a:r>
              <a:rPr lang="en-US" altLang="ko-KR" sz="1400" dirty="0" smtClean="0"/>
              <a:t>y(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) = y(i-1) + (k1+2*k2+2*k3+k4)*h/6</a:t>
            </a:r>
          </a:p>
          <a:p>
            <a:r>
              <a:rPr lang="en-US" altLang="ko-KR" sz="1400" dirty="0" err="1" smtClean="0"/>
              <a:t>ans</a:t>
            </a:r>
            <a:r>
              <a:rPr lang="en-US" altLang="ko-KR" sz="1400" dirty="0" smtClean="0"/>
              <a:t> = answer(</a:t>
            </a:r>
            <a:r>
              <a:rPr lang="en-US" altLang="ko-KR" sz="1400" dirty="0" err="1" smtClean="0"/>
              <a:t>a+i</a:t>
            </a:r>
            <a:r>
              <a:rPr lang="en-US" altLang="ko-KR" sz="1400" dirty="0" smtClean="0"/>
              <a:t>*h)</a:t>
            </a:r>
          </a:p>
          <a:p>
            <a:r>
              <a:rPr lang="en-US" altLang="ko-KR" sz="1400" dirty="0" smtClean="0"/>
              <a:t>error = 100*abs((</a:t>
            </a:r>
            <a:r>
              <a:rPr lang="en-US" altLang="ko-KR" sz="1400" dirty="0" err="1" smtClean="0"/>
              <a:t>ans</a:t>
            </a:r>
            <a:r>
              <a:rPr lang="en-US" altLang="ko-KR" sz="1400" dirty="0" smtClean="0"/>
              <a:t>-y(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))/</a:t>
            </a:r>
            <a:r>
              <a:rPr lang="en-US" altLang="ko-KR" sz="1400" dirty="0" err="1" smtClean="0"/>
              <a:t>ans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write(10,*) </a:t>
            </a:r>
            <a:r>
              <a:rPr lang="en-US" altLang="ko-KR" sz="1400" dirty="0" err="1" smtClean="0"/>
              <a:t>a+i</a:t>
            </a:r>
            <a:r>
              <a:rPr lang="en-US" altLang="ko-KR" sz="1400" dirty="0" smtClean="0"/>
              <a:t>*h, y(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end do</a:t>
            </a:r>
          </a:p>
          <a:p>
            <a:r>
              <a:rPr lang="en-US" altLang="ko-KR" sz="1400" dirty="0" smtClean="0"/>
              <a:t>close(10)</a:t>
            </a:r>
          </a:p>
          <a:p>
            <a:r>
              <a:rPr lang="en-US" altLang="ko-KR" sz="1400" dirty="0" smtClean="0"/>
              <a:t>end subroutine RK4</a:t>
            </a:r>
            <a:endParaRPr lang="en-US" altLang="ko-KR" sz="1400" dirty="0" smtClean="0"/>
          </a:p>
        </p:txBody>
      </p:sp>
      <p:sp>
        <p:nvSpPr>
          <p:cNvPr id="6" name="직사각형 5"/>
          <p:cNvSpPr/>
          <p:nvPr/>
        </p:nvSpPr>
        <p:spPr>
          <a:xfrm>
            <a:off x="4891149" y="1481405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400" dirty="0" smtClean="0"/>
              <a:t>subroutine </a:t>
            </a:r>
            <a:r>
              <a:rPr lang="en-US" altLang="ko-KR" sz="1400" dirty="0" err="1" smtClean="0"/>
              <a:t>Heun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n,a,b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double precision :: </a:t>
            </a:r>
            <a:r>
              <a:rPr lang="en-US" altLang="ko-KR" sz="1400" dirty="0" err="1" smtClean="0"/>
              <a:t>h,n,a,b,y_predictor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ans</a:t>
            </a:r>
            <a:r>
              <a:rPr lang="en-US" altLang="ko-KR" sz="1400" dirty="0" smtClean="0"/>
              <a:t>, error</a:t>
            </a:r>
          </a:p>
          <a:p>
            <a:r>
              <a:rPr lang="en-US" altLang="ko-KR" sz="1400" dirty="0" smtClean="0"/>
              <a:t>double precision, dimension(0:n) :: y, </a:t>
            </a:r>
            <a:r>
              <a:rPr lang="en-US" altLang="ko-KR" sz="1400" dirty="0" err="1" smtClean="0"/>
              <a:t>slope_at_start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slope_at_end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mean_slope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y_corrector</a:t>
            </a:r>
            <a:endParaRPr lang="en-US" altLang="ko-KR" sz="1400" dirty="0" smtClean="0"/>
          </a:p>
          <a:p>
            <a:r>
              <a:rPr lang="en-US" altLang="ko-KR" sz="1400" dirty="0" smtClean="0"/>
              <a:t>integer :: </a:t>
            </a:r>
            <a:r>
              <a:rPr lang="en-US" altLang="ko-KR" sz="1400" dirty="0" err="1" smtClean="0"/>
              <a:t>i,j</a:t>
            </a:r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open(unit=11, file="Heun.txt", status='replace')</a:t>
            </a:r>
          </a:p>
          <a:p>
            <a:r>
              <a:rPr lang="en-US" altLang="ko-KR" sz="1400" dirty="0" smtClean="0"/>
              <a:t>write(11,*) "x                       ", "y                       ", "error(%)        "</a:t>
            </a:r>
          </a:p>
          <a:p>
            <a:r>
              <a:rPr lang="en-US" altLang="ko-KR" sz="1400" dirty="0" smtClean="0"/>
              <a:t>y(0)=2</a:t>
            </a:r>
          </a:p>
          <a:p>
            <a:r>
              <a:rPr lang="en-US" altLang="ko-KR" sz="1400" dirty="0" smtClean="0"/>
              <a:t>write(11,*) a, y(0)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h=(b-a)/n</a:t>
            </a:r>
          </a:p>
          <a:p>
            <a:r>
              <a:rPr lang="en-US" altLang="ko-KR" sz="1400" dirty="0" smtClean="0"/>
              <a:t>do 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=1,n</a:t>
            </a:r>
          </a:p>
          <a:p>
            <a:r>
              <a:rPr lang="en-US" altLang="ko-KR" sz="1400" dirty="0" smtClean="0"/>
              <a:t>y(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) = y(i-1) +h*(f(a+(i-1)*</a:t>
            </a:r>
            <a:r>
              <a:rPr lang="en-US" altLang="ko-KR" sz="1400" dirty="0" err="1" smtClean="0"/>
              <a:t>h,y</a:t>
            </a:r>
            <a:r>
              <a:rPr lang="en-US" altLang="ko-KR" sz="1400" dirty="0" smtClean="0"/>
              <a:t>(i-1))+f(</a:t>
            </a:r>
            <a:r>
              <a:rPr lang="en-US" altLang="ko-KR" sz="1400" dirty="0" err="1" smtClean="0"/>
              <a:t>a+i</a:t>
            </a:r>
            <a:r>
              <a:rPr lang="en-US" altLang="ko-KR" sz="1400" dirty="0" smtClean="0"/>
              <a:t>*</a:t>
            </a:r>
            <a:r>
              <a:rPr lang="en-US" altLang="ko-KR" sz="1400" dirty="0" err="1" smtClean="0"/>
              <a:t>h,y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)))/2</a:t>
            </a:r>
          </a:p>
          <a:p>
            <a:r>
              <a:rPr lang="en-US" altLang="ko-KR" sz="1400" dirty="0" err="1" smtClean="0"/>
              <a:t>ans</a:t>
            </a:r>
            <a:r>
              <a:rPr lang="en-US" altLang="ko-KR" sz="1400" dirty="0" smtClean="0"/>
              <a:t> = answer(</a:t>
            </a:r>
            <a:r>
              <a:rPr lang="en-US" altLang="ko-KR" sz="1400" dirty="0" err="1" smtClean="0"/>
              <a:t>a+i</a:t>
            </a:r>
            <a:r>
              <a:rPr lang="en-US" altLang="ko-KR" sz="1400" dirty="0" smtClean="0"/>
              <a:t>*h)</a:t>
            </a:r>
          </a:p>
          <a:p>
            <a:r>
              <a:rPr lang="en-US" altLang="ko-KR" sz="1400" dirty="0" smtClean="0"/>
              <a:t>error = 100*abs((</a:t>
            </a:r>
            <a:r>
              <a:rPr lang="en-US" altLang="ko-KR" sz="1400" dirty="0" err="1" smtClean="0"/>
              <a:t>ans</a:t>
            </a:r>
            <a:r>
              <a:rPr lang="en-US" altLang="ko-KR" sz="1400" dirty="0" smtClean="0"/>
              <a:t>-y(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))/</a:t>
            </a:r>
            <a:r>
              <a:rPr lang="en-US" altLang="ko-KR" sz="1400" dirty="0" err="1" smtClean="0"/>
              <a:t>ans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write(11,*) </a:t>
            </a:r>
            <a:r>
              <a:rPr lang="en-US" altLang="ko-KR" sz="1400" dirty="0" err="1" smtClean="0"/>
              <a:t>a+i</a:t>
            </a:r>
            <a:r>
              <a:rPr lang="en-US" altLang="ko-KR" sz="1400" dirty="0" smtClean="0"/>
              <a:t>*h, y(</a:t>
            </a:r>
            <a:r>
              <a:rPr lang="en-US" altLang="ko-KR" sz="1400" dirty="0" err="1" smtClean="0"/>
              <a:t>i</a:t>
            </a:r>
            <a:r>
              <a:rPr lang="en-US" altLang="ko-KR" sz="1400" dirty="0" smtClean="0"/>
              <a:t>), error</a:t>
            </a:r>
          </a:p>
          <a:p>
            <a:r>
              <a:rPr lang="en-US" altLang="ko-KR" sz="1400" dirty="0" smtClean="0"/>
              <a:t>end do</a:t>
            </a:r>
          </a:p>
          <a:p>
            <a:r>
              <a:rPr lang="en-US" altLang="ko-KR" sz="1400" dirty="0" smtClean="0"/>
              <a:t>close(11)</a:t>
            </a:r>
          </a:p>
          <a:p>
            <a:r>
              <a:rPr lang="en-US" altLang="ko-KR" sz="1400" dirty="0" smtClean="0"/>
              <a:t>end subroutine </a:t>
            </a:r>
            <a:r>
              <a:rPr lang="en-US" altLang="ko-KR" sz="1400" dirty="0" err="1" smtClean="0"/>
              <a:t>Heun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205034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Results</a:t>
            </a:r>
            <a:endParaRPr lang="ko-KR" altLang="en-US" dirty="0"/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506407"/>
              </p:ext>
            </p:extLst>
          </p:nvPr>
        </p:nvGraphicFramePr>
        <p:xfrm>
          <a:off x="2040080" y="1992962"/>
          <a:ext cx="7196283" cy="2283472"/>
        </p:xfrm>
        <a:graphic>
          <a:graphicData uri="http://schemas.openxmlformats.org/drawingml/2006/table">
            <a:tbl>
              <a:tblPr/>
              <a:tblGrid>
                <a:gridCol w="799587"/>
                <a:gridCol w="799587"/>
                <a:gridCol w="799587"/>
                <a:gridCol w="799587"/>
                <a:gridCol w="799587"/>
                <a:gridCol w="799587"/>
                <a:gridCol w="799587"/>
                <a:gridCol w="799587"/>
                <a:gridCol w="799587"/>
              </a:tblGrid>
              <a:tr h="3366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RK4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Heun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Euler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2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error(%)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error(%)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error(%)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2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0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5.38401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13.08587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6.605079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6.62587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19.28495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0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12.54841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15.46433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16.17385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8.95945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11.40216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23.18631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0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28.27047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16.05448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37.01519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9.911829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25.51321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24.24181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6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63.12551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16.21133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83.09143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10.29014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56.84931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24.54194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4945" y="4636655"/>
            <a:ext cx="10603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이상한 결과가 나왔다</a:t>
            </a:r>
            <a:r>
              <a:rPr lang="en-US" altLang="ko-KR" dirty="0" smtClean="0"/>
              <a:t>. Euler – RK4 –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 </a:t>
            </a:r>
            <a:r>
              <a:rPr lang="ko-KR" altLang="en-US" dirty="0" smtClean="0"/>
              <a:t>순서로 에러가 크다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구간 개수를 늘려도 경향은 마찬가지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115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815</Words>
  <Application>Microsoft Office PowerPoint</Application>
  <PresentationFormat>와이드스크린</PresentationFormat>
  <Paragraphs>211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Cambria Math</vt:lpstr>
      <vt:lpstr>Office 테마</vt:lpstr>
      <vt:lpstr>소재수치해석 HW#7</vt:lpstr>
      <vt:lpstr>1. Algorithm</vt:lpstr>
      <vt:lpstr>2. Code</vt:lpstr>
      <vt:lpstr>3. 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HW#7</dc:title>
  <dc:creator>Jinsoo Kim</dc:creator>
  <cp:lastModifiedBy>Jinsoo Kim</cp:lastModifiedBy>
  <cp:revision>8</cp:revision>
  <dcterms:created xsi:type="dcterms:W3CDTF">2017-05-16T02:17:43Z</dcterms:created>
  <dcterms:modified xsi:type="dcterms:W3CDTF">2017-05-16T04:59:08Z</dcterms:modified>
</cp:coreProperties>
</file>