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68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4061-5294-478E-B823-762880179328}" type="datetimeFigureOut">
              <a:rPr lang="ko-KR" altLang="en-US" smtClean="0"/>
              <a:t>2017-03-02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CA9F-8600-4731-A6A1-7FDF2E7479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3931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4061-5294-478E-B823-762880179328}" type="datetimeFigureOut">
              <a:rPr lang="ko-KR" altLang="en-US" smtClean="0"/>
              <a:t>2017-03-02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CA9F-8600-4731-A6A1-7FDF2E7479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9264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4061-5294-478E-B823-762880179328}" type="datetimeFigureOut">
              <a:rPr lang="ko-KR" altLang="en-US" smtClean="0"/>
              <a:t>2017-03-02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CA9F-8600-4731-A6A1-7FDF2E7479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207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4061-5294-478E-B823-762880179328}" type="datetimeFigureOut">
              <a:rPr lang="ko-KR" altLang="en-US" smtClean="0"/>
              <a:t>2017-03-02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CA9F-8600-4731-A6A1-7FDF2E7479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2985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4061-5294-478E-B823-762880179328}" type="datetimeFigureOut">
              <a:rPr lang="ko-KR" altLang="en-US" smtClean="0"/>
              <a:t>2017-03-02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CA9F-8600-4731-A6A1-7FDF2E7479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59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4061-5294-478E-B823-762880179328}" type="datetimeFigureOut">
              <a:rPr lang="ko-KR" altLang="en-US" smtClean="0"/>
              <a:t>2017-03-02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CA9F-8600-4731-A6A1-7FDF2E7479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7554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4061-5294-478E-B823-762880179328}" type="datetimeFigureOut">
              <a:rPr lang="ko-KR" altLang="en-US" smtClean="0"/>
              <a:t>2017-03-02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CA9F-8600-4731-A6A1-7FDF2E7479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2236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4061-5294-478E-B823-762880179328}" type="datetimeFigureOut">
              <a:rPr lang="ko-KR" altLang="en-US" smtClean="0"/>
              <a:t>2017-03-02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CA9F-8600-4731-A6A1-7FDF2E7479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5046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4061-5294-478E-B823-762880179328}" type="datetimeFigureOut">
              <a:rPr lang="ko-KR" altLang="en-US" smtClean="0"/>
              <a:t>2017-03-02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CA9F-8600-4731-A6A1-7FDF2E7479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575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4061-5294-478E-B823-762880179328}" type="datetimeFigureOut">
              <a:rPr lang="ko-KR" altLang="en-US" smtClean="0"/>
              <a:t>2017-03-02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CA9F-8600-4731-A6A1-7FDF2E7479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518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4061-5294-478E-B823-762880179328}" type="datetimeFigureOut">
              <a:rPr lang="ko-KR" altLang="en-US" smtClean="0"/>
              <a:t>2017-03-02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CA9F-8600-4731-A6A1-7FDF2E7479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4468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F4061-5294-478E-B823-762880179328}" type="datetimeFigureOut">
              <a:rPr lang="ko-KR" altLang="en-US" smtClean="0"/>
              <a:t>2017-03-02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8CA9F-8600-4731-A6A1-7FDF2E7479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0687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개체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663905076"/>
              </p:ext>
            </p:extLst>
          </p:nvPr>
        </p:nvGraphicFramePr>
        <p:xfrm>
          <a:off x="323528" y="1340768"/>
          <a:ext cx="3545780" cy="3024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비트맵 이미지" r:id="rId3" imgW="4800600" imgH="3657600" progId="Paint.Picture">
                  <p:embed/>
                </p:oleObj>
              </mc:Choice>
              <mc:Fallback>
                <p:oleObj name="비트맵 이미지" r:id="rId3" imgW="4800600" imgH="3657600" progId="Paint.Picture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340768"/>
                        <a:ext cx="3545780" cy="30243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92150" y="622300"/>
            <a:ext cx="7264400" cy="417513"/>
          </a:xfrm>
          <a:prstGeom prst="rect">
            <a:avLst/>
          </a:prstGeom>
          <a:ln w="12700"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altLang="ko-K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Problem</a:t>
            </a:r>
            <a:r>
              <a:rPr lang="ko-KR" alt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altLang="ko-K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Set #1 – 20150595 </a:t>
            </a:r>
            <a:r>
              <a:rPr lang="ko-KR" alt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이장섭</a:t>
            </a:r>
            <a:endParaRPr lang="en-US" altLang="ko-KR" sz="20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995936" y="1296753"/>
            <a:ext cx="4819650" cy="16543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500" dirty="0" smtClean="0">
                <a:solidFill>
                  <a:schemeClr val="tx1"/>
                </a:solidFill>
              </a:rPr>
              <a:t>1. </a:t>
            </a:r>
            <a:r>
              <a:rPr lang="ko-KR" altLang="en-US" sz="1500" dirty="0" smtClean="0">
                <a:solidFill>
                  <a:schemeClr val="tx1"/>
                </a:solidFill>
              </a:rPr>
              <a:t>교실 안의 대기 중 수증기의 몰 </a:t>
            </a:r>
            <a:r>
              <a:rPr lang="ko-KR" altLang="en-US" sz="1500" dirty="0" err="1" smtClean="0">
                <a:solidFill>
                  <a:schemeClr val="tx1"/>
                </a:solidFill>
              </a:rPr>
              <a:t>분율은</a:t>
            </a:r>
            <a:r>
              <a:rPr lang="ko-KR" altLang="en-US" sz="1500" dirty="0" smtClean="0">
                <a:solidFill>
                  <a:schemeClr val="tx1"/>
                </a:solidFill>
              </a:rPr>
              <a:t> 약 </a:t>
            </a:r>
            <a:r>
              <a:rPr lang="en-US" altLang="ko-KR" sz="1500" dirty="0" smtClean="0">
                <a:solidFill>
                  <a:schemeClr val="tx1"/>
                </a:solidFill>
              </a:rPr>
              <a:t>0.5%~2% </a:t>
            </a:r>
            <a:r>
              <a:rPr lang="ko-KR" altLang="en-US" sz="1500" dirty="0" smtClean="0">
                <a:solidFill>
                  <a:schemeClr val="tx1"/>
                </a:solidFill>
              </a:rPr>
              <a:t>사이 일 것이다</a:t>
            </a:r>
            <a:r>
              <a:rPr lang="en-US" altLang="ko-KR" sz="1500" dirty="0" smtClean="0">
                <a:solidFill>
                  <a:schemeClr val="tx1"/>
                </a:solidFill>
              </a:rPr>
              <a:t>.(</a:t>
            </a:r>
            <a:r>
              <a:rPr lang="ko-KR" altLang="en-US" sz="1500" dirty="0" smtClean="0">
                <a:solidFill>
                  <a:schemeClr val="tx1"/>
                </a:solidFill>
              </a:rPr>
              <a:t>세계 평균이 </a:t>
            </a:r>
            <a:r>
              <a:rPr lang="en-US" altLang="ko-KR" sz="1500" dirty="0" smtClean="0">
                <a:solidFill>
                  <a:schemeClr val="tx1"/>
                </a:solidFill>
              </a:rPr>
              <a:t>2%~3</a:t>
            </a:r>
            <a:r>
              <a:rPr lang="en-US" altLang="ko-KR" sz="1500" dirty="0">
                <a:solidFill>
                  <a:schemeClr val="tx1"/>
                </a:solidFill>
              </a:rPr>
              <a:t>%, http://www.theweatherprediction.com/habyhints/40/). </a:t>
            </a:r>
            <a:r>
              <a:rPr lang="ko-KR" altLang="en-US" sz="1500" dirty="0" smtClean="0">
                <a:solidFill>
                  <a:schemeClr val="tx1"/>
                </a:solidFill>
              </a:rPr>
              <a:t>기체의 </a:t>
            </a:r>
            <a:r>
              <a:rPr lang="ko-KR" altLang="en-US" sz="1500" dirty="0" err="1" smtClean="0">
                <a:solidFill>
                  <a:schemeClr val="tx1"/>
                </a:solidFill>
              </a:rPr>
              <a:t>분압은</a:t>
            </a:r>
            <a:r>
              <a:rPr lang="ko-KR" altLang="en-US" sz="1500" dirty="0" smtClean="0">
                <a:solidFill>
                  <a:schemeClr val="tx1"/>
                </a:solidFill>
              </a:rPr>
              <a:t> 몰 </a:t>
            </a:r>
            <a:r>
              <a:rPr lang="ko-KR" altLang="en-US" sz="1500" dirty="0" err="1" smtClean="0">
                <a:solidFill>
                  <a:schemeClr val="tx1"/>
                </a:solidFill>
              </a:rPr>
              <a:t>분율과</a:t>
            </a:r>
            <a:r>
              <a:rPr lang="ko-KR" altLang="en-US" sz="1500" dirty="0" smtClean="0">
                <a:solidFill>
                  <a:schemeClr val="tx1"/>
                </a:solidFill>
              </a:rPr>
              <a:t> 비례하기 때문에 교실 안의 수증기 상태를 점 찍어 보면 왼쪽 그림의 파란 점과 같고 가장 안정한 상태는 </a:t>
            </a:r>
            <a:r>
              <a:rPr lang="en-US" altLang="ko-KR" sz="1500" dirty="0" smtClean="0">
                <a:solidFill>
                  <a:schemeClr val="tx1"/>
                </a:solidFill>
              </a:rPr>
              <a:t>Vapor </a:t>
            </a:r>
            <a:r>
              <a:rPr lang="ko-KR" altLang="en-US" sz="1500" dirty="0" smtClean="0">
                <a:solidFill>
                  <a:schemeClr val="tx1"/>
                </a:solidFill>
              </a:rPr>
              <a:t>상태이다</a:t>
            </a:r>
            <a:r>
              <a:rPr lang="en-US" altLang="ko-KR" sz="1500" dirty="0" smtClean="0">
                <a:solidFill>
                  <a:schemeClr val="tx1"/>
                </a:solidFill>
              </a:rPr>
              <a:t>.</a:t>
            </a:r>
            <a:endParaRPr lang="ko-KR" altLang="en-US" sz="1500" dirty="0">
              <a:solidFill>
                <a:schemeClr val="tx1"/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2843808" y="278092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" name="직선 연결선 8"/>
          <p:cNvCxnSpPr/>
          <p:nvPr/>
        </p:nvCxnSpPr>
        <p:spPr>
          <a:xfrm>
            <a:off x="764158" y="2852936"/>
            <a:ext cx="22236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>
            <a:endCxn id="7" idx="4"/>
          </p:cNvCxnSpPr>
          <p:nvPr/>
        </p:nvCxnSpPr>
        <p:spPr>
          <a:xfrm flipV="1">
            <a:off x="2915816" y="2924944"/>
            <a:ext cx="0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직사각형 14"/>
          <p:cNvSpPr/>
          <p:nvPr/>
        </p:nvSpPr>
        <p:spPr>
          <a:xfrm>
            <a:off x="3995936" y="3043607"/>
            <a:ext cx="4819650" cy="18722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</a:rPr>
              <a:t>2. </a:t>
            </a:r>
            <a:r>
              <a:rPr lang="ko-KR" altLang="en-US" sz="1600" dirty="0" smtClean="0">
                <a:solidFill>
                  <a:schemeClr val="tx1"/>
                </a:solidFill>
              </a:rPr>
              <a:t>대기압과 수증기압이 같아지면 물이 끓게 된다</a:t>
            </a:r>
            <a:r>
              <a:rPr lang="en-US" altLang="ko-KR" sz="1600" dirty="0" smtClean="0">
                <a:solidFill>
                  <a:schemeClr val="tx1"/>
                </a:solidFill>
              </a:rPr>
              <a:t>.(OB </a:t>
            </a:r>
            <a:r>
              <a:rPr lang="ko-KR" altLang="en-US" sz="1600" dirty="0" smtClean="0">
                <a:solidFill>
                  <a:schemeClr val="tx1"/>
                </a:solidFill>
              </a:rPr>
              <a:t>곡선에서 물이 끓는다고 볼 수 있다</a:t>
            </a:r>
            <a:r>
              <a:rPr lang="en-US" altLang="ko-KR" sz="1600" dirty="0" smtClean="0">
                <a:solidFill>
                  <a:schemeClr val="tx1"/>
                </a:solidFill>
              </a:rPr>
              <a:t>.) </a:t>
            </a:r>
            <a:r>
              <a:rPr lang="ko-KR" altLang="en-US" sz="1600" dirty="0" smtClean="0">
                <a:solidFill>
                  <a:schemeClr val="tx1"/>
                </a:solidFill>
              </a:rPr>
              <a:t>고산지대의 경우 대기압이 </a:t>
            </a:r>
            <a:r>
              <a:rPr lang="en-US" altLang="ko-KR" sz="1600" dirty="0" smtClean="0">
                <a:solidFill>
                  <a:schemeClr val="tx1"/>
                </a:solidFill>
              </a:rPr>
              <a:t>1atm</a:t>
            </a:r>
            <a:r>
              <a:rPr lang="ko-KR" altLang="en-US" sz="1600" dirty="0" smtClean="0">
                <a:solidFill>
                  <a:schemeClr val="tx1"/>
                </a:solidFill>
              </a:rPr>
              <a:t>보다 낮기 때문에 낮은 온도에서 끓게 되고 온도가 충분하지 않기 때문에 쌀이 설 익게 된다</a:t>
            </a:r>
            <a:r>
              <a:rPr lang="en-US" altLang="ko-KR" sz="1600" dirty="0" smtClean="0">
                <a:solidFill>
                  <a:schemeClr val="tx1"/>
                </a:solidFill>
              </a:rPr>
              <a:t>.</a:t>
            </a:r>
            <a:r>
              <a:rPr lang="ko-KR" altLang="en-US" sz="1600" dirty="0" smtClean="0">
                <a:solidFill>
                  <a:schemeClr val="tx1"/>
                </a:solidFill>
              </a:rPr>
              <a:t> 이를 방지하기 위해서는 냄비 위에 돌을 올려 압력을 높이는 방법이 있다</a:t>
            </a:r>
            <a:r>
              <a:rPr lang="en-US" altLang="ko-KR" sz="1600" dirty="0" smtClean="0">
                <a:solidFill>
                  <a:schemeClr val="tx1"/>
                </a:solidFill>
              </a:rPr>
              <a:t>. </a:t>
            </a:r>
            <a:r>
              <a:rPr lang="ko-KR" altLang="en-US" sz="1600" dirty="0" smtClean="0">
                <a:solidFill>
                  <a:schemeClr val="tx1"/>
                </a:solidFill>
              </a:rPr>
              <a:t>혹은 처음부터 물을 많이 붓는 방법이 있다</a:t>
            </a:r>
            <a:r>
              <a:rPr lang="en-US" altLang="ko-KR" sz="1600" dirty="0" smtClean="0">
                <a:solidFill>
                  <a:schemeClr val="tx1"/>
                </a:solidFill>
              </a:rPr>
              <a:t>.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692150" y="5013176"/>
            <a:ext cx="8123436" cy="1728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>
                <a:solidFill>
                  <a:schemeClr val="tx1"/>
                </a:solidFill>
              </a:rPr>
              <a:t>3. </a:t>
            </a:r>
            <a:r>
              <a:rPr lang="ko-KR" altLang="en-US" sz="1600" dirty="0" smtClean="0">
                <a:solidFill>
                  <a:schemeClr val="tx1"/>
                </a:solidFill>
              </a:rPr>
              <a:t>따뜻한 차량 내부의 공기가 유리창과 접촉을 하게 되면 기체 상태의 수증기가 액체 상태의 물로 바뀌는 상태변화가 일어난다</a:t>
            </a:r>
            <a:r>
              <a:rPr lang="en-US" altLang="ko-KR" sz="1600" dirty="0" smtClean="0">
                <a:solidFill>
                  <a:schemeClr val="tx1"/>
                </a:solidFill>
              </a:rPr>
              <a:t>.(</a:t>
            </a:r>
            <a:r>
              <a:rPr lang="ko-KR" altLang="en-US" sz="1600" dirty="0" smtClean="0">
                <a:solidFill>
                  <a:schemeClr val="tx1"/>
                </a:solidFill>
              </a:rPr>
              <a:t>검은 화살표</a:t>
            </a:r>
            <a:r>
              <a:rPr lang="en-US" altLang="ko-KR" sz="1600" dirty="0" smtClean="0">
                <a:solidFill>
                  <a:schemeClr val="tx1"/>
                </a:solidFill>
              </a:rPr>
              <a:t>) </a:t>
            </a:r>
            <a:r>
              <a:rPr lang="ko-KR" altLang="en-US" sz="1600" dirty="0" smtClean="0">
                <a:solidFill>
                  <a:schemeClr val="tx1"/>
                </a:solidFill>
              </a:rPr>
              <a:t>따라서 차량 내부에 김이 서리게 된다</a:t>
            </a:r>
            <a:r>
              <a:rPr lang="en-US" altLang="ko-KR" sz="1600" dirty="0" smtClean="0">
                <a:solidFill>
                  <a:schemeClr val="tx1"/>
                </a:solidFill>
              </a:rPr>
              <a:t>.(</a:t>
            </a:r>
            <a:r>
              <a:rPr lang="ko-KR" altLang="en-US" sz="1600" dirty="0" smtClean="0">
                <a:solidFill>
                  <a:schemeClr val="tx1"/>
                </a:solidFill>
              </a:rPr>
              <a:t>결과 </a:t>
            </a:r>
            <a:r>
              <a:rPr lang="en-US" altLang="ko-KR" sz="1600" dirty="0" smtClean="0">
                <a:solidFill>
                  <a:schemeClr val="tx1"/>
                </a:solidFill>
              </a:rPr>
              <a:t>: </a:t>
            </a:r>
            <a:r>
              <a:rPr lang="ko-KR" altLang="en-US" sz="1600" dirty="0" smtClean="0">
                <a:solidFill>
                  <a:schemeClr val="tx1"/>
                </a:solidFill>
              </a:rPr>
              <a:t>빨간 점 </a:t>
            </a:r>
            <a:r>
              <a:rPr lang="en-US" altLang="ko-KR" sz="1600" dirty="0" smtClean="0">
                <a:solidFill>
                  <a:schemeClr val="tx1"/>
                </a:solidFill>
              </a:rPr>
              <a:t>, </a:t>
            </a:r>
            <a:r>
              <a:rPr lang="ko-KR" altLang="en-US" sz="1600" dirty="0" smtClean="0">
                <a:solidFill>
                  <a:schemeClr val="tx1"/>
                </a:solidFill>
              </a:rPr>
              <a:t>빨간 점은 </a:t>
            </a:r>
            <a:r>
              <a:rPr lang="en-US" altLang="ko-KR" sz="1600" dirty="0" smtClean="0">
                <a:solidFill>
                  <a:schemeClr val="tx1"/>
                </a:solidFill>
              </a:rPr>
              <a:t>OB </a:t>
            </a:r>
            <a:r>
              <a:rPr lang="ko-KR" altLang="en-US" sz="1600" dirty="0" smtClean="0">
                <a:solidFill>
                  <a:schemeClr val="tx1"/>
                </a:solidFill>
              </a:rPr>
              <a:t>곡선 위 </a:t>
            </a:r>
            <a:r>
              <a:rPr lang="en-US" altLang="ko-KR" sz="1600" dirty="0" smtClean="0">
                <a:solidFill>
                  <a:schemeClr val="tx1"/>
                </a:solidFill>
              </a:rPr>
              <a:t>or liquid zone</a:t>
            </a:r>
            <a:r>
              <a:rPr lang="ko-KR" altLang="en-US" sz="1600" dirty="0" smtClean="0">
                <a:solidFill>
                  <a:schemeClr val="tx1"/>
                </a:solidFill>
              </a:rPr>
              <a:t>에 존재</a:t>
            </a:r>
            <a:r>
              <a:rPr lang="en-US" altLang="ko-KR" sz="1600" dirty="0" smtClean="0">
                <a:solidFill>
                  <a:schemeClr val="tx1"/>
                </a:solidFill>
              </a:rPr>
              <a:t>) </a:t>
            </a:r>
            <a:r>
              <a:rPr lang="ko-KR" altLang="en-US" sz="1600" dirty="0" smtClean="0">
                <a:solidFill>
                  <a:schemeClr val="tx1"/>
                </a:solidFill>
              </a:rPr>
              <a:t>이를 방지하기 위해서는 </a:t>
            </a:r>
            <a:r>
              <a:rPr lang="ko-KR" altLang="en-US" sz="1600" dirty="0" smtClean="0">
                <a:solidFill>
                  <a:schemeClr val="tx1"/>
                </a:solidFill>
              </a:rPr>
              <a:t>제습 효과가 있는 에어컨을 작동시키면 된다</a:t>
            </a:r>
            <a:r>
              <a:rPr lang="en-US" altLang="ko-KR" sz="1600" dirty="0" smtClean="0">
                <a:solidFill>
                  <a:schemeClr val="tx1"/>
                </a:solidFill>
              </a:rPr>
              <a:t>. </a:t>
            </a:r>
            <a:r>
              <a:rPr lang="ko-KR" altLang="en-US" sz="1600" dirty="0" smtClean="0">
                <a:solidFill>
                  <a:schemeClr val="tx1"/>
                </a:solidFill>
              </a:rPr>
              <a:t>에어컨을 작동시키게 되면 제습 효과로 인해 에어컨 주위에 물방울이 맺히게 된다</a:t>
            </a:r>
            <a:r>
              <a:rPr lang="en-US" altLang="ko-KR" sz="1600" dirty="0" smtClean="0">
                <a:solidFill>
                  <a:schemeClr val="tx1"/>
                </a:solidFill>
              </a:rPr>
              <a:t>. </a:t>
            </a:r>
            <a:r>
              <a:rPr lang="ko-KR" altLang="en-US" sz="1600" dirty="0" smtClean="0">
                <a:solidFill>
                  <a:schemeClr val="tx1"/>
                </a:solidFill>
              </a:rPr>
              <a:t>그에 따라 공기중의 수증기 </a:t>
            </a:r>
            <a:r>
              <a:rPr lang="ko-KR" altLang="en-US" sz="1600" dirty="0" err="1" smtClean="0">
                <a:solidFill>
                  <a:schemeClr val="tx1"/>
                </a:solidFill>
              </a:rPr>
              <a:t>분압이</a:t>
            </a:r>
            <a:r>
              <a:rPr lang="ko-KR" altLang="en-US" sz="1600" dirty="0" smtClean="0">
                <a:solidFill>
                  <a:schemeClr val="tx1"/>
                </a:solidFill>
              </a:rPr>
              <a:t> 낮아져서 유리창의 김이 수증기로 상태변화 한다</a:t>
            </a:r>
            <a:r>
              <a:rPr lang="en-US" altLang="ko-KR" sz="1600" dirty="0" smtClean="0">
                <a:solidFill>
                  <a:schemeClr val="tx1"/>
                </a:solidFill>
              </a:rPr>
              <a:t>.(</a:t>
            </a:r>
            <a:r>
              <a:rPr lang="ko-KR" altLang="en-US" sz="1600" dirty="0" smtClean="0">
                <a:solidFill>
                  <a:schemeClr val="tx1"/>
                </a:solidFill>
              </a:rPr>
              <a:t>결과 </a:t>
            </a:r>
            <a:r>
              <a:rPr lang="en-US" altLang="ko-KR" sz="1600" dirty="0" smtClean="0">
                <a:solidFill>
                  <a:schemeClr val="tx1"/>
                </a:solidFill>
              </a:rPr>
              <a:t>: </a:t>
            </a:r>
            <a:r>
              <a:rPr lang="ko-KR" altLang="en-US" sz="1600" dirty="0" smtClean="0">
                <a:solidFill>
                  <a:schemeClr val="tx1"/>
                </a:solidFill>
              </a:rPr>
              <a:t>초록 점</a:t>
            </a:r>
            <a:r>
              <a:rPr lang="en-US" altLang="ko-KR" sz="1600" dirty="0" smtClean="0">
                <a:solidFill>
                  <a:schemeClr val="tx1"/>
                </a:solidFill>
              </a:rPr>
              <a:t>, </a:t>
            </a:r>
            <a:r>
              <a:rPr lang="ko-KR" altLang="en-US" sz="1600" dirty="0" smtClean="0">
                <a:solidFill>
                  <a:schemeClr val="tx1"/>
                </a:solidFill>
              </a:rPr>
              <a:t>초록 점은 </a:t>
            </a:r>
            <a:r>
              <a:rPr lang="en-US" altLang="ko-KR" sz="1600" dirty="0" smtClean="0">
                <a:solidFill>
                  <a:schemeClr val="tx1"/>
                </a:solidFill>
              </a:rPr>
              <a:t>OB </a:t>
            </a:r>
            <a:r>
              <a:rPr lang="ko-KR" altLang="en-US" sz="1600" dirty="0" err="1" smtClean="0">
                <a:solidFill>
                  <a:schemeClr val="tx1"/>
                </a:solidFill>
              </a:rPr>
              <a:t>곡선위</a:t>
            </a:r>
            <a:r>
              <a:rPr lang="ko-KR" altLang="en-US" sz="1600" dirty="0" smtClean="0">
                <a:solidFill>
                  <a:schemeClr val="tx1"/>
                </a:solidFill>
              </a:rPr>
              <a:t> </a:t>
            </a:r>
            <a:r>
              <a:rPr lang="en-US" altLang="ko-KR" sz="1600" dirty="0" smtClean="0">
                <a:solidFill>
                  <a:schemeClr val="tx1"/>
                </a:solidFill>
              </a:rPr>
              <a:t>or vapor zone</a:t>
            </a:r>
            <a:r>
              <a:rPr lang="ko-KR" altLang="en-US" sz="1600" dirty="0" smtClean="0">
                <a:solidFill>
                  <a:schemeClr val="tx1"/>
                </a:solidFill>
              </a:rPr>
              <a:t>에 위치</a:t>
            </a:r>
            <a:r>
              <a:rPr lang="en-US" altLang="ko-KR" sz="1600" dirty="0" smtClean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0" name="왼쪽 화살표 19"/>
          <p:cNvSpPr/>
          <p:nvPr/>
        </p:nvSpPr>
        <p:spPr>
          <a:xfrm>
            <a:off x="2411760" y="2805725"/>
            <a:ext cx="360040" cy="108012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타원 20"/>
          <p:cNvSpPr/>
          <p:nvPr/>
        </p:nvSpPr>
        <p:spPr>
          <a:xfrm>
            <a:off x="2195736" y="2779052"/>
            <a:ext cx="144016" cy="14401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왼쪽 화살표 11"/>
          <p:cNvSpPr/>
          <p:nvPr/>
        </p:nvSpPr>
        <p:spPr>
          <a:xfrm rot="16200000">
            <a:off x="2087724" y="3113236"/>
            <a:ext cx="360040" cy="108012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/>
        </p:nvSpPr>
        <p:spPr>
          <a:xfrm>
            <a:off x="2195736" y="3429000"/>
            <a:ext cx="144016" cy="14401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4" name="직선 연결선 13"/>
          <p:cNvCxnSpPr/>
          <p:nvPr/>
        </p:nvCxnSpPr>
        <p:spPr>
          <a:xfrm flipV="1">
            <a:off x="2267744" y="3501008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>
            <a:endCxn id="13" idx="6"/>
          </p:cNvCxnSpPr>
          <p:nvPr/>
        </p:nvCxnSpPr>
        <p:spPr>
          <a:xfrm>
            <a:off x="764158" y="3499375"/>
            <a:ext cx="1575594" cy="1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561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211</Words>
  <Application>Microsoft Office PowerPoint</Application>
  <PresentationFormat>화면 슬라이드 쇼(4:3)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Office 테마</vt:lpstr>
      <vt:lpstr>비트맵 이미지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jangsub</dc:creator>
  <cp:lastModifiedBy>jangsub</cp:lastModifiedBy>
  <cp:revision>12</cp:revision>
  <dcterms:created xsi:type="dcterms:W3CDTF">2017-02-27T10:27:27Z</dcterms:created>
  <dcterms:modified xsi:type="dcterms:W3CDTF">2017-03-01T18:02:13Z</dcterms:modified>
</cp:coreProperties>
</file>