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5" r:id="rId5"/>
    <p:sldId id="271" r:id="rId6"/>
    <p:sldId id="266" r:id="rId7"/>
    <p:sldId id="270" r:id="rId8"/>
    <p:sldId id="272" r:id="rId9"/>
    <p:sldId id="273" r:id="rId10"/>
    <p:sldId id="267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45" autoAdjust="0"/>
  </p:normalViewPr>
  <p:slideViewPr>
    <p:cSldViewPr snapToGrid="0">
      <p:cViewPr>
        <p:scale>
          <a:sx n="75" d="100"/>
          <a:sy n="75" d="100"/>
        </p:scale>
        <p:origin x="5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DDC59-CBBF-4154-BD89-386FA7218512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AFD14-37C0-434E-9F49-2C70B205ED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1265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FD14-37C0-434E-9F49-2C70B205ED3B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5328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07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886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220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78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951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247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914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081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8CCD602-4991-4F4E-8C72-832B4BDAD0EB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169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14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8CCD602-4991-4F4E-8C72-832B4BDAD0EB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30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3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Midterm</a:t>
            </a:r>
            <a:br>
              <a:rPr lang="en-US" altLang="ko-KR" dirty="0" smtClean="0"/>
            </a:br>
            <a:r>
              <a:rPr lang="en-US" altLang="ko-KR" dirty="0" smtClean="0"/>
              <a:t>Project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ko-KR" dirty="0" smtClean="0"/>
              <a:t>20100366 </a:t>
            </a:r>
            <a:r>
              <a:rPr lang="ko-KR" altLang="en-US" dirty="0" smtClean="0"/>
              <a:t>이원태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369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 txBox="1">
            <a:spLocks/>
          </p:cNvSpPr>
          <p:nvPr/>
        </p:nvSpPr>
        <p:spPr>
          <a:xfrm>
            <a:off x="2133600" y="287338"/>
            <a:ext cx="10058400" cy="7286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71600" y="1409700"/>
            <a:ext cx="96647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Liquid FCC BCC</a:t>
            </a:r>
            <a:r>
              <a:rPr lang="ko-KR" altLang="en-US" dirty="0"/>
              <a:t>의 </a:t>
            </a:r>
            <a:r>
              <a:rPr lang="en-US" altLang="ko-KR" dirty="0"/>
              <a:t>L parameter</a:t>
            </a:r>
            <a:r>
              <a:rPr lang="ko-KR" altLang="en-US" dirty="0"/>
              <a:t>와 주어진 </a:t>
            </a:r>
            <a:r>
              <a:rPr lang="en-US" altLang="ko-KR" dirty="0"/>
              <a:t>Data(Enthalpy, Activity, Gibbs energy)</a:t>
            </a:r>
            <a:r>
              <a:rPr lang="ko-KR" altLang="en-US" dirty="0"/>
              <a:t>를 이용하여 </a:t>
            </a:r>
            <a:r>
              <a:rPr lang="en-US" altLang="ko-KR" dirty="0"/>
              <a:t>Ps-</a:t>
            </a:r>
            <a:r>
              <a:rPr lang="en-US" altLang="ko-KR" dirty="0" err="1"/>
              <a:t>Tk</a:t>
            </a:r>
            <a:r>
              <a:rPr lang="en-US" altLang="ko-KR" dirty="0"/>
              <a:t> phase diagram</a:t>
            </a:r>
            <a:r>
              <a:rPr lang="ko-KR" altLang="en-US" dirty="0"/>
              <a:t>을 </a:t>
            </a:r>
            <a:r>
              <a:rPr lang="ko-KR" altLang="en-US" dirty="0" smtClean="0"/>
              <a:t>그릴 수 있다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ko-KR" altLang="en-US" dirty="0" smtClean="0">
                <a:sym typeface="Wingdings" panose="05000000000000000000" pitchFamily="2" charset="2"/>
              </a:rPr>
              <a:t>특정 </a:t>
            </a:r>
            <a:r>
              <a:rPr lang="en-US" altLang="ko-KR" dirty="0" smtClean="0">
                <a:sym typeface="Wingdings" panose="05000000000000000000" pitchFamily="2" charset="2"/>
              </a:rPr>
              <a:t>phase</a:t>
            </a:r>
            <a:r>
              <a:rPr lang="ko-KR" altLang="en-US" dirty="0" smtClean="0">
                <a:sym typeface="Wingdings" panose="05000000000000000000" pitchFamily="2" charset="2"/>
              </a:rPr>
              <a:t>의 </a:t>
            </a:r>
            <a:r>
              <a:rPr lang="en-US" altLang="ko-KR" dirty="0" smtClean="0">
                <a:sym typeface="Wingdings" panose="05000000000000000000" pitchFamily="2" charset="2"/>
              </a:rPr>
              <a:t>Gibbs Energy, Enthalpy, Activity</a:t>
            </a:r>
            <a:r>
              <a:rPr lang="ko-KR" altLang="en-US" dirty="0" smtClean="0">
                <a:sym typeface="Wingdings" panose="05000000000000000000" pitchFamily="2" charset="2"/>
              </a:rPr>
              <a:t>의 정보를 알고 있다면 이를 이용하여 특정 </a:t>
            </a:r>
            <a:r>
              <a:rPr lang="en-US" altLang="ko-KR" dirty="0" err="1" smtClean="0">
                <a:sym typeface="Wingdings" panose="05000000000000000000" pitchFamily="2" charset="2"/>
              </a:rPr>
              <a:t>syste</a:t>
            </a:r>
            <a:r>
              <a:rPr lang="ko-KR" altLang="en-US" dirty="0" smtClean="0">
                <a:sym typeface="Wingdings" panose="05000000000000000000" pitchFamily="2" charset="2"/>
              </a:rPr>
              <a:t>의 </a:t>
            </a:r>
            <a:r>
              <a:rPr lang="en-US" altLang="ko-KR" dirty="0" smtClean="0">
                <a:sym typeface="Wingdings" panose="05000000000000000000" pitchFamily="2" charset="2"/>
              </a:rPr>
              <a:t>phase diagram</a:t>
            </a:r>
            <a:r>
              <a:rPr lang="ko-KR" altLang="en-US" dirty="0" smtClean="0">
                <a:sym typeface="Wingdings" panose="05000000000000000000" pitchFamily="2" charset="2"/>
              </a:rPr>
              <a:t>을 그릴 수 있다</a:t>
            </a:r>
            <a:r>
              <a:rPr lang="en-US" altLang="ko-KR" dirty="0" smtClean="0">
                <a:sym typeface="Wingdings" panose="05000000000000000000" pitchFamily="2" charset="2"/>
              </a:rPr>
              <a:t>!!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altLang="ko-K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altLang="ko-KR" dirty="0" smtClean="0">
              <a:sym typeface="Wingdings" panose="05000000000000000000" pitchFamily="2" charset="2"/>
            </a:endParaRPr>
          </a:p>
          <a:p>
            <a:pPr algn="ctr"/>
            <a:r>
              <a:rPr lang="en-US" altLang="ko-KR" sz="8800" b="1" dirty="0" smtClean="0">
                <a:sym typeface="Wingdings" panose="05000000000000000000" pitchFamily="2" charset="2"/>
              </a:rPr>
              <a:t>Thank you!!</a:t>
            </a:r>
            <a:endParaRPr lang="ko-KR" alt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85154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Previous HW6 – Liquid, FCC, BCC</a:t>
            </a:r>
            <a:endParaRPr lang="ko-KR" alt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97280" y="1768750"/>
            <a:ext cx="40078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2000" b="1" dirty="0">
                <a:latin typeface="Times New Roman" panose="02020603050405020304" pitchFamily="18" charset="0"/>
                <a:ea typeface="한컴 윤고딕 230" panose="02020603020101020101" pitchFamily="18" charset="-127"/>
                <a:cs typeface="Times New Roman" panose="02020603050405020304" pitchFamily="18" charset="0"/>
              </a:rPr>
              <a:t>Enthalpy of </a:t>
            </a:r>
            <a:r>
              <a:rPr lang="en-US" altLang="ko-KR" sz="2000" b="1" dirty="0" smtClean="0">
                <a:latin typeface="Times New Roman" panose="02020603050405020304" pitchFamily="18" charset="0"/>
                <a:ea typeface="한컴 윤고딕 230" panose="02020603020101020101" pitchFamily="18" charset="-127"/>
                <a:cs typeface="Times New Roman" panose="02020603050405020304" pitchFamily="18" charset="0"/>
              </a:rPr>
              <a:t>Mixing – Liquid phase</a:t>
            </a:r>
            <a:endParaRPr lang="ko-KR" altLang="en-US" sz="2000" b="1" dirty="0">
              <a:latin typeface="Times New Roman" panose="02020603050405020304" pitchFamily="18" charset="0"/>
              <a:ea typeface="한컴 윤고딕 230" panose="02020603020101020101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6" name="_x98838416" descr="DRW000011302b9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200190"/>
            <a:ext cx="75517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097280" y="2802720"/>
            <a:ext cx="27398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2000" b="1" dirty="0" smtClean="0">
                <a:latin typeface="Times New Roman" panose="02020603050405020304" pitchFamily="18" charset="0"/>
                <a:ea typeface="한컴 윤고딕 230" panose="02020603020101020101" pitchFamily="18" charset="-127"/>
                <a:cs typeface="Times New Roman" panose="02020603050405020304" pitchFamily="18" charset="0"/>
              </a:rPr>
              <a:t>Activity – Liquid phase</a:t>
            </a:r>
            <a:endParaRPr lang="ko-KR" altLang="en-US" sz="2000" b="1" dirty="0">
              <a:latin typeface="Times New Roman" panose="02020603050405020304" pitchFamily="18" charset="0"/>
              <a:ea typeface="한컴 윤고딕 230" panose="02020603020101020101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8" name="_x98837936" descr="DRW000011302bb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3265550"/>
            <a:ext cx="657383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98594" y="4191930"/>
            <a:ext cx="5950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Linear Regression</a:t>
            </a:r>
            <a:r>
              <a:rPr lang="ko-KR" altLang="en-US" dirty="0" smtClean="0"/>
              <a:t>을 하기 위해  </a:t>
            </a:r>
            <a:r>
              <a:rPr lang="en-US" altLang="ko-KR" dirty="0" smtClean="0"/>
              <a:t>y = </a:t>
            </a:r>
            <a:r>
              <a:rPr lang="en-US" altLang="ko-KR" dirty="0" err="1" smtClean="0"/>
              <a:t>ax+b</a:t>
            </a:r>
            <a:r>
              <a:rPr lang="ko-KR" altLang="en-US" dirty="0" smtClean="0"/>
              <a:t>꼴로 만들어 줘야 함</a:t>
            </a:r>
            <a:endParaRPr lang="ko-KR" altLang="en-US" dirty="0"/>
          </a:p>
        </p:txBody>
      </p:sp>
      <p:pic>
        <p:nvPicPr>
          <p:cNvPr id="10" name="_x99752936" descr="DRW000011302bb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4755700"/>
            <a:ext cx="4779963" cy="108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_x99750216" descr="DRW000011302bc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576" y="4776558"/>
            <a:ext cx="5072063" cy="108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8649018" y="2155165"/>
            <a:ext cx="3293660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L1 = 0 </a:t>
            </a:r>
            <a:r>
              <a:rPr lang="ko-KR" altLang="en-US" sz="1600" dirty="0" smtClean="0"/>
              <a:t>이면 </a:t>
            </a:r>
            <a:r>
              <a:rPr lang="en-US" altLang="ko-KR" sz="1600" dirty="0" smtClean="0"/>
              <a:t>Regular solution</a:t>
            </a:r>
          </a:p>
          <a:p>
            <a:r>
              <a:rPr lang="en-US" altLang="ko-KR" sz="1600" dirty="0" smtClean="0"/>
              <a:t>L1 ≠ 0 </a:t>
            </a:r>
            <a:r>
              <a:rPr lang="ko-KR" altLang="en-US" sz="1600" dirty="0" smtClean="0"/>
              <a:t>이면 </a:t>
            </a:r>
            <a:r>
              <a:rPr lang="en-US" altLang="ko-KR" sz="1600" dirty="0" smtClean="0"/>
              <a:t>Sub regular solution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62772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Previous HW6 – Liquid, FCC, BCC</a:t>
            </a:r>
            <a:endParaRPr lang="ko-KR" alt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97280" y="1768750"/>
            <a:ext cx="74077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2000" b="1" dirty="0">
                <a:latin typeface="Times New Roman" panose="02020603050405020304" pitchFamily="18" charset="0"/>
                <a:ea typeface="한컴 윤고딕 230" panose="02020603020101020101" pitchFamily="18" charset="-127"/>
                <a:cs typeface="Times New Roman" panose="02020603050405020304" pitchFamily="18" charset="0"/>
              </a:rPr>
              <a:t>Enthalpy of </a:t>
            </a:r>
            <a:r>
              <a:rPr lang="en-US" altLang="ko-KR" sz="2000" b="1" dirty="0" smtClean="0">
                <a:latin typeface="Times New Roman" panose="02020603050405020304" pitchFamily="18" charset="0"/>
                <a:ea typeface="한컴 윤고딕 230" panose="02020603020101020101" pitchFamily="18" charset="-127"/>
                <a:cs typeface="Times New Roman" panose="02020603050405020304" pitchFamily="18" charset="0"/>
              </a:rPr>
              <a:t>Mixing and Formation – Liquid &amp; FCC &amp; BCC phase</a:t>
            </a:r>
            <a:endParaRPr lang="ko-KR" altLang="en-US" sz="2000" b="1" dirty="0">
              <a:latin typeface="Times New Roman" panose="02020603050405020304" pitchFamily="18" charset="0"/>
              <a:ea typeface="한컴 윤고딕 230" panose="02020603020101020101" pitchFamily="18" charset="-127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77087" y="2257787"/>
                <a:ext cx="10377850" cy="4271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ko-KR" altLang="en-US" sz="2400" i="1" smtClean="0">
                          <a:latin typeface="Cambria Math" panose="02040503050406030204" pitchFamily="18" charset="0"/>
                        </a:rPr>
                        <m:t>∆</m:t>
                      </m:r>
                      <m:sSup>
                        <m:sSupPr>
                          <m:ctrlPr>
                            <a:rPr lang="en-US" altLang="ko-KR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e>
                        <m:sup/>
                      </m:sSup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𝑅𝑇</m:t>
                      </m:r>
                      <m:d>
                        <m:d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𝑃𝑠</m:t>
                              </m:r>
                            </m:sub>
                          </m:s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𝑃𝑠</m:t>
                              </m:r>
                            </m:sub>
                          </m:s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</m:e>
                      </m:d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+[</m:t>
                      </m:r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</m:sSub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</m:sSub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altLang="ko-K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altLang="ko-K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e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</m:sSub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087" y="2257787"/>
                <a:ext cx="10377850" cy="42716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77086" y="3165206"/>
                <a:ext cx="10178593" cy="43274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ko-KR" altLang="en-US" sz="2400" i="1" smtClean="0">
                          <a:latin typeface="Cambria Math" panose="02040503050406030204" pitchFamily="18" charset="0"/>
                        </a:rPr>
                        <m:t>∆</m:t>
                      </m:r>
                      <m:sSup>
                        <m:sSupPr>
                          <m:ctrlPr>
                            <a:rPr lang="en-US" altLang="ko-KR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e>
                        <m:sup/>
                      </m:sSup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𝑅𝑇</m:t>
                      </m:r>
                      <m:d>
                        <m:d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𝑃𝑠</m:t>
                              </m:r>
                            </m:sub>
                          </m:s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𝑃𝑠</m:t>
                              </m:r>
                            </m:sub>
                          </m:s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</m:e>
                      </m:d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+[</m:t>
                      </m:r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</m:sSub>
                      <m:sSubSup>
                        <m:sSub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sSubSup>
                        <m:sSub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l-GR" altLang="ko-K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sSup>
                        <m:s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l-GR" altLang="ko-K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e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p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</m:sSub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086" y="3165206"/>
                <a:ext cx="10178593" cy="43274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77087" y="3967417"/>
                <a:ext cx="9602566" cy="43274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ko-KR" altLang="en-US" sz="2400" i="1" smtClean="0">
                          <a:latin typeface="Cambria Math" panose="02040503050406030204" pitchFamily="18" charset="0"/>
                        </a:rPr>
                        <m:t>∆</m:t>
                      </m:r>
                      <m:sSup>
                        <m:sSupPr>
                          <m:ctrlPr>
                            <a:rPr lang="en-US" altLang="ko-KR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  <m:sup/>
                      </m:sSup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𝑅𝑇</m:t>
                      </m:r>
                      <m:d>
                        <m:d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𝑃𝑠</m:t>
                              </m:r>
                            </m:sub>
                          </m:s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𝑃𝑠</m:t>
                              </m:r>
                            </m:sub>
                          </m:s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</m:e>
                      </m:d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+[</m:t>
                      </m:r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sSubSup>
                        <m:sSub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</m:sSub>
                      <m:sSubSup>
                        <m:sSub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altLang="ko-K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e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</m:sSub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087" y="3967417"/>
                <a:ext cx="9602566" cy="43274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직선 연결선 8"/>
          <p:cNvCxnSpPr/>
          <p:nvPr/>
        </p:nvCxnSpPr>
        <p:spPr>
          <a:xfrm>
            <a:off x="7603035" y="4431419"/>
            <a:ext cx="2851150" cy="18021"/>
          </a:xfrm>
          <a:prstGeom prst="line">
            <a:avLst/>
          </a:prstGeom>
          <a:ln w="317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474484" y="4513204"/>
                <a:ext cx="1108252" cy="414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b="0" i="1" smtClean="0">
                          <a:latin typeface="Cambria Math"/>
                        </a:rPr>
                        <m:t>∆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4484" y="4513204"/>
                <a:ext cx="1108252" cy="414409"/>
              </a:xfrm>
              <a:prstGeom prst="rect">
                <a:avLst/>
              </a:prstGeom>
              <a:blipFill rotWithShape="0">
                <a:blip r:embed="rId5"/>
                <a:stretch>
                  <a:fillRect b="-1029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직선 연결선 10"/>
          <p:cNvCxnSpPr/>
          <p:nvPr/>
        </p:nvCxnSpPr>
        <p:spPr>
          <a:xfrm flipV="1">
            <a:off x="7603035" y="3563202"/>
            <a:ext cx="2851150" cy="15921"/>
          </a:xfrm>
          <a:prstGeom prst="line">
            <a:avLst/>
          </a:prstGeom>
          <a:ln w="317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9050473" y="2700690"/>
            <a:ext cx="1403712" cy="0"/>
          </a:xfrm>
          <a:prstGeom prst="line">
            <a:avLst/>
          </a:prstGeom>
          <a:ln w="317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371509" y="3559091"/>
                <a:ext cx="1108252" cy="414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b="0" i="1" smtClean="0">
                          <a:latin typeface="Cambria Math"/>
                        </a:rPr>
                        <m:t>∆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1509" y="3559091"/>
                <a:ext cx="1108252" cy="414409"/>
              </a:xfrm>
              <a:prstGeom prst="rect">
                <a:avLst/>
              </a:prstGeom>
              <a:blipFill rotWithShape="0">
                <a:blip r:embed="rId6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028610" y="2700690"/>
                <a:ext cx="1108252" cy="397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b="0" i="1" smtClean="0">
                          <a:latin typeface="Cambria Math"/>
                        </a:rPr>
                        <m:t>∆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/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8610" y="2700690"/>
                <a:ext cx="1108252" cy="39767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483" y="4513204"/>
            <a:ext cx="3018585" cy="1532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646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Previous HW6 – Liquid, FCC, BCC</a:t>
            </a:r>
            <a:endParaRPr lang="ko-KR" alt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97280" y="1768750"/>
            <a:ext cx="50914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2000" b="1" dirty="0" smtClean="0">
                <a:latin typeface="Times New Roman" panose="02020603050405020304" pitchFamily="18" charset="0"/>
                <a:ea typeface="한컴 윤고딕 230" panose="02020603020101020101" pitchFamily="18" charset="-127"/>
                <a:cs typeface="Times New Roman" panose="02020603050405020304" pitchFamily="18" charset="0"/>
              </a:rPr>
              <a:t>Chemical potential of Liquid &amp; FCC &amp; BCC</a:t>
            </a:r>
            <a:endParaRPr lang="ko-KR" altLang="en-US" sz="2000" b="1" dirty="0">
              <a:latin typeface="Times New Roman" panose="02020603050405020304" pitchFamily="18" charset="0"/>
              <a:ea typeface="한컴 윤고딕 230" panose="02020603020101020101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2163925"/>
            <a:ext cx="8039100" cy="7048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97280" y="3957767"/>
                <a:ext cx="7372659" cy="288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𝑅𝑇𝑙𝑛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bSup>
                        <m:sSubSupPr>
                          <m:ctrlPr>
                            <a:rPr lang="el-GR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𝑅𝑇𝑙𝑛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(1−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)+[(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−1)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]</m:t>
                      </m:r>
                      <m:sSup>
                        <m:s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𝑇𝑘</m:t>
                              </m:r>
                            </m:sub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p>
                          </m:sSub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0" y="3957767"/>
                <a:ext cx="7372659" cy="288092"/>
              </a:xfrm>
              <a:prstGeom prst="rect">
                <a:avLst/>
              </a:prstGeom>
              <a:blipFill rotWithShape="0">
                <a:blip r:embed="rId4"/>
                <a:stretch>
                  <a:fillRect t="-2128" b="-3829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158065" y="4376550"/>
                <a:ext cx="6927409" cy="288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𝑅𝑇𝑙𝑛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 =</m:t>
                      </m:r>
                      <m:r>
                        <m:rPr>
                          <m:sty m:val="p"/>
                        </m:rPr>
                        <a:rPr lang="el-GR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bSup>
                        <m:sSubSupPr>
                          <m:ctrlPr>
                            <a:rPr lang="el-GR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𝑅𝑇𝑙𝑛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)+[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∗2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]</m:t>
                      </m:r>
                      <m:sSup>
                        <m:s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Sup>
                            <m:sSub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𝑇𝑘</m:t>
                              </m:r>
                            </m:sub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p>
                          </m:sSub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065" y="4376550"/>
                <a:ext cx="6927409" cy="288092"/>
              </a:xfrm>
              <a:prstGeom prst="rect">
                <a:avLst/>
              </a:prstGeom>
              <a:blipFill rotWithShape="0">
                <a:blip r:embed="rId5"/>
                <a:stretch>
                  <a:fillRect l="-352" t="-2128" b="-3617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58066" y="4798985"/>
                <a:ext cx="7251088" cy="288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𝑅𝑇𝑙𝑛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bSup>
                        <m:sSubSupPr>
                          <m:ctrlPr>
                            <a:rPr lang="el-GR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𝑅𝑇𝑙𝑛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(1−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)+[(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−1)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]</m:t>
                      </m:r>
                      <m:sSup>
                        <m:s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𝑇𝑘</m:t>
                              </m:r>
                            </m:sub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b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066" y="4798985"/>
                <a:ext cx="7251088" cy="288092"/>
              </a:xfrm>
              <a:prstGeom prst="rect">
                <a:avLst/>
              </a:prstGeom>
              <a:blipFill rotWithShape="0">
                <a:blip r:embed="rId6"/>
                <a:stretch>
                  <a:fillRect l="-336" t="-2128" b="-3829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158065" y="5231123"/>
                <a:ext cx="6879576" cy="288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𝑅𝑇𝑙𝑛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bSup>
                        <m:sSubSupPr>
                          <m:ctrlPr>
                            <a:rPr lang="el-GR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𝑅𝑇𝑙𝑛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)+[(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]</m:t>
                      </m:r>
                      <m:sSup>
                        <m:s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Sup>
                            <m:sSub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𝑇𝑘</m:t>
                              </m:r>
                            </m:sub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b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065" y="5231123"/>
                <a:ext cx="6879576" cy="288092"/>
              </a:xfrm>
              <a:prstGeom prst="rect">
                <a:avLst/>
              </a:prstGeom>
              <a:blipFill rotWithShape="0">
                <a:blip r:embed="rId7"/>
                <a:stretch>
                  <a:fillRect l="-531" t="-2128" b="-3829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158065" y="3125179"/>
                <a:ext cx="7228646" cy="288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𝑅𝑇𝑙𝑛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bSup>
                        <m:sSubSupPr>
                          <m:ctrlPr>
                            <a:rPr lang="el-GR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𝑅𝑇𝑙𝑛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(1−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)+[(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−1)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]</m:t>
                      </m:r>
                      <m:sSup>
                        <m:s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𝑇𝑘</m:t>
                              </m:r>
                            </m:sub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p>
                          </m:sSub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065" y="3125179"/>
                <a:ext cx="7228646" cy="288092"/>
              </a:xfrm>
              <a:prstGeom prst="rect">
                <a:avLst/>
              </a:prstGeom>
              <a:blipFill rotWithShape="0">
                <a:blip r:embed="rId8"/>
                <a:stretch>
                  <a:fillRect l="-337" t="-2128" b="-3617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158065" y="3532589"/>
                <a:ext cx="6809108" cy="288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𝑅𝑇𝑙𝑛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bSup>
                        <m:sSubSupPr>
                          <m:ctrlPr>
                            <a:rPr lang="el-GR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𝑅𝑇𝑙𝑛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)+[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∗2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]</m:t>
                      </m:r>
                      <m:sSup>
                        <m:s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Sup>
                            <m:sSub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𝑇𝑘</m:t>
                              </m:r>
                            </m:sub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p>
                          </m:sSub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065" y="3532589"/>
                <a:ext cx="6809108" cy="288092"/>
              </a:xfrm>
              <a:prstGeom prst="rect">
                <a:avLst/>
              </a:prstGeom>
              <a:blipFill rotWithShape="0">
                <a:blip r:embed="rId9"/>
                <a:stretch>
                  <a:fillRect l="-358" t="-2083" b="-3541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000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2133600" y="287338"/>
            <a:ext cx="10058400" cy="728662"/>
          </a:xfrm>
        </p:spPr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106" y="1337863"/>
            <a:ext cx="4684679" cy="1575952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106" y="3053104"/>
            <a:ext cx="4684679" cy="165534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106" y="4809174"/>
            <a:ext cx="5172075" cy="12573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72249" y="1782860"/>
                <a:ext cx="7165374" cy="34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altLang="ko-KR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𝜴</m:t>
                          </m:r>
                        </m:e>
                        <m:sup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sup>
                      </m:sSup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𝟏𝟒𝟖𝟗𝟒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𝟐𝟑𝟎𝟔𝟏𝟗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𝟗𝟗𝟏𝟑𝟕𝟒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𝟒𝟕𝟗𝟒</m:t>
                          </m:r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𝟗𝟐𝟓𝟒𝟔𝟕</m:t>
                          </m:r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𝟎𝟏𝟏𝟐𝟑𝟖</m:t>
                          </m:r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</m:d>
                      <m:sSub>
                        <m:sSubPr>
                          <m:ctrlP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𝑻𝒌</m:t>
                          </m:r>
                        </m:sub>
                      </m:sSub>
                    </m:oMath>
                  </m:oMathPara>
                </a14:m>
                <a:endParaRPr lang="ko-KR" altLang="en-US" sz="1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249" y="1782860"/>
                <a:ext cx="7165374" cy="3429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72249" y="3631333"/>
                <a:ext cx="7165374" cy="34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altLang="ko-KR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𝜴</m:t>
                        </m:r>
                      </m:e>
                      <m:sup>
                        <m:r>
                          <a:rPr lang="en-US" altLang="ko-KR" sz="16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sup>
                    </m:sSup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𝟏𝟐𝟓𝟗𝟕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𝟔𝟎𝟗𝟒𝟔𝟐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𝟎𝟎𝟎𝟖𝟎𝟖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𝑻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+(−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𝟕𝟏𝟗𝟗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𝟗𝟕𝟕𝟗𝟐𝟒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𝟎𝟎𝟒𝟑𝟗𝟗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𝑻</m:t>
                    </m:r>
                    <m:r>
                      <a:rPr lang="en-US" altLang="ko-KR" sz="16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z="16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altLang="ko-KR" sz="1600" b="1" i="1">
                            <a:latin typeface="Cambria Math" panose="02040503050406030204" pitchFamily="18" charset="0"/>
                          </a:rPr>
                          <m:t>𝑻𝒌</m:t>
                        </m:r>
                      </m:sub>
                    </m:sSub>
                  </m:oMath>
                </a14:m>
                <a:endParaRPr lang="ko-KR" altLang="en-US" sz="1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249" y="3631333"/>
                <a:ext cx="7165374" cy="342979"/>
              </a:xfrm>
              <a:prstGeom prst="rect">
                <a:avLst/>
              </a:prstGeom>
              <a:blipFill rotWithShape="0">
                <a:blip r:embed="rId6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131557" y="5266334"/>
                <a:ext cx="7165374" cy="34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altLang="ko-KR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𝜴</m:t>
                          </m:r>
                        </m:e>
                        <m:sup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sup>
                      </m:sSup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𝟔𝟗𝟗𝟗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𝟎𝟐𝟑𝟑𝟖𝟔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𝟗𝟗𝟖𝟑𝟒𝟏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𝑻</m:t>
                      </m:r>
                    </m:oMath>
                  </m:oMathPara>
                </a14:m>
                <a:endParaRPr lang="ko-KR" altLang="en-US" sz="16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57" y="5266334"/>
                <a:ext cx="7165374" cy="3429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액자 11"/>
          <p:cNvSpPr/>
          <p:nvPr/>
        </p:nvSpPr>
        <p:spPr>
          <a:xfrm>
            <a:off x="2625445" y="1459643"/>
            <a:ext cx="1194700" cy="494706"/>
          </a:xfrm>
          <a:prstGeom prst="frame">
            <a:avLst>
              <a:gd name="adj1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액자 12"/>
          <p:cNvSpPr/>
          <p:nvPr/>
        </p:nvSpPr>
        <p:spPr>
          <a:xfrm>
            <a:off x="3542119" y="3053104"/>
            <a:ext cx="1330129" cy="494706"/>
          </a:xfrm>
          <a:prstGeom prst="frame">
            <a:avLst>
              <a:gd name="adj1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액자 13"/>
          <p:cNvSpPr/>
          <p:nvPr/>
        </p:nvSpPr>
        <p:spPr>
          <a:xfrm>
            <a:off x="3609832" y="4794055"/>
            <a:ext cx="1644555" cy="494706"/>
          </a:xfrm>
          <a:prstGeom prst="frame">
            <a:avLst>
              <a:gd name="adj1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77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Midterm – Binary Phase diagram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247405" y="3770572"/>
                <a:ext cx="2341956" cy="1804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𝑃𝑠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−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p>
                    </m:sSubSup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= 0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𝑃𝑠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 −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bSup>
                  </m:oMath>
                </a14:m>
                <a:r>
                  <a:rPr lang="ko-KR" altLang="en-US" dirty="0"/>
                  <a:t> </a:t>
                </a:r>
                <a:r>
                  <a:rPr lang="en-US" altLang="ko-KR" dirty="0"/>
                  <a:t>= 0</a:t>
                </a:r>
                <a:endParaRPr lang="ko-KR" altLang="en-US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𝑇𝑘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 −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𝑇𝑘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𝐹</m:t>
                        </m:r>
                      </m:sup>
                    </m:sSubSup>
                  </m:oMath>
                </a14:m>
                <a:r>
                  <a:rPr lang="ko-KR" altLang="en-US" dirty="0"/>
                  <a:t> </a:t>
                </a:r>
                <a:r>
                  <a:rPr lang="en-US" altLang="ko-KR" dirty="0"/>
                  <a:t>= 0</a:t>
                </a:r>
                <a:endParaRPr lang="ko-KR" altLang="en-US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𝑇𝑘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 −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𝑇𝑘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bSup>
                  </m:oMath>
                </a14:m>
                <a:r>
                  <a:rPr lang="ko-KR" altLang="en-US" dirty="0"/>
                  <a:t> </a:t>
                </a:r>
                <a:r>
                  <a:rPr lang="en-US" altLang="ko-KR" dirty="0"/>
                  <a:t>= </a:t>
                </a:r>
                <a:r>
                  <a:rPr lang="en-US" altLang="ko-KR" dirty="0" smtClean="0"/>
                  <a:t>0</a:t>
                </a:r>
                <a:endParaRPr lang="ko-KR" alt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7405" y="3770572"/>
                <a:ext cx="2341956" cy="1804084"/>
              </a:xfrm>
              <a:prstGeom prst="rect">
                <a:avLst/>
              </a:prstGeom>
              <a:blipFill rotWithShape="0">
                <a:blip r:embed="rId2"/>
                <a:stretch>
                  <a:fillRect l="-781" b="-237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097280" y="2083596"/>
            <a:ext cx="3052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Find </a:t>
            </a:r>
            <a:r>
              <a:rPr lang="en-US" altLang="ko-KR" dirty="0" err="1" smtClean="0"/>
              <a:t>Athermal</a:t>
            </a:r>
            <a:r>
              <a:rPr lang="en-US" altLang="ko-KR" dirty="0" smtClean="0"/>
              <a:t> reaction point</a:t>
            </a:r>
            <a:endParaRPr lang="ko-KR" altLang="en-US" dirty="0"/>
          </a:p>
        </p:txBody>
      </p:sp>
      <p:grpSp>
        <p:nvGrpSpPr>
          <p:cNvPr id="8" name="그룹 7"/>
          <p:cNvGrpSpPr/>
          <p:nvPr/>
        </p:nvGrpSpPr>
        <p:grpSpPr>
          <a:xfrm>
            <a:off x="4343066" y="1880299"/>
            <a:ext cx="1908664" cy="803234"/>
            <a:chOff x="1097280" y="2733655"/>
            <a:chExt cx="1908664" cy="80323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직사각형 5"/>
                <p:cNvSpPr/>
                <p:nvPr/>
              </p:nvSpPr>
              <p:spPr>
                <a:xfrm>
                  <a:off x="1097280" y="2733655"/>
                  <a:ext cx="1831527" cy="37478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ko-KR" alt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𝑃𝑠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p>
                        </m:sSub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ko-KR" alt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𝑃𝑠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sup>
                        </m:sSub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ko-KR" alt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𝑃𝑠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6" name="직사각형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7280" y="2733655"/>
                  <a:ext cx="1831527" cy="37478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직사각형 6"/>
                <p:cNvSpPr/>
                <p:nvPr/>
              </p:nvSpPr>
              <p:spPr>
                <a:xfrm>
                  <a:off x="1097280" y="3156464"/>
                  <a:ext cx="1908664" cy="38042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ko-KR" alt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𝑇𝑘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p>
                        </m:sSub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ko-KR" alt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𝑇𝑘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sup>
                        </m:sSub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ko-KR" alt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𝑇𝑘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7" name="직사각형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7280" y="3156464"/>
                  <a:ext cx="1908664" cy="38042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4839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그룹 11"/>
          <p:cNvGrpSpPr/>
          <p:nvPr/>
        </p:nvGrpSpPr>
        <p:grpSpPr>
          <a:xfrm>
            <a:off x="4613995" y="3593066"/>
            <a:ext cx="3357022" cy="2391167"/>
            <a:chOff x="5836818" y="3304341"/>
            <a:chExt cx="3357022" cy="239116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" name="TextBox 2"/>
                <p:cNvSpPr txBox="1"/>
                <p:nvPr/>
              </p:nvSpPr>
              <p:spPr>
                <a:xfrm>
                  <a:off x="6421863" y="3304341"/>
                  <a:ext cx="2771977" cy="239116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     </m:t>
                        </m:r>
                        <m:f>
                          <m:f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Sup>
                              <m:sSubSupPr>
                                <m:ctrlP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𝑇𝑘</m:t>
                                </m:r>
                              </m:sub>
                              <m:sup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sup>
                            </m:sSubSup>
                          </m:den>
                        </m:f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     </m:t>
                        </m:r>
                        <m:f>
                          <m:f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Sup>
                              <m:sSubSup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𝑇𝑘</m:t>
                                </m:r>
                              </m:sub>
                              <m:sup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sup>
                            </m:sSubSup>
                          </m:den>
                        </m:f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     </m:t>
                        </m:r>
                        <m:f>
                          <m:f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Sup>
                              <m:sSubSup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𝑇𝑘</m:t>
                                </m:r>
                              </m:sub>
                              <m:sup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p>
                            </m:sSubSup>
                          </m:den>
                        </m:f>
                      </m:oMath>
                    </m:oMathPara>
                  </a14:m>
                  <a:endParaRPr lang="en-US" altLang="ko-KR" i="1" dirty="0" smtClean="0"/>
                </a:p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     </m:t>
                        </m:r>
                        <m:f>
                          <m:f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Sup>
                              <m:sSubSup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𝑇𝑘</m:t>
                                </m:r>
                              </m:sub>
                              <m: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sup>
                            </m:sSubSup>
                          </m:den>
                        </m:f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     </m:t>
                        </m:r>
                        <m:f>
                          <m:f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Sup>
                              <m:sSubSup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𝑇𝑘</m:t>
                                </m:r>
                              </m:sub>
                              <m: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sup>
                            </m:sSubSup>
                          </m:den>
                        </m:f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     </m:t>
                        </m:r>
                        <m:f>
                          <m:f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Sup>
                              <m:sSubSup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𝑇𝑘</m:t>
                                </m:r>
                              </m:sub>
                              <m: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p>
                            </m:sSubSup>
                          </m:den>
                        </m:f>
                      </m:oMath>
                    </m:oMathPara>
                  </a14:m>
                  <a:endParaRPr lang="en-US" altLang="ko-KR" i="1" dirty="0" smtClean="0"/>
                </a:p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     </m:t>
                        </m:r>
                        <m:f>
                          <m:f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Sup>
                              <m:sSubSup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𝑇𝑘</m:t>
                                </m:r>
                              </m:sub>
                              <m: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sup>
                            </m:sSubSup>
                          </m:den>
                        </m:f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     </m:t>
                        </m:r>
                        <m:f>
                          <m:f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Sup>
                              <m:sSubSup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𝑇𝑘</m:t>
                                </m:r>
                              </m:sub>
                              <m: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sup>
                            </m:sSubSup>
                          </m:den>
                        </m:f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     </m:t>
                        </m:r>
                        <m:f>
                          <m:f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Sup>
                              <m:sSubSup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𝑇𝑘</m:t>
                                </m:r>
                              </m:sub>
                              <m: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p>
                            </m:sSubSup>
                          </m:den>
                        </m:f>
                      </m:oMath>
                    </m:oMathPara>
                  </a14:m>
                  <a:endParaRPr lang="en-US" altLang="ko-KR" i="1" dirty="0" smtClean="0"/>
                </a:p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     </m:t>
                        </m:r>
                        <m:f>
                          <m:f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Sup>
                              <m:sSubSup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𝑇𝑘</m:t>
                                </m:r>
                              </m:sub>
                              <m: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sup>
                            </m:sSubSup>
                          </m:den>
                        </m:f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     </m:t>
                        </m:r>
                        <m:f>
                          <m:f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Sup>
                              <m:sSubSup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𝑇𝑘</m:t>
                                </m:r>
                              </m:sub>
                              <m: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sup>
                            </m:sSubSup>
                          </m:den>
                        </m:f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     </m:t>
                        </m:r>
                        <m:f>
                          <m:f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Sup>
                              <m:sSubSup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𝑇𝑘</m:t>
                                </m:r>
                              </m:sub>
                              <m: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p>
                            </m:sSubSup>
                          </m:den>
                        </m:f>
                      </m:oMath>
                    </m:oMathPara>
                  </a14:m>
                  <a:endParaRPr lang="ko-KR" altLang="en-US" i="1" dirty="0"/>
                </a:p>
              </p:txBody>
            </p:sp>
          </mc:Choice>
          <mc:Fallback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21863" y="3304341"/>
                  <a:ext cx="2771977" cy="239116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TextBox 10"/>
            <p:cNvSpPr txBox="1"/>
            <p:nvPr/>
          </p:nvSpPr>
          <p:spPr>
            <a:xfrm>
              <a:off x="5836818" y="4130593"/>
              <a:ext cx="431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i="1" dirty="0" smtClean="0"/>
                <a:t>J =</a:t>
              </a:r>
              <a:endParaRPr lang="ko-KR" altLang="en-US" i="1" dirty="0"/>
            </a:p>
          </p:txBody>
        </p:sp>
      </p:grpSp>
      <p:pic>
        <p:nvPicPr>
          <p:cNvPr id="13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938" y="2896193"/>
            <a:ext cx="3702720" cy="46626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124620" y="4053990"/>
                <a:ext cx="1290671" cy="1237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620" y="4053990"/>
                <a:ext cx="1290671" cy="123724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8706701" y="3954811"/>
                <a:ext cx="1083886" cy="117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𝑇𝑘</m:t>
                                  </m:r>
                                </m:sub>
                                <m:sup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𝑇𝑘</m:t>
                                  </m:r>
                                </m:sub>
                                <m:sup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𝑇𝑘</m:t>
                                  </m:r>
                                </m:sub>
                                <m:sup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p>
                              </m:sSubSup>
                            </m:e>
                          </m:eqArr>
                        </m:e>
                      </m:d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6701" y="3954811"/>
                <a:ext cx="1083886" cy="117134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7745658" y="2923766"/>
            <a:ext cx="2354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HW4 : Newton method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0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Midterm – Key code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767" y="1860550"/>
            <a:ext cx="10639425" cy="255905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3280" y="4542790"/>
            <a:ext cx="2277993" cy="1416050"/>
          </a:xfrm>
          <a:prstGeom prst="rect">
            <a:avLst/>
          </a:prstGeom>
        </p:spPr>
      </p:pic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4945380" y="4169410"/>
            <a:ext cx="7066280" cy="2162810"/>
          </a:xfrm>
        </p:spPr>
        <p:txBody>
          <a:bodyPr>
            <a:normAutofit lnSpcReduction="10000"/>
          </a:bodyPr>
          <a:lstStyle/>
          <a:p>
            <a:r>
              <a:rPr lang="en-US" altLang="ko-KR" dirty="0" err="1" smtClean="0"/>
              <a:t>Athermal</a:t>
            </a:r>
            <a:r>
              <a:rPr lang="en-US" altLang="ko-KR" dirty="0" smtClean="0"/>
              <a:t> reaction temperature = 715.144956K</a:t>
            </a:r>
          </a:p>
          <a:p>
            <a:r>
              <a:rPr lang="en-US" altLang="ko-KR" dirty="0" smtClean="0"/>
              <a:t>Temperature range</a:t>
            </a:r>
            <a:endParaRPr lang="en-US" altLang="ko-KR" dirty="0" smtClean="0"/>
          </a:p>
          <a:p>
            <a:r>
              <a:rPr lang="en-US" altLang="ko-KR" dirty="0" smtClean="0"/>
              <a:t>Liquid – FCC : 715K&lt;T&lt;1300K(Ps melting temp : 1250K)</a:t>
            </a:r>
          </a:p>
          <a:p>
            <a:r>
              <a:rPr lang="en-US" altLang="ko-KR" dirty="0" smtClean="0"/>
              <a:t>Liquid – BCC : 600K&lt;T&lt;715K(</a:t>
            </a:r>
            <a:r>
              <a:rPr lang="en-US" altLang="ko-KR" dirty="0" err="1" smtClean="0"/>
              <a:t>Tk</a:t>
            </a:r>
            <a:r>
              <a:rPr lang="en-US" altLang="ko-KR" dirty="0" smtClean="0"/>
              <a:t> melting temp : 600K)</a:t>
            </a:r>
            <a:endParaRPr lang="en-US" altLang="ko-KR" dirty="0" smtClean="0"/>
          </a:p>
          <a:p>
            <a:r>
              <a:rPr lang="en-US" altLang="ko-KR" dirty="0" smtClean="0"/>
              <a:t>FCC – BCC : T&lt;715K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2772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381" y="476937"/>
            <a:ext cx="4414520" cy="222239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5" y="249873"/>
            <a:ext cx="3752850" cy="267652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381" y="3135099"/>
            <a:ext cx="3438525" cy="233362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0425" y="3196181"/>
            <a:ext cx="4371975" cy="254876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861300" y="295010"/>
            <a:ext cx="1308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Liquid - BCC</a:t>
            </a:r>
            <a:endParaRPr lang="ko-KR" alt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2244" y="706931"/>
            <a:ext cx="10056362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64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274" y="444500"/>
            <a:ext cx="9166225" cy="561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88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추억">
  <a:themeElements>
    <a:clrScheme name="추억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370</TotalTime>
  <Words>202</Words>
  <Application>Microsoft Office PowerPoint</Application>
  <PresentationFormat>와이드스크린</PresentationFormat>
  <Paragraphs>59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8" baseType="lpstr">
      <vt:lpstr>맑은 고딕</vt:lpstr>
      <vt:lpstr>한컴 윤고딕 230</vt:lpstr>
      <vt:lpstr>Calibri</vt:lpstr>
      <vt:lpstr>Calibri Light</vt:lpstr>
      <vt:lpstr>Cambria Math</vt:lpstr>
      <vt:lpstr>Times New Roman</vt:lpstr>
      <vt:lpstr>Wingdings</vt:lpstr>
      <vt:lpstr>추억</vt:lpstr>
      <vt:lpstr>Midterm Project</vt:lpstr>
      <vt:lpstr>Previous HW6 – Liquid, FCC, BCC</vt:lpstr>
      <vt:lpstr>Previous HW6 – Liquid, FCC, BCC</vt:lpstr>
      <vt:lpstr>Previous HW6 – Liquid, FCC, BCC</vt:lpstr>
      <vt:lpstr>Result</vt:lpstr>
      <vt:lpstr>Midterm – Binary Phase diagram</vt:lpstr>
      <vt:lpstr>Midterm – Key code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HW6 Regression</dc:title>
  <dc:creator>Wontae Lee</dc:creator>
  <cp:lastModifiedBy>Wontae Lee</cp:lastModifiedBy>
  <cp:revision>41</cp:revision>
  <dcterms:created xsi:type="dcterms:W3CDTF">2015-04-20T05:45:59Z</dcterms:created>
  <dcterms:modified xsi:type="dcterms:W3CDTF">2015-04-27T11:41:54Z</dcterms:modified>
</cp:coreProperties>
</file>