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96368-1757-4948-845D-90A245D5CA73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E1ABA-A38B-41F6-9DC9-FF8ED7BFDD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48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37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8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1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64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15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05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2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2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4D43-7AFF-4DC3-BD8A-32752D4C5498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5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4-1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637" y="980796"/>
            <a:ext cx="8312727" cy="5538537"/>
          </a:xfrm>
        </p:spPr>
        <p:txBody>
          <a:bodyPr>
            <a:noAutofit/>
          </a:bodyPr>
          <a:lstStyle/>
          <a:p>
            <a:r>
              <a:rPr lang="en-US" altLang="ko-KR" sz="1600" b="1" dirty="0" smtClean="0"/>
              <a:t>Why</a:t>
            </a:r>
            <a:r>
              <a:rPr lang="ko-KR" altLang="en-US" sz="1600" b="1" dirty="0"/>
              <a:t> </a:t>
            </a:r>
            <a:r>
              <a:rPr lang="en-US" altLang="ko-KR" sz="1600" b="1" dirty="0" smtClean="0"/>
              <a:t>the tip of each layer has a curvature?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b="1" dirty="0" smtClean="0"/>
              <a:t>Estimate the radius of curvature for each layer as a function of layer thickness</a:t>
            </a:r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b="1" dirty="0" smtClean="0"/>
              <a:t>Show that the free energy of the capillarity effect is same as 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the interfacial energy</a:t>
            </a:r>
          </a:p>
          <a:p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5447" y="542455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  <p:grpSp>
        <p:nvGrpSpPr>
          <p:cNvPr id="41" name="그룹 40"/>
          <p:cNvGrpSpPr/>
          <p:nvPr/>
        </p:nvGrpSpPr>
        <p:grpSpPr>
          <a:xfrm>
            <a:off x="586099" y="1370768"/>
            <a:ext cx="6749348" cy="923305"/>
            <a:chOff x="586099" y="1370768"/>
            <a:chExt cx="6749348" cy="923305"/>
          </a:xfrm>
        </p:grpSpPr>
        <p:sp>
          <p:nvSpPr>
            <p:cNvPr id="18" name="TextBox 17"/>
            <p:cNvSpPr txBox="1"/>
            <p:nvPr/>
          </p:nvSpPr>
          <p:spPr>
            <a:xfrm>
              <a:off x="586099" y="1370768"/>
              <a:ext cx="6749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ym typeface="Wingdings" pitchFamily="2" charset="2"/>
                </a:rPr>
                <a:t>The curvature is balance between surface tension and surface energy in local equilibrium. </a:t>
              </a:r>
              <a:endParaRPr lang="ko-KR" alt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46"/>
                <p:cNvSpPr txBox="1"/>
                <p:nvPr/>
              </p:nvSpPr>
              <p:spPr>
                <a:xfrm>
                  <a:off x="995940" y="1725753"/>
                  <a:ext cx="2138406" cy="2346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func>
                          <m:func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4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ko-K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40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ko-KR" altLang="en-US" sz="14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func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func>
                          <m:func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4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sub>
                            </m:sSub>
                          </m:e>
                        </m:func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b="0" i="1" smtClean="0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</m:oMath>
                    </m:oMathPara>
                  </a14:m>
                  <a:endParaRPr lang="ko-KR" altLang="en-US" sz="1400" dirty="0"/>
                </a:p>
              </p:txBody>
            </p:sp>
          </mc:Choice>
          <mc:Fallback xmlns="">
            <p:sp>
              <p:nvSpPr>
                <p:cNvPr id="19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5940" y="1725753"/>
                  <a:ext cx="2138406" cy="23461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140" r="-285" b="-2307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84"/>
                <p:cNvSpPr txBox="1"/>
                <p:nvPr/>
              </p:nvSpPr>
              <p:spPr>
                <a:xfrm>
                  <a:off x="990685" y="2059457"/>
                  <a:ext cx="1596784" cy="2346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func>
                          <m:func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4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ko-K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func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func>
                          <m:func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4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ko-KR" altLang="en-US" sz="1400" dirty="0"/>
                </a:p>
              </p:txBody>
            </p:sp>
          </mc:Choice>
          <mc:Fallback xmlns="">
            <p:sp>
              <p:nvSpPr>
                <p:cNvPr id="20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85" y="2059457"/>
                  <a:ext cx="1596784" cy="23461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299" r="-1149" b="-2631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그룹 31"/>
          <p:cNvGrpSpPr/>
          <p:nvPr/>
        </p:nvGrpSpPr>
        <p:grpSpPr>
          <a:xfrm>
            <a:off x="6103285" y="3102064"/>
            <a:ext cx="2680350" cy="2368076"/>
            <a:chOff x="686817" y="4151257"/>
            <a:chExt cx="2680350" cy="236807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817" y="4151257"/>
              <a:ext cx="2680350" cy="2368076"/>
            </a:xfrm>
            <a:prstGeom prst="rect">
              <a:avLst/>
            </a:prstGeom>
          </p:spPr>
        </p:pic>
        <p:sp>
          <p:nvSpPr>
            <p:cNvPr id="11" name="TextBox 11"/>
            <p:cNvSpPr txBox="1"/>
            <p:nvPr/>
          </p:nvSpPr>
          <p:spPr>
            <a:xfrm>
              <a:off x="1853473" y="4735376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altLang="ko-KR" b="1" dirty="0" smtClean="0"/>
                <a:t>γ</a:t>
              </a:r>
              <a:r>
                <a:rPr lang="el-GR" altLang="ko-KR" b="1" baseline="-25000" dirty="0" smtClean="0"/>
                <a:t>αβ</a:t>
              </a:r>
              <a:endParaRPr lang="ko-KR" altLang="en-US" b="1" baseline="-25000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2543131" y="5314021"/>
              <a:ext cx="4286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altLang="ko-KR" b="1" dirty="0" smtClean="0"/>
                <a:t>γ</a:t>
              </a:r>
              <a:r>
                <a:rPr lang="el-GR" altLang="ko-KR" b="1" baseline="-25000" dirty="0" smtClean="0"/>
                <a:t>β</a:t>
              </a:r>
              <a:endParaRPr lang="ko-KR" altLang="en-US" b="1" baseline="-25000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2688589" y="455599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altLang="ko-KR" b="1" dirty="0" smtClean="0"/>
                <a:t>γ</a:t>
              </a:r>
              <a:r>
                <a:rPr lang="el-GR" altLang="ko-KR" b="1" baseline="-25000" dirty="0" smtClean="0"/>
                <a:t>α</a:t>
              </a:r>
              <a:endParaRPr lang="ko-KR" altLang="en-US" b="1" baseline="-25000" dirty="0"/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 flipV="1">
              <a:off x="2385204" y="4813801"/>
              <a:ext cx="347664" cy="2968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>
              <a:off x="2394728" y="5122248"/>
              <a:ext cx="338140" cy="265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그룹 26"/>
            <p:cNvGrpSpPr/>
            <p:nvPr/>
          </p:nvGrpSpPr>
          <p:grpSpPr>
            <a:xfrm>
              <a:off x="2660840" y="4858257"/>
              <a:ext cx="357190" cy="499838"/>
              <a:chOff x="2183955" y="4817668"/>
              <a:chExt cx="357190" cy="499838"/>
            </a:xfrm>
          </p:grpSpPr>
          <p:sp>
            <p:nvSpPr>
              <p:cNvPr id="9" name="TextBox 9"/>
              <p:cNvSpPr txBox="1"/>
              <p:nvPr/>
            </p:nvSpPr>
            <p:spPr>
              <a:xfrm>
                <a:off x="2183955" y="4817668"/>
                <a:ext cx="3571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altLang="ko-KR" sz="1100" b="1" dirty="0" smtClean="0"/>
                  <a:t>θ</a:t>
                </a:r>
                <a:r>
                  <a:rPr lang="el-GR" altLang="ko-KR" sz="1100" b="1" baseline="-25000" dirty="0" smtClean="0"/>
                  <a:t>α</a:t>
                </a:r>
                <a:endParaRPr lang="ko-KR" altLang="en-US" b="1" baseline="-25000" dirty="0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2183955" y="5055896"/>
                <a:ext cx="3571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altLang="ko-KR" sz="1100" b="1" dirty="0" smtClean="0"/>
                  <a:t>θ</a:t>
                </a:r>
                <a:r>
                  <a:rPr lang="el-GR" altLang="ko-KR" sz="1100" b="1" baseline="-25000" dirty="0" smtClean="0"/>
                  <a:t>β</a:t>
                </a:r>
                <a:endParaRPr lang="ko-KR" altLang="en-US" sz="1100" b="1" baseline="-25000" dirty="0"/>
              </a:p>
            </p:txBody>
          </p:sp>
        </p:grpSp>
        <p:cxnSp>
          <p:nvCxnSpPr>
            <p:cNvPr id="29" name="직선 연결선 28"/>
            <p:cNvCxnSpPr/>
            <p:nvPr/>
          </p:nvCxnSpPr>
          <p:spPr>
            <a:xfrm>
              <a:off x="2253803" y="5118129"/>
              <a:ext cx="764227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 rot="10800000">
              <a:off x="1671338" y="5118129"/>
              <a:ext cx="714379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/>
          <p:cNvGrpSpPr/>
          <p:nvPr/>
        </p:nvGrpSpPr>
        <p:grpSpPr>
          <a:xfrm>
            <a:off x="558370" y="3062048"/>
            <a:ext cx="5214566" cy="1071570"/>
            <a:chOff x="672748" y="2716937"/>
            <a:chExt cx="5214566" cy="1071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78"/>
                <p:cNvSpPr txBox="1"/>
                <p:nvPr/>
              </p:nvSpPr>
              <p:spPr>
                <a:xfrm>
                  <a:off x="3541135" y="2716937"/>
                  <a:ext cx="1054135" cy="4033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ko-KR" altLang="en-US" sz="1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ko-KR" altLang="en-US" sz="1400">
                                <a:latin typeface="Cambria Math" panose="02040503050406030204" pitchFamily="18" charset="0"/>
                              </a:rPr>
                              <m:t>α</m:t>
                            </m:r>
                          </m:sub>
                        </m:s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ko-KR" alt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sz="1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ko-KR" altLang="en-US" sz="1400" dirty="0"/>
                </a:p>
              </p:txBody>
            </p:sp>
          </mc:Choice>
          <mc:Fallback xmlns="">
            <p:sp>
              <p:nvSpPr>
                <p:cNvPr id="22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135" y="2716937"/>
                  <a:ext cx="1054135" cy="40331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734" b="-1363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83"/>
                <p:cNvSpPr txBox="1"/>
                <p:nvPr/>
              </p:nvSpPr>
              <p:spPr>
                <a:xfrm>
                  <a:off x="4819586" y="2717811"/>
                  <a:ext cx="1067728" cy="41133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ko-KR" altLang="en-US" sz="140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ko-KR" altLang="en-US" sz="1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ko-KR" altLang="en-US" sz="1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sub>
                        </m:sSub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4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ko-KR" altLang="en-US" sz="14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β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ko-KR" sz="1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ko-KR" altLang="en-US" sz="1400" dirty="0"/>
                </a:p>
              </p:txBody>
            </p:sp>
          </mc:Choice>
          <mc:Fallback xmlns="">
            <p:sp>
              <p:nvSpPr>
                <p:cNvPr id="23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9586" y="2717811"/>
                  <a:ext cx="1067728" cy="41133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86" r="-2286" b="-117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/>
            <p:cNvSpPr txBox="1"/>
            <p:nvPr/>
          </p:nvSpPr>
          <p:spPr>
            <a:xfrm>
              <a:off x="672748" y="2756953"/>
              <a:ext cx="27835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ym typeface="Wingdings" pitchFamily="2" charset="2"/>
                </a:rPr>
                <a:t>If the tip has a constant curvature, </a:t>
              </a:r>
              <a:endParaRPr lang="ko-KR" altLang="en-US" sz="1400" dirty="0"/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1182503" y="3304973"/>
              <a:ext cx="4254605" cy="483534"/>
              <a:chOff x="1182503" y="3343610"/>
              <a:chExt cx="4254605" cy="48353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87"/>
                  <p:cNvSpPr txBox="1"/>
                  <p:nvPr/>
                </p:nvSpPr>
                <p:spPr>
                  <a:xfrm>
                    <a:off x="1663659" y="3351821"/>
                    <a:ext cx="1758943" cy="475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>
                    <a:defPPr>
                      <a:defRPr lang="ko-KR"/>
                    </a:defPPr>
                    <a:lvl1pPr marL="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lang="en-US" altLang="ko-KR" sz="14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ko-KR" altLang="en-US" sz="14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ko-KR" altLang="en-US" sz="1400" dirty="0"/>
                  </a:p>
                </p:txBody>
              </p:sp>
            </mc:Choice>
            <mc:Fallback xmlns="">
              <p:sp>
                <p:nvSpPr>
                  <p:cNvPr id="24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3659" y="3351821"/>
                    <a:ext cx="1758943" cy="475323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692" b="-10256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88"/>
                  <p:cNvSpPr txBox="1"/>
                  <p:nvPr/>
                </p:nvSpPr>
                <p:spPr>
                  <a:xfrm>
                    <a:off x="3654056" y="3343610"/>
                    <a:ext cx="1783052" cy="4753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>
                    <a:defPPr>
                      <a:defRPr lang="ko-KR"/>
                    </a:defPPr>
                    <a:lvl1pPr marL="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1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ko-KR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r>
                            <a:rPr lang="en-US" altLang="ko-KR" sz="14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ko-KR" altLang="en-US" sz="1400" dirty="0"/>
                  </a:p>
                </p:txBody>
              </p:sp>
            </mc:Choice>
            <mc:Fallback xmlns="">
              <p:sp>
                <p:nvSpPr>
                  <p:cNvPr id="25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54056" y="3343610"/>
                    <a:ext cx="1783052" cy="475323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1027" r="-342" b="-10256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182503" y="3407628"/>
                    <a:ext cx="370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∴</m:t>
                          </m:r>
                        </m:oMath>
                      </m:oMathPara>
                    </a14:m>
                    <a:endParaRPr lang="ko-KR" altLang="en-US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2503" y="3407628"/>
                    <a:ext cx="370614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0" name="그룹 39"/>
          <p:cNvGrpSpPr/>
          <p:nvPr/>
        </p:nvGrpSpPr>
        <p:grpSpPr>
          <a:xfrm>
            <a:off x="486799" y="5034566"/>
            <a:ext cx="6848553" cy="1656940"/>
            <a:chOff x="870676" y="4817769"/>
            <a:chExt cx="6848553" cy="16569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89"/>
                <p:cNvSpPr txBox="1"/>
                <p:nvPr/>
              </p:nvSpPr>
              <p:spPr>
                <a:xfrm>
                  <a:off x="937782" y="4817769"/>
                  <a:ext cx="351308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1400" dirty="0" smtClean="0"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Length of tip growth = </a:t>
                  </a:r>
                  <a14:m>
                    <m:oMath xmlns:m="http://schemas.openxmlformats.org/officeDocument/2006/math">
                      <m:r>
                        <a:rPr lang="ko-KR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a14:m>
                  <a:r>
                    <a:rPr lang="en-US" altLang="ko-KR" sz="1400" dirty="0" smtClean="0">
                      <a:latin typeface="맑은 고딕" panose="020B0503020000020004" pitchFamily="50" charset="-127"/>
                      <a:ea typeface="맑은 고딕" panose="020B0503020000020004" pitchFamily="50" charset="-127"/>
                    </a:rPr>
                    <a:t> </a:t>
                  </a:r>
                  <a:endParaRPr lang="ko-KR" altLang="en-US" sz="1400" dirty="0">
                    <a:latin typeface="맑은 고딕" panose="020B0503020000020004" pitchFamily="50" charset="-127"/>
                    <a:ea typeface="맑은 고딕" panose="020B0503020000020004" pitchFamily="50" charset="-127"/>
                  </a:endParaRPr>
                </a:p>
              </p:txBody>
            </p:sp>
          </mc:Choice>
          <mc:Fallback xmlns="">
            <p:sp>
              <p:nvSpPr>
                <p:cNvPr id="34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782" y="4817769"/>
                  <a:ext cx="3513084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521" t="-4000" b="-2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91"/>
                <p:cNvSpPr txBox="1"/>
                <p:nvPr/>
              </p:nvSpPr>
              <p:spPr>
                <a:xfrm>
                  <a:off x="1182503" y="5269545"/>
                  <a:ext cx="6536726" cy="402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ko-KR" altLang="en-US" sz="1400" i="1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𝑐𝑎𝑝𝑖𝑙𝑙𝑎𝑟𝑖𝑡𝑦</m:t>
                          </m:r>
                        </m:sub>
                      </m:sSub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altLang="ko-K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ko-K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ko-KR" altLang="en-US" sz="14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a14:m>
                  <a:r>
                    <a:rPr lang="en-US" altLang="ko-KR" sz="1400" b="0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ko-KR" alt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altLang="ko-KR" sz="1400" b="0" dirty="0" smtClean="0"/>
                </a:p>
              </p:txBody>
            </p:sp>
          </mc:Choice>
          <mc:Fallback xmlns="">
            <p:sp>
              <p:nvSpPr>
                <p:cNvPr id="35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2503" y="5269545"/>
                  <a:ext cx="6536726" cy="40229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933" b="-1060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22992" y="5706225"/>
                  <a:ext cx="2496148" cy="3423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ko-KR" altLang="en-US" sz="14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𝑖𝑛𝑡𝑒𝑟𝑒𝑓𝑎𝑐𝑒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altLang="ko-KR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ko-KR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ko-KR" alt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ko-KR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altLang="ko-KR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ko-KR" alt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𝛼𝛽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2992" y="5706225"/>
                  <a:ext cx="2496148" cy="342338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870676" y="6149684"/>
                  <a:ext cx="3138843" cy="3250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∴</m:t>
                            </m:r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ko-KR" altLang="en-US" sz="1400" i="1">
                                <a:latin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𝑐𝑎𝑝𝑖𝑙𝑙𝑎𝑟𝑖𝑡𝑦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altLang="ko-KR" sz="1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ko-KR" altLang="en-US" sz="14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𝑖𝑛𝑡𝑒𝑟𝑒𝑓𝑎𝑐𝑒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676" y="6149684"/>
                  <a:ext cx="3138843" cy="32502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185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0375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4-2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637" y="980796"/>
            <a:ext cx="8312727" cy="5538537"/>
          </a:xfrm>
        </p:spPr>
        <p:txBody>
          <a:bodyPr>
            <a:noAutofit/>
          </a:bodyPr>
          <a:lstStyle/>
          <a:p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5447" y="542455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623" y="3775488"/>
            <a:ext cx="3360385" cy="25969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71" y="1261803"/>
            <a:ext cx="3532435" cy="2580775"/>
          </a:xfrm>
          <a:prstGeom prst="rect">
            <a:avLst/>
          </a:prstGeom>
        </p:spPr>
      </p:pic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03357"/>
              </p:ext>
            </p:extLst>
          </p:nvPr>
        </p:nvGraphicFramePr>
        <p:xfrm>
          <a:off x="4374307" y="2310163"/>
          <a:ext cx="41529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9150"/>
                <a:gridCol w="666750"/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T_level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0.138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0.200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0.278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0.360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0.414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93704" y="1575385"/>
            <a:ext cx="260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Initial # of grains : 512000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606617" y="5817602"/>
            <a:ext cx="61610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dirty="0"/>
              <a:t>The activation energy is increased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dirty="0" smtClean="0"/>
              <a:t>as </a:t>
            </a:r>
            <a:r>
              <a:rPr lang="en-US" altLang="ko-KR" dirty="0"/>
              <a:t>high temperature </a:t>
            </a:r>
            <a:r>
              <a:rPr lang="en-US" altLang="ko-KR" dirty="0" smtClean="0"/>
              <a:t>level and </a:t>
            </a:r>
            <a:r>
              <a:rPr lang="en-US" altLang="ko-KR" dirty="0"/>
              <a:t>time duration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표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007255"/>
                  </p:ext>
                </p:extLst>
              </p:nvPr>
            </p:nvGraphicFramePr>
            <p:xfrm>
              <a:off x="658498" y="5028310"/>
              <a:ext cx="4152900" cy="741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819150"/>
                    <a:gridCol w="666750"/>
                    <a:gridCol w="666750"/>
                    <a:gridCol w="666750"/>
                    <a:gridCol w="666750"/>
                    <a:gridCol w="66675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MCS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1000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160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ko-KR" sz="16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600" dirty="0" smtClean="0"/>
                            <a:t>/R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20.5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21.2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22.1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22.7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23.2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3" name="표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007255"/>
                  </p:ext>
                </p:extLst>
              </p:nvPr>
            </p:nvGraphicFramePr>
            <p:xfrm>
              <a:off x="658498" y="5028310"/>
              <a:ext cx="4152900" cy="74168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819150"/>
                    <a:gridCol w="666750"/>
                    <a:gridCol w="666750"/>
                    <a:gridCol w="666750"/>
                    <a:gridCol w="666750"/>
                    <a:gridCol w="66675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MCS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1000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481" t="-104918" r="-408148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20.5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21.2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22.1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22.7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23.2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4"/>
              <p:cNvSpPr txBox="1"/>
              <p:nvPr/>
            </p:nvSpPr>
            <p:spPr>
              <a:xfrm>
                <a:off x="804244" y="4049641"/>
                <a:ext cx="4290060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acc>
                            <m:accPr>
                              <m:chr m:val="̅"/>
                              <m:ctrlPr>
                                <a:rPr lang="en-US" altLang="ko-KR" sz="1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1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ko-KR" sz="1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ko-KR" sz="12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𝑑𝑓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altLang="ko-KR" sz="1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ko-KR" sz="1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𝑛𝑘</m:t>
                      </m:r>
                      <m:sSup>
                        <m:sSupPr>
                          <m:ctrlP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ko-KR" sz="12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acc>
                            <m:accPr>
                              <m:chr m:val="̅"/>
                              <m:ctrlP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n-US" altLang="ko-KR" sz="1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ko-K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2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func>
                      <m:r>
                        <a:rPr lang="en-US" altLang="ko-KR" sz="1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ko-KR" sz="12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44" y="4049641"/>
                <a:ext cx="4290060" cy="8871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44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123</Words>
  <Application>Microsoft Office PowerPoint</Application>
  <PresentationFormat>화면 슬라이드 쇼(4:3)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Problem 4-1</vt:lpstr>
      <vt:lpstr>Problem 4-2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45</cp:revision>
  <dcterms:created xsi:type="dcterms:W3CDTF">2016-09-19T23:36:21Z</dcterms:created>
  <dcterms:modified xsi:type="dcterms:W3CDTF">2016-12-15T00:16:36Z</dcterms:modified>
</cp:coreProperties>
</file>