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handoutMasterIdLst>
    <p:handoutMasterId r:id="rId9"/>
  </p:handoutMasterIdLst>
  <p:sldIdLst>
    <p:sldId id="303" r:id="rId2"/>
    <p:sldId id="362" r:id="rId3"/>
    <p:sldId id="375" r:id="rId4"/>
    <p:sldId id="376" r:id="rId5"/>
    <p:sldId id="377" r:id="rId6"/>
    <p:sldId id="37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FF00"/>
    <a:srgbClr val="0000FF"/>
    <a:srgbClr val="0033CC"/>
    <a:srgbClr val="FF9900"/>
    <a:srgbClr val="00FFFF"/>
    <a:srgbClr val="FF0000"/>
    <a:srgbClr val="008000"/>
    <a:srgbClr val="CC0000"/>
    <a:srgbClr val="EB9C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12" autoAdjust="0"/>
    <p:restoredTop sz="96548" autoAdjust="0"/>
  </p:normalViewPr>
  <p:slideViewPr>
    <p:cSldViewPr snapToGrid="0">
      <p:cViewPr varScale="1">
        <p:scale>
          <a:sx n="120" d="100"/>
          <a:sy n="120" d="100"/>
        </p:scale>
        <p:origin x="372" y="108"/>
      </p:cViewPr>
      <p:guideLst>
        <p:guide orient="horz" pos="2183"/>
        <p:guide pos="285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37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AC5CB-0002-44B6-B00F-B9D0DB9FBF22}" type="datetimeFigureOut">
              <a:rPr lang="ko-KR" altLang="en-US" smtClean="0"/>
              <a:t>2021-09-22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32130D-628A-4342-9E25-6D32411E60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6423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6AA72-2101-46C0-9E13-4729A7D4694F}" type="datetimeFigureOut">
              <a:rPr lang="ko-KR" altLang="en-US" smtClean="0"/>
              <a:t>2021-09-22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97A93-64E9-4D3D-B52D-13B976001F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5012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97A93-64E9-4D3D-B52D-13B976001F7B}" type="slidenum">
              <a:rPr lang="ko-KR" altLang="en-US" smtClean="0"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52815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97A93-64E9-4D3D-B52D-13B976001F7B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0009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97A93-64E9-4D3D-B52D-13B976001F7B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53412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97A93-64E9-4D3D-B52D-13B976001F7B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6370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97A93-64E9-4D3D-B52D-13B976001F7B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76632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97A93-64E9-4D3D-B52D-13B976001F7B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6690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237843" y="6344690"/>
            <a:ext cx="2057400" cy="365125"/>
          </a:xfrm>
        </p:spPr>
        <p:txBody>
          <a:bodyPr/>
          <a:lstStyle/>
          <a:p>
            <a:fld id="{EDC0DC0F-20F6-47B2-BCAD-0532C63FC96F}" type="datetimeFigureOut">
              <a:rPr lang="ko-KR" altLang="en-US" smtClean="0"/>
              <a:t>2021-09-22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874626" y="6356350"/>
            <a:ext cx="3086100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2057400" cy="365125"/>
          </a:xfrm>
        </p:spPr>
        <p:txBody>
          <a:bodyPr/>
          <a:lstStyle>
            <a:lvl1pPr algn="ctr">
              <a:defRPr sz="11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algn="l"/>
            <a:fld id="{203687E5-E48D-4B2F-B046-DFC924F65A13}" type="slidenum">
              <a:rPr lang="ko-KR" altLang="en-US" smtClean="0"/>
              <a:pPr algn="l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2769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DC0F-20F6-47B2-BCAD-0532C63FC96F}" type="datetimeFigureOut">
              <a:rPr lang="ko-KR" altLang="en-US" smtClean="0"/>
              <a:t>2021-09-22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87E5-E48D-4B2F-B046-DFC924F65A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137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DC0F-20F6-47B2-BCAD-0532C63FC96F}" type="datetimeFigureOut">
              <a:rPr lang="ko-KR" altLang="en-US" smtClean="0"/>
              <a:t>2021-09-22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87E5-E48D-4B2F-B046-DFC924F65A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2317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Pr>
        <a:blipFill dpi="0" rotWithShape="1">
          <a:blip r:embed="rId2">
            <a:lum/>
          </a:blip>
          <a:srcRect/>
          <a:stretch>
            <a:fillRect t="-33000" b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DC0F-20F6-47B2-BCAD-0532C63FC96F}" type="datetimeFigureOut">
              <a:rPr lang="ko-KR" altLang="en-US" smtClean="0"/>
              <a:t>2021-09-22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87E5-E48D-4B2F-B046-DFC924F65A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1448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DC0F-20F6-47B2-BCAD-0532C63FC96F}" type="datetimeFigureOut">
              <a:rPr lang="ko-KR" altLang="en-US" smtClean="0"/>
              <a:t>2021-09-22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87E5-E48D-4B2F-B046-DFC924F65A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4405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DC0F-20F6-47B2-BCAD-0532C63FC96F}" type="datetimeFigureOut">
              <a:rPr lang="ko-KR" altLang="en-US" smtClean="0"/>
              <a:t>2021-09-22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87E5-E48D-4B2F-B046-DFC924F65A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3828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DC0F-20F6-47B2-BCAD-0532C63FC96F}" type="datetimeFigureOut">
              <a:rPr lang="ko-KR" altLang="en-US" smtClean="0"/>
              <a:t>2021-09-22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87E5-E48D-4B2F-B046-DFC924F65A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0616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DC0F-20F6-47B2-BCAD-0532C63FC96F}" type="datetimeFigureOut">
              <a:rPr lang="ko-KR" altLang="en-US" smtClean="0"/>
              <a:t>2021-09-22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87E5-E48D-4B2F-B046-DFC924F65A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763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DC0F-20F6-47B2-BCAD-0532C63FC96F}" type="datetimeFigureOut">
              <a:rPr lang="ko-KR" altLang="en-US" smtClean="0"/>
              <a:t>2021-09-22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87E5-E48D-4B2F-B046-DFC924F65A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2457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DC0F-20F6-47B2-BCAD-0532C63FC96F}" type="datetimeFigureOut">
              <a:rPr lang="ko-KR" altLang="en-US" smtClean="0"/>
              <a:t>2021-09-22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87E5-E48D-4B2F-B046-DFC924F65A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179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DC0F-20F6-47B2-BCAD-0532C63FC96F}" type="datetimeFigureOut">
              <a:rPr lang="ko-KR" altLang="en-US" smtClean="0"/>
              <a:t>2021-09-22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87E5-E48D-4B2F-B046-DFC924F65A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3587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79333" y="199589"/>
            <a:ext cx="7886700" cy="3995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0DC0F-20F6-47B2-BCAD-0532C63FC96F}" type="datetimeFigureOut">
              <a:rPr lang="ko-KR" altLang="en-US" smtClean="0"/>
              <a:t>2021-09-22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5921923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35433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687E5-E48D-4B2F-B046-DFC924F65A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5292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2800" b="1" i="1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직선 연결선 13"/>
          <p:cNvCxnSpPr/>
          <p:nvPr/>
        </p:nvCxnSpPr>
        <p:spPr>
          <a:xfrm>
            <a:off x="198304" y="3072696"/>
            <a:ext cx="873637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-5508" y="1180888"/>
            <a:ext cx="9144000" cy="160043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ko-KR" altLang="en-US" sz="4400" b="1" smtClean="0">
                <a:latin typeface="helvetica" panose="020B0604020202020204" pitchFamily="34" charset="0"/>
                <a:ea typeface="HY견고딕" panose="02030600000101010101" pitchFamily="18" charset="-127"/>
              </a:rPr>
              <a:t>소재수치해석</a:t>
            </a:r>
            <a:endParaRPr lang="en-US" altLang="ko-KR" sz="4400" b="1" smtClean="0">
              <a:latin typeface="helvetica" panose="020B0604020202020204" pitchFamily="34" charset="0"/>
              <a:ea typeface="HY견고딕" panose="02030600000101010101" pitchFamily="18" charset="-127"/>
            </a:endParaRPr>
          </a:p>
          <a:p>
            <a:pPr algn="ctr">
              <a:spcAft>
                <a:spcPts val="1200"/>
              </a:spcAft>
            </a:pPr>
            <a:r>
              <a:rPr lang="en-US" altLang="ko-KR" sz="4400" b="1" smtClean="0">
                <a:latin typeface="helvetica" panose="020B0604020202020204" pitchFamily="34" charset="0"/>
                <a:ea typeface="HY견고딕" panose="02030600000101010101" pitchFamily="18" charset="-127"/>
              </a:rPr>
              <a:t>HW#2</a:t>
            </a:r>
            <a:endParaRPr lang="en-US" altLang="ko-KR" sz="4400" b="1" smtClean="0">
              <a:latin typeface="helvetica" panose="020B0604020202020204" pitchFamily="34" charset="0"/>
              <a:ea typeface="HY견고딕" panose="02030600000101010101" pitchFamily="18" charset="-127"/>
            </a:endParaRPr>
          </a:p>
        </p:txBody>
      </p:sp>
      <p:cxnSp>
        <p:nvCxnSpPr>
          <p:cNvPr id="10" name="직선 연결선 9"/>
          <p:cNvCxnSpPr/>
          <p:nvPr/>
        </p:nvCxnSpPr>
        <p:spPr>
          <a:xfrm>
            <a:off x="198304" y="889517"/>
            <a:ext cx="873637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직사각형 1"/>
          <p:cNvSpPr/>
          <p:nvPr/>
        </p:nvSpPr>
        <p:spPr>
          <a:xfrm>
            <a:off x="85458" y="521293"/>
            <a:ext cx="8981630" cy="3418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81247" y="4004306"/>
            <a:ext cx="578150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spc="-150" smtClean="0">
                <a:latin typeface="HY견고딕" panose="02030600000101010101" pitchFamily="18" charset="-127"/>
                <a:ea typeface="HY견고딕" panose="02030600000101010101" pitchFamily="18" charset="-127"/>
                <a:cs typeface="Mangal" panose="02040503050203030202" pitchFamily="18" charset="0"/>
              </a:rPr>
              <a:t>이종관</a:t>
            </a:r>
            <a:endParaRPr lang="en-US" altLang="ko-KR" sz="2800" spc="-150" smtClean="0">
              <a:latin typeface="HY견고딕" panose="02030600000101010101" pitchFamily="18" charset="-127"/>
              <a:ea typeface="HY견고딕" panose="02030600000101010101" pitchFamily="18" charset="-127"/>
              <a:cs typeface="Mangal" panose="02040503050203030202" pitchFamily="18" charset="0"/>
            </a:endParaRPr>
          </a:p>
          <a:p>
            <a:pPr algn="ctr"/>
            <a:endParaRPr lang="en-US" altLang="ko-KR" sz="2800" spc="-150">
              <a:latin typeface="helvetica" panose="020B0604020202020204" pitchFamily="34" charset="0"/>
              <a:ea typeface="HY신명조" panose="02030600000101010101" pitchFamily="18" charset="-127"/>
              <a:cs typeface="Mangal" panose="02040503050203030202" pitchFamily="18" charset="0"/>
            </a:endParaRPr>
          </a:p>
          <a:p>
            <a:pPr algn="ctr"/>
            <a:endParaRPr lang="en-US" altLang="ko-KR" spc="-100" dirty="0" smtClean="0">
              <a:latin typeface="helvetica" panose="020B0604020202020204" pitchFamily="34" charset="0"/>
              <a:cs typeface="Mangal" panose="02040503050203030202" pitchFamily="18" charset="0"/>
            </a:endParaRPr>
          </a:p>
          <a:p>
            <a:pPr algn="ctr"/>
            <a:r>
              <a:rPr lang="en-US" altLang="ko-KR" spc="-100" dirty="0" smtClean="0">
                <a:latin typeface="helvetica" panose="020B0604020202020204" pitchFamily="34" charset="0"/>
                <a:cs typeface="Mangal" panose="02040503050203030202" pitchFamily="18" charset="0"/>
              </a:rPr>
              <a:t>Computational Materials Science and Engineering Lab.</a:t>
            </a:r>
          </a:p>
          <a:p>
            <a:pPr algn="ctr"/>
            <a:r>
              <a:rPr lang="en-US" altLang="ko-KR" spc="-100" dirty="0" smtClean="0">
                <a:latin typeface="helvetica" panose="020B0604020202020204" pitchFamily="34" charset="0"/>
                <a:cs typeface="Mangal" panose="02040503050203030202" pitchFamily="18" charset="0"/>
              </a:rPr>
              <a:t>Pohang University of Science and Technology</a:t>
            </a:r>
          </a:p>
          <a:p>
            <a:pPr algn="ctr"/>
            <a:endParaRPr lang="en-US" altLang="ko-KR" dirty="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20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3783784" y="1267432"/>
            <a:ext cx="5220031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>
                <a:solidFill>
                  <a:srgbClr val="0033B3"/>
                </a:solidFill>
                <a:latin typeface="JetBrains Mono"/>
              </a:rPr>
              <a:t>def </a:t>
            </a:r>
            <a:r>
              <a:rPr lang="en-US" altLang="ko-KR" sz="1200">
                <a:solidFill>
                  <a:srgbClr val="000000"/>
                </a:solidFill>
                <a:latin typeface="JetBrains Mono"/>
              </a:rPr>
              <a:t>f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(x):</a:t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    y = -</a:t>
            </a:r>
            <a:r>
              <a:rPr lang="en-US" altLang="ko-KR" sz="1200">
                <a:solidFill>
                  <a:srgbClr val="1750EB"/>
                </a:solidFill>
                <a:latin typeface="JetBrains Mono"/>
              </a:rPr>
              <a:t>2900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/x - </a:t>
            </a:r>
            <a:r>
              <a:rPr lang="en-US" altLang="ko-KR" sz="1200">
                <a:solidFill>
                  <a:srgbClr val="1750EB"/>
                </a:solidFill>
                <a:latin typeface="JetBrains Mono"/>
              </a:rPr>
              <a:t>4.65 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* math.log10(x) - math.log10(</a:t>
            </a:r>
            <a:r>
              <a:rPr lang="en-US" altLang="ko-KR" sz="1200">
                <a:solidFill>
                  <a:srgbClr val="1750EB"/>
                </a:solidFill>
                <a:latin typeface="JetBrains Mono"/>
              </a:rPr>
              <a:t>0.5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) + </a:t>
            </a:r>
            <a:r>
              <a:rPr lang="en-US" altLang="ko-KR" sz="1200">
                <a:solidFill>
                  <a:srgbClr val="1750EB"/>
                </a:solidFill>
                <a:latin typeface="JetBrains Mono"/>
              </a:rPr>
              <a:t>19.732</a:t>
            </a:r>
            <a:br>
              <a:rPr lang="en-US" altLang="ko-KR" sz="1200">
                <a:solidFill>
                  <a:srgbClr val="1750EB"/>
                </a:solidFill>
                <a:latin typeface="JetBrains Mono"/>
              </a:rPr>
            </a:br>
            <a:r>
              <a:rPr lang="en-US" altLang="ko-KR" sz="1200">
                <a:solidFill>
                  <a:srgbClr val="1750EB"/>
                </a:solidFill>
                <a:latin typeface="JetBrains Mono"/>
              </a:rPr>
              <a:t>    </a:t>
            </a:r>
            <a:r>
              <a:rPr lang="en-US" altLang="ko-KR" sz="1200">
                <a:solidFill>
                  <a:srgbClr val="0033B3"/>
                </a:solidFill>
                <a:latin typeface="JetBrains Mono"/>
              </a:rPr>
              <a:t>return 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y</a:t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/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00080"/>
                </a:solidFill>
                <a:latin typeface="JetBrains Mono"/>
              </a:rPr>
              <a:t>print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(</a:t>
            </a:r>
            <a:r>
              <a:rPr lang="en-US" altLang="ko-KR" sz="1200" b="1">
                <a:solidFill>
                  <a:srgbClr val="008080"/>
                </a:solidFill>
                <a:latin typeface="JetBrains Mono"/>
              </a:rPr>
              <a:t>"Max iteration:"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)</a:t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max = </a:t>
            </a:r>
            <a:r>
              <a:rPr lang="en-US" altLang="ko-KR" sz="1200">
                <a:solidFill>
                  <a:srgbClr val="000080"/>
                </a:solidFill>
                <a:latin typeface="JetBrains Mono"/>
              </a:rPr>
              <a:t>int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(</a:t>
            </a:r>
            <a:r>
              <a:rPr lang="en-US" altLang="ko-KR" sz="1200">
                <a:solidFill>
                  <a:srgbClr val="000080"/>
                </a:solidFill>
                <a:latin typeface="JetBrains Mono"/>
              </a:rPr>
              <a:t>input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())</a:t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00080"/>
                </a:solidFill>
                <a:latin typeface="JetBrains Mono"/>
              </a:rPr>
              <a:t>print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(</a:t>
            </a:r>
            <a:r>
              <a:rPr lang="en-US" altLang="ko-KR" sz="1200" b="1">
                <a:solidFill>
                  <a:srgbClr val="008080"/>
                </a:solidFill>
                <a:latin typeface="JetBrains Mono"/>
              </a:rPr>
              <a:t>"Error range:"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)</a:t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er = np.double(</a:t>
            </a:r>
            <a:r>
              <a:rPr lang="en-US" altLang="ko-KR" sz="1200">
                <a:solidFill>
                  <a:srgbClr val="000080"/>
                </a:solidFill>
                <a:latin typeface="JetBrains Mono"/>
              </a:rPr>
              <a:t>input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())</a:t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033B3"/>
                </a:solidFill>
                <a:latin typeface="JetBrains Mono"/>
              </a:rPr>
              <a:t>while True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:</a:t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    </a:t>
            </a:r>
            <a:r>
              <a:rPr lang="en-US" altLang="ko-KR" sz="1200">
                <a:solidFill>
                  <a:srgbClr val="000080"/>
                </a:solidFill>
                <a:latin typeface="JetBrains Mono"/>
              </a:rPr>
              <a:t>print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(</a:t>
            </a:r>
            <a:r>
              <a:rPr lang="en-US" altLang="ko-KR" sz="1200" b="1">
                <a:solidFill>
                  <a:srgbClr val="008080"/>
                </a:solidFill>
                <a:latin typeface="JetBrains Mono"/>
              </a:rPr>
              <a:t>"lower limit:"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)</a:t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    xl = np.double(</a:t>
            </a:r>
            <a:r>
              <a:rPr lang="en-US" altLang="ko-KR" sz="1200">
                <a:solidFill>
                  <a:srgbClr val="000080"/>
                </a:solidFill>
                <a:latin typeface="JetBrains Mono"/>
              </a:rPr>
              <a:t>input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())</a:t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    </a:t>
            </a:r>
            <a:r>
              <a:rPr lang="en-US" altLang="ko-KR" sz="1200">
                <a:solidFill>
                  <a:srgbClr val="000080"/>
                </a:solidFill>
                <a:latin typeface="JetBrains Mono"/>
              </a:rPr>
              <a:t>print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(</a:t>
            </a:r>
            <a:r>
              <a:rPr lang="en-US" altLang="ko-KR" sz="1200" b="1">
                <a:solidFill>
                  <a:srgbClr val="008080"/>
                </a:solidFill>
                <a:latin typeface="JetBrains Mono"/>
              </a:rPr>
              <a:t>"upper limit:"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)</a:t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    xu = np.double(</a:t>
            </a:r>
            <a:r>
              <a:rPr lang="en-US" altLang="ko-KR" sz="1200">
                <a:solidFill>
                  <a:srgbClr val="000080"/>
                </a:solidFill>
                <a:latin typeface="JetBrains Mono"/>
              </a:rPr>
              <a:t>input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())</a:t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/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    fxl = f(xl)</a:t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    fxu = f(xu)</a:t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/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    </a:t>
            </a:r>
            <a:r>
              <a:rPr lang="en-US" altLang="ko-KR" sz="1200">
                <a:solidFill>
                  <a:srgbClr val="0033B3"/>
                </a:solidFill>
                <a:latin typeface="JetBrains Mono"/>
              </a:rPr>
              <a:t>if 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fxl*fxu &gt; </a:t>
            </a:r>
            <a:r>
              <a:rPr lang="en-US" altLang="ko-KR" sz="1200">
                <a:solidFill>
                  <a:srgbClr val="1750EB"/>
                </a:solidFill>
                <a:latin typeface="JetBrains Mono"/>
              </a:rPr>
              <a:t>0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:</a:t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        </a:t>
            </a:r>
            <a:r>
              <a:rPr lang="en-US" altLang="ko-KR" sz="1200">
                <a:solidFill>
                  <a:srgbClr val="000080"/>
                </a:solidFill>
                <a:latin typeface="JetBrains Mono"/>
              </a:rPr>
              <a:t>print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(</a:t>
            </a:r>
            <a:r>
              <a:rPr lang="en-US" altLang="ko-KR" sz="1200" b="1">
                <a:solidFill>
                  <a:srgbClr val="008080"/>
                </a:solidFill>
                <a:latin typeface="JetBrains Mono"/>
              </a:rPr>
              <a:t>"Please set the lower limit and upper limit again."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)</a:t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        </a:t>
            </a:r>
            <a:r>
              <a:rPr lang="en-US" altLang="ko-KR" sz="1200">
                <a:solidFill>
                  <a:srgbClr val="0033B3"/>
                </a:solidFill>
                <a:latin typeface="JetBrains Mono"/>
              </a:rPr>
              <a:t>continue</a:t>
            </a:r>
            <a:br>
              <a:rPr lang="en-US" altLang="ko-KR" sz="1200">
                <a:solidFill>
                  <a:srgbClr val="0033B3"/>
                </a:solidFill>
                <a:latin typeface="JetBrains Mono"/>
              </a:rPr>
            </a:br>
            <a:r>
              <a:rPr lang="en-US" altLang="ko-KR" sz="1200">
                <a:solidFill>
                  <a:srgbClr val="0033B3"/>
                </a:solidFill>
                <a:latin typeface="JetBrains Mono"/>
              </a:rPr>
              <a:t>    break</a:t>
            </a:r>
            <a:br>
              <a:rPr lang="en-US" altLang="ko-KR" sz="1200">
                <a:solidFill>
                  <a:srgbClr val="0033B3"/>
                </a:solidFill>
                <a:latin typeface="JetBrains Mono"/>
              </a:rPr>
            </a:br>
            <a:r>
              <a:rPr lang="en-US" altLang="ko-KR" sz="1200">
                <a:solidFill>
                  <a:srgbClr val="0033B3"/>
                </a:solidFill>
                <a:latin typeface="JetBrains Mono"/>
              </a:rPr>
              <a:t/>
            </a:r>
            <a:br>
              <a:rPr lang="en-US" altLang="ko-KR" sz="1200">
                <a:solidFill>
                  <a:srgbClr val="0033B3"/>
                </a:solidFill>
                <a:latin typeface="JetBrains Mono"/>
              </a:rPr>
            </a:br>
            <a:r>
              <a:rPr lang="en-US" altLang="ko-KR" sz="1200">
                <a:solidFill>
                  <a:srgbClr val="0033B3"/>
                </a:solidFill>
                <a:latin typeface="JetBrains Mono"/>
              </a:rPr>
              <a:t>    if 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fxl == </a:t>
            </a:r>
            <a:r>
              <a:rPr lang="en-US" altLang="ko-KR" sz="1200">
                <a:solidFill>
                  <a:srgbClr val="1750EB"/>
                </a:solidFill>
                <a:latin typeface="JetBrains Mono"/>
              </a:rPr>
              <a:t>0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:</a:t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        </a:t>
            </a:r>
            <a:r>
              <a:rPr lang="en-US" altLang="ko-KR" sz="1200">
                <a:solidFill>
                  <a:srgbClr val="000080"/>
                </a:solidFill>
                <a:latin typeface="JetBrains Mono"/>
              </a:rPr>
              <a:t>print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(</a:t>
            </a:r>
            <a:r>
              <a:rPr lang="en-US" altLang="ko-KR" sz="1200" b="1">
                <a:solidFill>
                  <a:srgbClr val="008080"/>
                </a:solidFill>
                <a:latin typeface="JetBrains Mono"/>
              </a:rPr>
              <a:t>f'Answer:</a:t>
            </a:r>
            <a:r>
              <a:rPr lang="en-US" altLang="ko-KR" sz="1200">
                <a:solidFill>
                  <a:srgbClr val="0037A6"/>
                </a:solidFill>
                <a:latin typeface="JetBrains Mono"/>
              </a:rPr>
              <a:t>{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xl</a:t>
            </a:r>
            <a:r>
              <a:rPr lang="en-US" altLang="ko-KR" sz="1200">
                <a:solidFill>
                  <a:srgbClr val="0037A6"/>
                </a:solidFill>
                <a:latin typeface="JetBrains Mono"/>
              </a:rPr>
              <a:t>}</a:t>
            </a:r>
            <a:r>
              <a:rPr lang="en-US" altLang="ko-KR" sz="1200" b="1">
                <a:solidFill>
                  <a:srgbClr val="008080"/>
                </a:solidFill>
                <a:latin typeface="JetBrains Mono"/>
              </a:rPr>
              <a:t>'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)</a:t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        sys.exit()</a:t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    </a:t>
            </a:r>
            <a:r>
              <a:rPr lang="en-US" altLang="ko-KR" sz="1200">
                <a:solidFill>
                  <a:srgbClr val="0033B3"/>
                </a:solidFill>
                <a:latin typeface="JetBrains Mono"/>
              </a:rPr>
              <a:t>elif 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fxu == </a:t>
            </a:r>
            <a:r>
              <a:rPr lang="en-US" altLang="ko-KR" sz="1200">
                <a:solidFill>
                  <a:srgbClr val="1750EB"/>
                </a:solidFill>
                <a:latin typeface="JetBrains Mono"/>
              </a:rPr>
              <a:t>0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:</a:t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        </a:t>
            </a:r>
            <a:r>
              <a:rPr lang="en-US" altLang="ko-KR" sz="1200">
                <a:solidFill>
                  <a:srgbClr val="000080"/>
                </a:solidFill>
                <a:latin typeface="JetBrains Mono"/>
              </a:rPr>
              <a:t>print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(</a:t>
            </a:r>
            <a:r>
              <a:rPr lang="en-US" altLang="ko-KR" sz="1200" b="1">
                <a:solidFill>
                  <a:srgbClr val="008080"/>
                </a:solidFill>
                <a:latin typeface="JetBrains Mono"/>
              </a:rPr>
              <a:t>f'Answer:</a:t>
            </a:r>
            <a:r>
              <a:rPr lang="en-US" altLang="ko-KR" sz="1200">
                <a:solidFill>
                  <a:srgbClr val="0037A6"/>
                </a:solidFill>
                <a:latin typeface="JetBrains Mono"/>
              </a:rPr>
              <a:t>{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xu</a:t>
            </a:r>
            <a:r>
              <a:rPr lang="en-US" altLang="ko-KR" sz="1200">
                <a:solidFill>
                  <a:srgbClr val="0037A6"/>
                </a:solidFill>
                <a:latin typeface="JetBrains Mono"/>
              </a:rPr>
              <a:t>}</a:t>
            </a:r>
            <a:r>
              <a:rPr lang="en-US" altLang="ko-KR" sz="1200" b="1">
                <a:solidFill>
                  <a:srgbClr val="008080"/>
                </a:solidFill>
                <a:latin typeface="JetBrains Mono"/>
              </a:rPr>
              <a:t>'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)</a:t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        sys.exit()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0434" y="281087"/>
            <a:ext cx="6173366" cy="4322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ko-KR" altLang="en-US" sz="2000" b="1" smtClean="0">
                <a:solidFill>
                  <a:schemeClr val="accent5"/>
                </a:solidFill>
                <a:effectLst>
                  <a:outerShdw blurRad="38100" dist="38100" dir="2700000" algn="ctr" rotWithShape="0">
                    <a:schemeClr val="bg2">
                      <a:lumMod val="90000"/>
                    </a:schemeClr>
                  </a:outerShdw>
                </a:effectLst>
                <a:latin typeface="helvetica" panose="020B0604020202020204" pitchFamily="34" charset="0"/>
                <a:ea typeface="맑은 고딕" panose="020B0503020000020004" pitchFamily="50" charset="-127"/>
              </a:rPr>
              <a:t>물의 수증기압이 </a:t>
            </a:r>
            <a:r>
              <a:rPr lang="en-US" altLang="ko-KR" sz="2000" b="1" smtClean="0">
                <a:solidFill>
                  <a:schemeClr val="accent5"/>
                </a:solidFill>
                <a:effectLst>
                  <a:outerShdw blurRad="38100" dist="38100" dir="2700000" algn="ctr" rotWithShape="0">
                    <a:schemeClr val="bg2">
                      <a:lumMod val="90000"/>
                    </a:schemeClr>
                  </a:outerShdw>
                </a:effectLst>
                <a:latin typeface="helvetica" panose="020B0604020202020204" pitchFamily="34" charset="0"/>
                <a:ea typeface="맑은 고딕" panose="020B0503020000020004" pitchFamily="50" charset="-127"/>
              </a:rPr>
              <a:t>0.5 atm </a:t>
            </a:r>
            <a:r>
              <a:rPr lang="ko-KR" altLang="en-US" sz="2000" b="1" smtClean="0">
                <a:solidFill>
                  <a:schemeClr val="accent5"/>
                </a:solidFill>
                <a:effectLst>
                  <a:outerShdw blurRad="38100" dist="38100" dir="2700000" algn="ctr" rotWithShape="0">
                    <a:schemeClr val="bg2">
                      <a:lumMod val="90000"/>
                    </a:schemeClr>
                  </a:outerShdw>
                </a:effectLst>
                <a:latin typeface="helvetica" panose="020B0604020202020204" pitchFamily="34" charset="0"/>
                <a:ea typeface="맑은 고딕" panose="020B0503020000020004" pitchFamily="50" charset="-127"/>
              </a:rPr>
              <a:t>이 되는 온도를 구하라</a:t>
            </a:r>
            <a:r>
              <a:rPr lang="en-US" altLang="ko-KR" sz="2000" b="1" smtClean="0">
                <a:solidFill>
                  <a:schemeClr val="accent5"/>
                </a:solidFill>
                <a:effectLst>
                  <a:outerShdw blurRad="38100" dist="38100" dir="2700000" algn="ctr" rotWithShape="0">
                    <a:schemeClr val="bg2">
                      <a:lumMod val="90000"/>
                    </a:schemeClr>
                  </a:outerShdw>
                </a:effectLst>
                <a:latin typeface="helvetica" panose="020B0604020202020204" pitchFamily="34" charset="0"/>
                <a:ea typeface="맑은 고딕" panose="020B0503020000020004" pitchFamily="50" charset="-127"/>
              </a:rPr>
              <a:t>.</a:t>
            </a:r>
            <a:endParaRPr lang="ko-KR" altLang="en-US" sz="2000" b="1" dirty="0">
              <a:solidFill>
                <a:schemeClr val="accent5"/>
              </a:solidFill>
              <a:effectLst>
                <a:outerShdw blurRad="38100" dist="38100" dir="2700000" algn="ctr" rotWithShape="0">
                  <a:schemeClr val="bg2">
                    <a:lumMod val="90000"/>
                  </a:schemeClr>
                </a:outerShdw>
              </a:effectLst>
              <a:latin typeface="helvetica" panose="020B0604020202020204" pitchFamily="34" charset="0"/>
              <a:ea typeface="맑은 고딕" panose="020B0503020000020004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6982" y="821094"/>
            <a:ext cx="58223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smtClean="0">
                <a:latin typeface="helvetica" panose="020B0604020202020204" pitchFamily="34" charset="0"/>
                <a:ea typeface="맑은 고딕" panose="020B0503020000020004" pitchFamily="50" charset="-127"/>
              </a:rPr>
              <a:t>Bisection method</a:t>
            </a:r>
            <a:endParaRPr lang="ko-KR" altLang="en-US" sz="1600" b="1">
              <a:latin typeface="helvetica" panose="020B0604020202020204" pitchFamily="34" charset="0"/>
              <a:ea typeface="맑은 고딕" panose="020B0503020000020004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60068" y="1455090"/>
            <a:ext cx="14550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smtClean="0">
                <a:latin typeface="helvetica" panose="020B0604020202020204" pitchFamily="34" charset="0"/>
              </a:rPr>
              <a:t>함수 정의</a:t>
            </a:r>
            <a:endParaRPr lang="en-US" altLang="ko-KR" sz="1400" smtClean="0">
              <a:latin typeface="helvetica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47974" y="2387748"/>
            <a:ext cx="207927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>
                <a:latin typeface="helvetica" panose="020B0604020202020204" pitchFamily="34" charset="0"/>
              </a:rPr>
              <a:t>Max </a:t>
            </a:r>
            <a:r>
              <a:rPr lang="en-US" altLang="ko-KR" sz="1400" smtClean="0">
                <a:latin typeface="helvetica" panose="020B0604020202020204" pitchFamily="34" charset="0"/>
              </a:rPr>
              <a:t>iteration</a:t>
            </a:r>
          </a:p>
          <a:p>
            <a:pPr algn="ctr"/>
            <a:r>
              <a:rPr lang="en-US" altLang="ko-KR" sz="1400" smtClean="0">
                <a:latin typeface="helvetica" panose="020B0604020202020204" pitchFamily="34" charset="0"/>
              </a:rPr>
              <a:t>Error range(</a:t>
            </a:r>
            <a:r>
              <a:rPr lang="ko-KR" altLang="en-US" sz="1400" smtClean="0">
                <a:latin typeface="helvetica" panose="020B0604020202020204" pitchFamily="34" charset="0"/>
              </a:rPr>
              <a:t>절대오차</a:t>
            </a:r>
            <a:r>
              <a:rPr lang="en-US" altLang="ko-KR" sz="1400" smtClean="0">
                <a:latin typeface="helvetica" panose="020B0604020202020204" pitchFamily="34" charset="0"/>
              </a:rPr>
              <a:t>)</a:t>
            </a:r>
          </a:p>
          <a:p>
            <a:pPr algn="ctr"/>
            <a:r>
              <a:rPr lang="en-US" altLang="ko-KR" sz="1400" smtClean="0">
                <a:latin typeface="helvetica" panose="020B0604020202020204" pitchFamily="34" charset="0"/>
              </a:rPr>
              <a:t>lower limit</a:t>
            </a:r>
          </a:p>
          <a:p>
            <a:pPr algn="ctr"/>
            <a:r>
              <a:rPr lang="en-US" altLang="ko-KR" sz="1400" smtClean="0">
                <a:latin typeface="helvetica" panose="020B0604020202020204" pitchFamily="34" charset="0"/>
              </a:rPr>
              <a:t>upper </a:t>
            </a:r>
            <a:r>
              <a:rPr lang="en-US" altLang="ko-KR" sz="1400">
                <a:latin typeface="helvetica" panose="020B0604020202020204" pitchFamily="34" charset="0"/>
              </a:rPr>
              <a:t>limit </a:t>
            </a:r>
          </a:p>
          <a:p>
            <a:pPr algn="ctr"/>
            <a:r>
              <a:rPr lang="ko-KR" altLang="en-US" sz="1400">
                <a:latin typeface="helvetica" panose="020B0604020202020204" pitchFamily="34" charset="0"/>
              </a:rPr>
              <a:t>입력 받기</a:t>
            </a:r>
            <a:endParaRPr lang="en-US" altLang="ko-KR" sz="1400">
              <a:latin typeface="helvetica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0434" y="4565078"/>
            <a:ext cx="3534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smtClean="0">
                <a:latin typeface="helvetica" panose="020B0604020202020204" pitchFamily="34" charset="0"/>
              </a:rPr>
              <a:t>f(lower limit)</a:t>
            </a:r>
            <a:r>
              <a:rPr lang="ko-KR" altLang="en-US" sz="1400" smtClean="0">
                <a:latin typeface="helvetica" panose="020B0604020202020204" pitchFamily="34" charset="0"/>
              </a:rPr>
              <a:t>와 </a:t>
            </a:r>
            <a:r>
              <a:rPr lang="en-US" altLang="ko-KR" sz="1400" smtClean="0">
                <a:latin typeface="helvetica" panose="020B0604020202020204" pitchFamily="34" charset="0"/>
              </a:rPr>
              <a:t>f(upper limit) </a:t>
            </a:r>
            <a:r>
              <a:rPr lang="ko-KR" altLang="en-US" sz="1400" smtClean="0">
                <a:latin typeface="helvetica" panose="020B0604020202020204" pitchFamily="34" charset="0"/>
              </a:rPr>
              <a:t>같은 부호면 다시 입력 받기</a:t>
            </a:r>
            <a:endParaRPr lang="en-US" altLang="ko-KR" sz="1400">
              <a:latin typeface="helvetica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0435" y="5653663"/>
            <a:ext cx="3534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smtClean="0">
                <a:latin typeface="helvetica" panose="020B0604020202020204" pitchFamily="34" charset="0"/>
              </a:rPr>
              <a:t>f(lower limit)</a:t>
            </a:r>
            <a:r>
              <a:rPr lang="ko-KR" altLang="en-US" sz="1400" smtClean="0">
                <a:latin typeface="helvetica" panose="020B0604020202020204" pitchFamily="34" charset="0"/>
              </a:rPr>
              <a:t> </a:t>
            </a:r>
            <a:r>
              <a:rPr lang="en-US" altLang="ko-KR" sz="1400" smtClean="0">
                <a:latin typeface="helvetica" panose="020B0604020202020204" pitchFamily="34" charset="0"/>
              </a:rPr>
              <a:t>or</a:t>
            </a:r>
            <a:r>
              <a:rPr lang="ko-KR" altLang="en-US" sz="1400" smtClean="0">
                <a:latin typeface="helvetica" panose="020B0604020202020204" pitchFamily="34" charset="0"/>
              </a:rPr>
              <a:t> </a:t>
            </a:r>
            <a:r>
              <a:rPr lang="en-US" altLang="ko-KR" sz="1400" smtClean="0">
                <a:latin typeface="helvetica" panose="020B0604020202020204" pitchFamily="34" charset="0"/>
              </a:rPr>
              <a:t>f(upper limit)</a:t>
            </a:r>
            <a:r>
              <a:rPr lang="ko-KR" altLang="en-US" sz="1400" smtClean="0">
                <a:latin typeface="helvetica" panose="020B0604020202020204" pitchFamily="34" charset="0"/>
              </a:rPr>
              <a:t>이</a:t>
            </a:r>
            <a:r>
              <a:rPr lang="en-US" altLang="ko-KR" sz="1400" smtClean="0">
                <a:latin typeface="helvetica" panose="020B0604020202020204" pitchFamily="34" charset="0"/>
              </a:rPr>
              <a:t> 0</a:t>
            </a:r>
            <a:r>
              <a:rPr lang="ko-KR" altLang="en-US" sz="1400" smtClean="0">
                <a:latin typeface="helvetica" panose="020B0604020202020204" pitchFamily="34" charset="0"/>
              </a:rPr>
              <a:t>일 경우</a:t>
            </a:r>
            <a:endParaRPr lang="en-US" altLang="ko-KR" sz="1400" smtClean="0">
              <a:latin typeface="helvetica" panose="020B0604020202020204" pitchFamily="34" charset="0"/>
            </a:endParaRPr>
          </a:p>
          <a:p>
            <a:pPr algn="ctr"/>
            <a:r>
              <a:rPr lang="ko-KR" altLang="en-US" sz="1400" smtClean="0">
                <a:latin typeface="helvetica" panose="020B0604020202020204" pitchFamily="34" charset="0"/>
              </a:rPr>
              <a:t>답으로 출력 후 종료</a:t>
            </a:r>
            <a:endParaRPr lang="en-US" altLang="ko-KR" sz="1400">
              <a:latin typeface="helvetica" panose="020B0604020202020204" pitchFamily="34" charset="0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20434" y="1267432"/>
            <a:ext cx="8685027" cy="69654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220434" y="2021224"/>
            <a:ext cx="8685027" cy="177277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220434" y="4418875"/>
            <a:ext cx="8685027" cy="81562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220434" y="5342284"/>
            <a:ext cx="8685027" cy="114597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253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0434" y="281087"/>
            <a:ext cx="6173366" cy="4322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ko-KR" altLang="en-US" sz="2000" b="1" smtClean="0">
                <a:solidFill>
                  <a:schemeClr val="accent5"/>
                </a:solidFill>
                <a:effectLst>
                  <a:outerShdw blurRad="38100" dist="38100" dir="2700000" algn="ctr" rotWithShape="0">
                    <a:schemeClr val="bg2">
                      <a:lumMod val="90000"/>
                    </a:schemeClr>
                  </a:outerShdw>
                </a:effectLst>
                <a:latin typeface="helvetica" panose="020B0604020202020204" pitchFamily="34" charset="0"/>
                <a:ea typeface="맑은 고딕" panose="020B0503020000020004" pitchFamily="50" charset="-127"/>
              </a:rPr>
              <a:t>물의 수증기압이 </a:t>
            </a:r>
            <a:r>
              <a:rPr lang="en-US" altLang="ko-KR" sz="2000" b="1" smtClean="0">
                <a:solidFill>
                  <a:schemeClr val="accent5"/>
                </a:solidFill>
                <a:effectLst>
                  <a:outerShdw blurRad="38100" dist="38100" dir="2700000" algn="ctr" rotWithShape="0">
                    <a:schemeClr val="bg2">
                      <a:lumMod val="90000"/>
                    </a:schemeClr>
                  </a:outerShdw>
                </a:effectLst>
                <a:latin typeface="helvetica" panose="020B0604020202020204" pitchFamily="34" charset="0"/>
                <a:ea typeface="맑은 고딕" panose="020B0503020000020004" pitchFamily="50" charset="-127"/>
              </a:rPr>
              <a:t>0.5 atm </a:t>
            </a:r>
            <a:r>
              <a:rPr lang="ko-KR" altLang="en-US" sz="2000" b="1" smtClean="0">
                <a:solidFill>
                  <a:schemeClr val="accent5"/>
                </a:solidFill>
                <a:effectLst>
                  <a:outerShdw blurRad="38100" dist="38100" dir="2700000" algn="ctr" rotWithShape="0">
                    <a:schemeClr val="bg2">
                      <a:lumMod val="90000"/>
                    </a:schemeClr>
                  </a:outerShdw>
                </a:effectLst>
                <a:latin typeface="helvetica" panose="020B0604020202020204" pitchFamily="34" charset="0"/>
                <a:ea typeface="맑은 고딕" panose="020B0503020000020004" pitchFamily="50" charset="-127"/>
              </a:rPr>
              <a:t>이 되는 온도를 구하라</a:t>
            </a:r>
            <a:r>
              <a:rPr lang="en-US" altLang="ko-KR" sz="2000" b="1" smtClean="0">
                <a:solidFill>
                  <a:schemeClr val="accent5"/>
                </a:solidFill>
                <a:effectLst>
                  <a:outerShdw blurRad="38100" dist="38100" dir="2700000" algn="ctr" rotWithShape="0">
                    <a:schemeClr val="bg2">
                      <a:lumMod val="90000"/>
                    </a:schemeClr>
                  </a:outerShdw>
                </a:effectLst>
                <a:latin typeface="helvetica" panose="020B0604020202020204" pitchFamily="34" charset="0"/>
                <a:ea typeface="맑은 고딕" panose="020B0503020000020004" pitchFamily="50" charset="-127"/>
              </a:rPr>
              <a:t>.</a:t>
            </a:r>
            <a:endParaRPr lang="ko-KR" altLang="en-US" sz="2000" b="1" dirty="0">
              <a:solidFill>
                <a:schemeClr val="accent5"/>
              </a:solidFill>
              <a:effectLst>
                <a:outerShdw blurRad="38100" dist="38100" dir="2700000" algn="ctr" rotWithShape="0">
                  <a:schemeClr val="bg2">
                    <a:lumMod val="90000"/>
                  </a:schemeClr>
                </a:outerShdw>
              </a:effectLst>
              <a:latin typeface="helvetica" panose="020B0604020202020204" pitchFamily="34" charset="0"/>
              <a:ea typeface="맑은 고딕" panose="020B0503020000020004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6982" y="821094"/>
            <a:ext cx="58223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smtClean="0">
                <a:latin typeface="helvetica" panose="020B0604020202020204" pitchFamily="34" charset="0"/>
                <a:ea typeface="맑은 고딕" panose="020B0503020000020004" pitchFamily="50" charset="-127"/>
              </a:rPr>
              <a:t>Bisection method</a:t>
            </a:r>
            <a:endParaRPr lang="ko-KR" altLang="en-US" sz="1600" b="1">
              <a:latin typeface="helvetica" panose="020B0604020202020204" pitchFamily="34" charset="0"/>
              <a:ea typeface="맑은 고딕" panose="020B0503020000020004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0434" y="2381426"/>
            <a:ext cx="353436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smtClean="0">
                <a:latin typeface="helvetica" panose="020B0604020202020204" pitchFamily="34" charset="0"/>
                <a:cs typeface="helvetica" panose="020B0604020202020204" pitchFamily="34" charset="0"/>
              </a:rPr>
              <a:t>정답이 </a:t>
            </a:r>
            <a:r>
              <a:rPr lang="en-US" altLang="ko-KR" sz="1400" smtClean="0">
                <a:latin typeface="helvetica" panose="020B0604020202020204" pitchFamily="34" charset="0"/>
                <a:cs typeface="helvetica" panose="020B0604020202020204" pitchFamily="34" charset="0"/>
              </a:rPr>
              <a:t>lower limit </a:t>
            </a:r>
            <a:r>
              <a:rPr lang="ko-KR" altLang="en-US" sz="1400" smtClean="0">
                <a:latin typeface="helvetica" panose="020B0604020202020204" pitchFamily="34" charset="0"/>
                <a:cs typeface="helvetica" panose="020B0604020202020204" pitchFamily="34" charset="0"/>
              </a:rPr>
              <a:t>과 평균 값 사이일 경우</a:t>
            </a:r>
            <a:endParaRPr lang="en-US" altLang="ko-KR" sz="140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ko-KR" altLang="en-US" sz="1400" smtClean="0">
                <a:latin typeface="helvetica" panose="020B0604020202020204" pitchFamily="34" charset="0"/>
                <a:cs typeface="helvetica" panose="020B0604020202020204" pitchFamily="34" charset="0"/>
              </a:rPr>
              <a:t>평균 값 </a:t>
            </a:r>
            <a:r>
              <a:rPr lang="ko-KR" altLang="en-US" sz="1400" smtClean="0">
                <a:latin typeface="helvetica" panose="020B0604020202020204" pitchFamily="34" charset="0"/>
                <a:ea typeface="맑은 고딕" panose="020B0503020000020004" pitchFamily="50" charset="-127"/>
                <a:cs typeface="helvetica" panose="020B0604020202020204" pitchFamily="34" charset="0"/>
              </a:rPr>
              <a:t>→ </a:t>
            </a:r>
            <a:r>
              <a:rPr lang="en-US" altLang="ko-KR" sz="1400" smtClean="0">
                <a:latin typeface="helvetica" panose="020B0604020202020204" pitchFamily="34" charset="0"/>
                <a:ea typeface="맑은 고딕" panose="020B0503020000020004" pitchFamily="50" charset="-127"/>
                <a:cs typeface="helvetica" panose="020B0604020202020204" pitchFamily="34" charset="0"/>
              </a:rPr>
              <a:t>upper limit</a:t>
            </a:r>
            <a:endParaRPr lang="en-US" altLang="ko-KR" sz="14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endParaRPr lang="en-US" altLang="ko-KR" sz="9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ko-KR" altLang="en-US" sz="1400" smtClean="0">
                <a:latin typeface="helvetica" panose="020B0604020202020204" pitchFamily="34" charset="0"/>
                <a:cs typeface="helvetica" panose="020B0604020202020204" pitchFamily="34" charset="0"/>
              </a:rPr>
              <a:t>정답이 </a:t>
            </a:r>
            <a:r>
              <a:rPr lang="en-US" altLang="ko-KR" sz="1400" smtClean="0">
                <a:latin typeface="helvetica" panose="020B0604020202020204" pitchFamily="34" charset="0"/>
                <a:cs typeface="helvetica" panose="020B0604020202020204" pitchFamily="34" charset="0"/>
              </a:rPr>
              <a:t>upper limit</a:t>
            </a:r>
            <a:r>
              <a:rPr lang="ko-KR" altLang="en-US" sz="140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ko-KR" altLang="en-US" sz="1400" smtClean="0">
                <a:latin typeface="helvetica" panose="020B0604020202020204" pitchFamily="34" charset="0"/>
                <a:cs typeface="helvetica" panose="020B0604020202020204" pitchFamily="34" charset="0"/>
              </a:rPr>
              <a:t>과 평균 값 사이일 경우</a:t>
            </a:r>
            <a:endParaRPr lang="en-US" altLang="ko-KR" sz="140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ko-KR" altLang="en-US" sz="1400" smtClean="0">
                <a:latin typeface="helvetica" panose="020B0604020202020204" pitchFamily="34" charset="0"/>
                <a:cs typeface="helvetica" panose="020B0604020202020204" pitchFamily="34" charset="0"/>
              </a:rPr>
              <a:t>평균 값 → </a:t>
            </a:r>
            <a:r>
              <a:rPr lang="en-US" altLang="ko-KR" sz="1400" smtClean="0">
                <a:latin typeface="helvetica" panose="020B0604020202020204" pitchFamily="34" charset="0"/>
                <a:cs typeface="helvetica" panose="020B0604020202020204" pitchFamily="34" charset="0"/>
              </a:rPr>
              <a:t>lower limit</a:t>
            </a:r>
          </a:p>
          <a:p>
            <a:pPr algn="ctr"/>
            <a:endParaRPr lang="en-US" altLang="ko-KR" sz="9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ko-KR" altLang="en-US" sz="1400" smtClean="0">
                <a:latin typeface="helvetica" panose="020B0604020202020204" pitchFamily="34" charset="0"/>
                <a:cs typeface="helvetica" panose="020B0604020202020204" pitchFamily="34" charset="0"/>
              </a:rPr>
              <a:t>정답이 평균 값일 경우</a:t>
            </a:r>
            <a:endParaRPr lang="en-US" altLang="ko-KR" sz="140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n-US" altLang="ko-KR" sz="1400" smtClean="0">
                <a:latin typeface="helvetica" panose="020B0604020202020204" pitchFamily="34" charset="0"/>
                <a:cs typeface="helvetica" panose="020B0604020202020204" pitchFamily="34" charset="0"/>
              </a:rPr>
              <a:t>error = 0</a:t>
            </a:r>
            <a:endParaRPr lang="en-US" altLang="ko-KR" sz="140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4107800" y="990371"/>
            <a:ext cx="4572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xrold = xl</a:t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iter = </a:t>
            </a:r>
            <a:r>
              <a:rPr lang="en-US" altLang="ko-KR" sz="1200">
                <a:solidFill>
                  <a:srgbClr val="1750EB"/>
                </a:solidFill>
                <a:latin typeface="JetBrains Mono"/>
              </a:rPr>
              <a:t>0</a:t>
            </a:r>
            <a:br>
              <a:rPr lang="en-US" altLang="ko-KR" sz="1200">
                <a:solidFill>
                  <a:srgbClr val="1750EB"/>
                </a:solidFill>
                <a:latin typeface="JetBrains Mono"/>
              </a:rPr>
            </a:br>
            <a:r>
              <a:rPr lang="en-US" altLang="ko-KR" sz="1200">
                <a:solidFill>
                  <a:srgbClr val="0033B3"/>
                </a:solidFill>
                <a:latin typeface="JetBrains Mono"/>
              </a:rPr>
              <a:t>while True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:</a:t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    iter = iter + </a:t>
            </a:r>
            <a:r>
              <a:rPr lang="en-US" altLang="ko-KR" sz="1200">
                <a:solidFill>
                  <a:srgbClr val="1750EB"/>
                </a:solidFill>
                <a:latin typeface="JetBrains Mono"/>
              </a:rPr>
              <a:t>1</a:t>
            </a:r>
            <a:br>
              <a:rPr lang="en-US" altLang="ko-KR" sz="1200">
                <a:solidFill>
                  <a:srgbClr val="1750EB"/>
                </a:solidFill>
                <a:latin typeface="JetBrains Mono"/>
              </a:rPr>
            </a:br>
            <a:r>
              <a:rPr lang="en-US" altLang="ko-KR" sz="1200">
                <a:solidFill>
                  <a:srgbClr val="1750EB"/>
                </a:solidFill>
                <a:latin typeface="JetBrains Mono"/>
              </a:rPr>
              <a:t>    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xr = (xl + xu) / </a:t>
            </a:r>
            <a:r>
              <a:rPr lang="en-US" altLang="ko-KR" sz="1200">
                <a:solidFill>
                  <a:srgbClr val="1750EB"/>
                </a:solidFill>
                <a:latin typeface="JetBrains Mono"/>
              </a:rPr>
              <a:t>2.0</a:t>
            </a:r>
            <a:br>
              <a:rPr lang="en-US" altLang="ko-KR" sz="1200">
                <a:solidFill>
                  <a:srgbClr val="1750EB"/>
                </a:solidFill>
                <a:latin typeface="JetBrains Mono"/>
              </a:rPr>
            </a:br>
            <a:r>
              <a:rPr lang="en-US" altLang="ko-KR" sz="1200">
                <a:solidFill>
                  <a:srgbClr val="1750EB"/>
                </a:solidFill>
                <a:latin typeface="JetBrains Mono"/>
              </a:rPr>
              <a:t>    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error = </a:t>
            </a:r>
            <a:r>
              <a:rPr lang="en-US" altLang="ko-KR" sz="1200">
                <a:solidFill>
                  <a:srgbClr val="000080"/>
                </a:solidFill>
                <a:latin typeface="JetBrains Mono"/>
              </a:rPr>
              <a:t>abs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(xrold - xr)</a:t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    fxr = f(xr)</a:t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    </a:t>
            </a:r>
            <a:endParaRPr lang="en-US" altLang="ko-KR" sz="1200" smtClean="0">
              <a:solidFill>
                <a:srgbClr val="080808"/>
              </a:solidFill>
              <a:latin typeface="JetBrains Mono"/>
            </a:endParaRPr>
          </a:p>
          <a:p>
            <a:r>
              <a:rPr lang="en-US" altLang="ko-KR" sz="1200" smtClean="0">
                <a:solidFill>
                  <a:srgbClr val="080808"/>
                </a:solidFill>
                <a:latin typeface="JetBrains Mono"/>
              </a:rPr>
              <a:t>    </a:t>
            </a:r>
            <a:r>
              <a:rPr lang="en-US" altLang="ko-KR" sz="1200" smtClean="0">
                <a:solidFill>
                  <a:srgbClr val="0033B3"/>
                </a:solidFill>
                <a:latin typeface="JetBrains Mono"/>
              </a:rPr>
              <a:t>if 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fxr*fxl &lt; </a:t>
            </a:r>
            <a:r>
              <a:rPr lang="en-US" altLang="ko-KR" sz="1200">
                <a:solidFill>
                  <a:srgbClr val="1750EB"/>
                </a:solidFill>
                <a:latin typeface="JetBrains Mono"/>
              </a:rPr>
              <a:t>0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:</a:t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        xu = xr</a:t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    </a:t>
            </a:r>
            <a:r>
              <a:rPr lang="en-US" altLang="ko-KR" sz="1200">
                <a:solidFill>
                  <a:srgbClr val="0033B3"/>
                </a:solidFill>
                <a:latin typeface="JetBrains Mono"/>
              </a:rPr>
              <a:t>elif 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fxr*fxl &gt; </a:t>
            </a:r>
            <a:r>
              <a:rPr lang="en-US" altLang="ko-KR" sz="1200">
                <a:solidFill>
                  <a:srgbClr val="1750EB"/>
                </a:solidFill>
                <a:latin typeface="JetBrains Mono"/>
              </a:rPr>
              <a:t>0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:</a:t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        xl = xr</a:t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        fxl = fxr</a:t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    </a:t>
            </a:r>
            <a:r>
              <a:rPr lang="en-US" altLang="ko-KR" sz="1200">
                <a:solidFill>
                  <a:srgbClr val="0033B3"/>
                </a:solidFill>
                <a:latin typeface="JetBrains Mono"/>
              </a:rPr>
              <a:t>else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:</a:t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        error = </a:t>
            </a:r>
            <a:r>
              <a:rPr lang="en-US" altLang="ko-KR" sz="1200">
                <a:solidFill>
                  <a:srgbClr val="1750EB"/>
                </a:solidFill>
                <a:latin typeface="JetBrains Mono"/>
              </a:rPr>
              <a:t>0</a:t>
            </a:r>
            <a:br>
              <a:rPr lang="en-US" altLang="ko-KR" sz="1200">
                <a:solidFill>
                  <a:srgbClr val="1750EB"/>
                </a:solidFill>
                <a:latin typeface="JetBrains Mono"/>
              </a:rPr>
            </a:br>
            <a:r>
              <a:rPr lang="en-US" altLang="ko-KR" sz="1200">
                <a:solidFill>
                  <a:srgbClr val="1750EB"/>
                </a:solidFill>
                <a:latin typeface="JetBrains Mono"/>
              </a:rPr>
              <a:t>    </a:t>
            </a:r>
            <a:endParaRPr lang="en-US" altLang="ko-KR" sz="1200" smtClean="0">
              <a:solidFill>
                <a:srgbClr val="1750EB"/>
              </a:solidFill>
              <a:latin typeface="JetBrains Mono"/>
            </a:endParaRPr>
          </a:p>
          <a:p>
            <a:endParaRPr lang="en-US" altLang="ko-KR" sz="1200" smtClean="0">
              <a:solidFill>
                <a:srgbClr val="1750EB"/>
              </a:solidFill>
              <a:latin typeface="JetBrains Mono"/>
            </a:endParaRPr>
          </a:p>
          <a:p>
            <a:r>
              <a:rPr lang="en-US" altLang="ko-KR" sz="1200">
                <a:solidFill>
                  <a:srgbClr val="1750EB"/>
                </a:solidFill>
                <a:latin typeface="JetBrains Mono"/>
              </a:rPr>
              <a:t> </a:t>
            </a:r>
            <a:r>
              <a:rPr lang="en-US" altLang="ko-KR" sz="1200" smtClean="0">
                <a:solidFill>
                  <a:srgbClr val="1750EB"/>
                </a:solidFill>
                <a:latin typeface="JetBrains Mono"/>
              </a:rPr>
              <a:t>   </a:t>
            </a:r>
            <a:r>
              <a:rPr lang="en-US" altLang="ko-KR" sz="1200" smtClean="0">
                <a:solidFill>
                  <a:srgbClr val="0033B3"/>
                </a:solidFill>
                <a:latin typeface="JetBrains Mono"/>
              </a:rPr>
              <a:t>if 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(error &lt; er) </a:t>
            </a:r>
            <a:r>
              <a:rPr lang="en-US" altLang="ko-KR" sz="1200">
                <a:solidFill>
                  <a:srgbClr val="0033B3"/>
                </a:solidFill>
                <a:latin typeface="JetBrains Mono"/>
              </a:rPr>
              <a:t>or 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(iter &gt;= max):</a:t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        </a:t>
            </a:r>
            <a:r>
              <a:rPr lang="en-US" altLang="ko-KR" sz="1200">
                <a:solidFill>
                  <a:srgbClr val="000080"/>
                </a:solidFill>
                <a:latin typeface="JetBrains Mono"/>
              </a:rPr>
              <a:t>print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(</a:t>
            </a:r>
            <a:r>
              <a:rPr lang="en-US" altLang="ko-KR" sz="1200" b="1">
                <a:solidFill>
                  <a:srgbClr val="008080"/>
                </a:solidFill>
                <a:latin typeface="JetBrains Mono"/>
              </a:rPr>
              <a:t>f'iteration:</a:t>
            </a:r>
            <a:r>
              <a:rPr lang="en-US" altLang="ko-KR" sz="1200">
                <a:solidFill>
                  <a:srgbClr val="0037A6"/>
                </a:solidFill>
                <a:latin typeface="JetBrains Mono"/>
              </a:rPr>
              <a:t>{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iter</a:t>
            </a:r>
            <a:r>
              <a:rPr lang="en-US" altLang="ko-KR" sz="1200">
                <a:solidFill>
                  <a:srgbClr val="0037A6"/>
                </a:solidFill>
                <a:latin typeface="JetBrains Mono"/>
              </a:rPr>
              <a:t>}</a:t>
            </a:r>
            <a:r>
              <a:rPr lang="en-US" altLang="ko-KR" sz="1200" b="1">
                <a:solidFill>
                  <a:srgbClr val="008080"/>
                </a:solidFill>
                <a:latin typeface="JetBrains Mono"/>
              </a:rPr>
              <a:t>'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)</a:t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        </a:t>
            </a:r>
            <a:r>
              <a:rPr lang="en-US" altLang="ko-KR" sz="1200">
                <a:solidFill>
                  <a:srgbClr val="000080"/>
                </a:solidFill>
                <a:latin typeface="JetBrains Mono"/>
              </a:rPr>
              <a:t>print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(</a:t>
            </a:r>
            <a:r>
              <a:rPr lang="en-US" altLang="ko-KR" sz="1200" b="1">
                <a:solidFill>
                  <a:srgbClr val="008080"/>
                </a:solidFill>
                <a:latin typeface="JetBrains Mono"/>
              </a:rPr>
              <a:t>f'Answer:</a:t>
            </a:r>
            <a:r>
              <a:rPr lang="en-US" altLang="ko-KR" sz="1200">
                <a:solidFill>
                  <a:srgbClr val="0037A6"/>
                </a:solidFill>
                <a:latin typeface="JetBrains Mono"/>
              </a:rPr>
              <a:t>{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xr</a:t>
            </a:r>
            <a:r>
              <a:rPr lang="en-US" altLang="ko-KR" sz="1200">
                <a:solidFill>
                  <a:srgbClr val="0037A6"/>
                </a:solidFill>
                <a:latin typeface="JetBrains Mono"/>
              </a:rPr>
              <a:t>}</a:t>
            </a:r>
            <a:r>
              <a:rPr lang="en-US" altLang="ko-KR" sz="1200" b="1">
                <a:solidFill>
                  <a:srgbClr val="008080"/>
                </a:solidFill>
                <a:latin typeface="JetBrains Mono"/>
              </a:rPr>
              <a:t>'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)</a:t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        </a:t>
            </a:r>
            <a:r>
              <a:rPr lang="en-US" altLang="ko-KR" sz="1200">
                <a:solidFill>
                  <a:srgbClr val="0033B3"/>
                </a:solidFill>
                <a:latin typeface="JetBrains Mono"/>
              </a:rPr>
              <a:t>break</a:t>
            </a:r>
            <a:br>
              <a:rPr lang="en-US" altLang="ko-KR" sz="1200">
                <a:solidFill>
                  <a:srgbClr val="0033B3"/>
                </a:solidFill>
                <a:latin typeface="JetBrains Mono"/>
              </a:rPr>
            </a:br>
            <a:r>
              <a:rPr lang="en-US" altLang="ko-KR" sz="1200">
                <a:solidFill>
                  <a:srgbClr val="0033B3"/>
                </a:solidFill>
                <a:latin typeface="JetBrains Mono"/>
              </a:rPr>
              <a:t>    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xrold = xr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220434" y="2381426"/>
            <a:ext cx="8685027" cy="166199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220433" y="4139991"/>
            <a:ext cx="8685027" cy="99741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220433" y="1719706"/>
            <a:ext cx="8685027" cy="29992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220433" y="1719706"/>
            <a:ext cx="3534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smtClean="0">
                <a:latin typeface="helvetica" panose="020B0604020202020204" pitchFamily="34" charset="0"/>
                <a:cs typeface="helvetica" panose="020B0604020202020204" pitchFamily="34" charset="0"/>
              </a:rPr>
              <a:t>lower limit</a:t>
            </a:r>
            <a:r>
              <a:rPr lang="ko-KR" altLang="en-US" sz="1400" smtClean="0">
                <a:latin typeface="helvetica" panose="020B0604020202020204" pitchFamily="34" charset="0"/>
                <a:cs typeface="helvetica" panose="020B0604020202020204" pitchFamily="34" charset="0"/>
              </a:rPr>
              <a:t>과 </a:t>
            </a:r>
            <a:r>
              <a:rPr lang="en-US" altLang="ko-KR" sz="1400" smtClean="0">
                <a:latin typeface="helvetica" panose="020B0604020202020204" pitchFamily="34" charset="0"/>
                <a:cs typeface="helvetica" panose="020B0604020202020204" pitchFamily="34" charset="0"/>
              </a:rPr>
              <a:t>upper limit </a:t>
            </a:r>
            <a:r>
              <a:rPr lang="ko-KR" altLang="en-US" sz="1400" smtClean="0">
                <a:latin typeface="helvetica" panose="020B0604020202020204" pitchFamily="34" charset="0"/>
                <a:cs typeface="helvetica" panose="020B0604020202020204" pitchFamily="34" charset="0"/>
              </a:rPr>
              <a:t>평균 값</a:t>
            </a:r>
            <a:endParaRPr lang="en-US" altLang="ko-KR" sz="140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0433" y="4416455"/>
            <a:ext cx="3534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smtClean="0">
                <a:latin typeface="helvetica" panose="020B0604020202020204" pitchFamily="34" charset="0"/>
                <a:cs typeface="helvetica" panose="020B0604020202020204" pitchFamily="34" charset="0"/>
              </a:rPr>
              <a:t>error </a:t>
            </a:r>
            <a:r>
              <a:rPr lang="ko-KR" altLang="en-US" sz="1400" smtClean="0">
                <a:latin typeface="helvetica" panose="020B0604020202020204" pitchFamily="34" charset="0"/>
                <a:cs typeface="helvetica" panose="020B0604020202020204" pitchFamily="34" charset="0"/>
              </a:rPr>
              <a:t>가 </a:t>
            </a:r>
            <a:r>
              <a:rPr lang="en-US" altLang="ko-KR" sz="1400" smtClean="0">
                <a:latin typeface="helvetica" panose="020B0604020202020204" pitchFamily="34" charset="0"/>
                <a:cs typeface="helvetica" panose="020B0604020202020204" pitchFamily="34" charset="0"/>
              </a:rPr>
              <a:t>error range</a:t>
            </a:r>
            <a:r>
              <a:rPr lang="ko-KR" altLang="en-US" sz="1400" smtClean="0">
                <a:latin typeface="helvetica" panose="020B0604020202020204" pitchFamily="34" charset="0"/>
                <a:cs typeface="helvetica" panose="020B0604020202020204" pitchFamily="34" charset="0"/>
              </a:rPr>
              <a:t>보다 작거나 </a:t>
            </a:r>
            <a:endParaRPr lang="en-US" altLang="ko-KR" sz="140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n-US" altLang="ko-KR" sz="1400" smtClean="0">
                <a:latin typeface="helvetica" panose="020B0604020202020204" pitchFamily="34" charset="0"/>
                <a:cs typeface="helvetica" panose="020B0604020202020204" pitchFamily="34" charset="0"/>
              </a:rPr>
              <a:t>iteration</a:t>
            </a:r>
            <a:r>
              <a:rPr lang="ko-KR" altLang="en-US" sz="1400" smtClean="0">
                <a:latin typeface="helvetica" panose="020B0604020202020204" pitchFamily="34" charset="0"/>
                <a:cs typeface="helvetica" panose="020B0604020202020204" pitchFamily="34" charset="0"/>
              </a:rPr>
              <a:t>이 </a:t>
            </a:r>
            <a:r>
              <a:rPr lang="en-US" altLang="ko-KR" sz="1400" smtClean="0">
                <a:latin typeface="helvetica" panose="020B0604020202020204" pitchFamily="34" charset="0"/>
                <a:cs typeface="helvetica" panose="020B0604020202020204" pitchFamily="34" charset="0"/>
              </a:rPr>
              <a:t>max iteration</a:t>
            </a:r>
            <a:r>
              <a:rPr lang="ko-KR" altLang="en-US" sz="1400" smtClean="0">
                <a:latin typeface="helvetica" panose="020B0604020202020204" pitchFamily="34" charset="0"/>
                <a:cs typeface="helvetica" panose="020B0604020202020204" pitchFamily="34" charset="0"/>
              </a:rPr>
              <a:t>보다 클 경우 종료</a:t>
            </a:r>
            <a:endParaRPr lang="en-US" altLang="ko-KR" sz="140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6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0434" y="281087"/>
            <a:ext cx="6173366" cy="4322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ko-KR" altLang="en-US" sz="2000" b="1" smtClean="0">
                <a:solidFill>
                  <a:schemeClr val="accent5"/>
                </a:solidFill>
                <a:effectLst>
                  <a:outerShdw blurRad="38100" dist="38100" dir="2700000" algn="ctr" rotWithShape="0">
                    <a:schemeClr val="bg2">
                      <a:lumMod val="90000"/>
                    </a:schemeClr>
                  </a:outerShdw>
                </a:effectLst>
                <a:latin typeface="helvetica" panose="020B0604020202020204" pitchFamily="34" charset="0"/>
                <a:ea typeface="맑은 고딕" panose="020B0503020000020004" pitchFamily="50" charset="-127"/>
              </a:rPr>
              <a:t>물의 수증기압이 </a:t>
            </a:r>
            <a:r>
              <a:rPr lang="en-US" altLang="ko-KR" sz="2000" b="1" smtClean="0">
                <a:solidFill>
                  <a:schemeClr val="accent5"/>
                </a:solidFill>
                <a:effectLst>
                  <a:outerShdw blurRad="38100" dist="38100" dir="2700000" algn="ctr" rotWithShape="0">
                    <a:schemeClr val="bg2">
                      <a:lumMod val="90000"/>
                    </a:schemeClr>
                  </a:outerShdw>
                </a:effectLst>
                <a:latin typeface="helvetica" panose="020B0604020202020204" pitchFamily="34" charset="0"/>
                <a:ea typeface="맑은 고딕" panose="020B0503020000020004" pitchFamily="50" charset="-127"/>
              </a:rPr>
              <a:t>0.5 atm </a:t>
            </a:r>
            <a:r>
              <a:rPr lang="ko-KR" altLang="en-US" sz="2000" b="1" smtClean="0">
                <a:solidFill>
                  <a:schemeClr val="accent5"/>
                </a:solidFill>
                <a:effectLst>
                  <a:outerShdw blurRad="38100" dist="38100" dir="2700000" algn="ctr" rotWithShape="0">
                    <a:schemeClr val="bg2">
                      <a:lumMod val="90000"/>
                    </a:schemeClr>
                  </a:outerShdw>
                </a:effectLst>
                <a:latin typeface="helvetica" panose="020B0604020202020204" pitchFamily="34" charset="0"/>
                <a:ea typeface="맑은 고딕" panose="020B0503020000020004" pitchFamily="50" charset="-127"/>
              </a:rPr>
              <a:t>이 되는 온도를 구하라</a:t>
            </a:r>
            <a:r>
              <a:rPr lang="en-US" altLang="ko-KR" sz="2000" b="1" smtClean="0">
                <a:solidFill>
                  <a:schemeClr val="accent5"/>
                </a:solidFill>
                <a:effectLst>
                  <a:outerShdw blurRad="38100" dist="38100" dir="2700000" algn="ctr" rotWithShape="0">
                    <a:schemeClr val="bg2">
                      <a:lumMod val="90000"/>
                    </a:schemeClr>
                  </a:outerShdw>
                </a:effectLst>
                <a:latin typeface="helvetica" panose="020B0604020202020204" pitchFamily="34" charset="0"/>
                <a:ea typeface="맑은 고딕" panose="020B0503020000020004" pitchFamily="50" charset="-127"/>
              </a:rPr>
              <a:t>.</a:t>
            </a:r>
            <a:endParaRPr lang="ko-KR" altLang="en-US" sz="2000" b="1" dirty="0">
              <a:solidFill>
                <a:schemeClr val="accent5"/>
              </a:solidFill>
              <a:effectLst>
                <a:outerShdw blurRad="38100" dist="38100" dir="2700000" algn="ctr" rotWithShape="0">
                  <a:schemeClr val="bg2">
                    <a:lumMod val="90000"/>
                  </a:schemeClr>
                </a:outerShdw>
              </a:effectLst>
              <a:latin typeface="helvetica" panose="020B0604020202020204" pitchFamily="34" charset="0"/>
              <a:ea typeface="맑은 고딕" panose="020B0503020000020004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6982" y="821094"/>
            <a:ext cx="58223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smtClean="0">
                <a:latin typeface="helvetica" panose="020B0604020202020204" pitchFamily="34" charset="0"/>
                <a:ea typeface="맑은 고딕" panose="020B0503020000020004" pitchFamily="50" charset="-127"/>
              </a:rPr>
              <a:t>Newton’s method (Newton-Raphson)</a:t>
            </a:r>
            <a:endParaRPr lang="ko-KR" altLang="en-US" sz="1600" b="1">
              <a:latin typeface="helvetica" panose="020B0604020202020204" pitchFamily="34" charset="0"/>
              <a:ea typeface="맑은 고딕" panose="020B0503020000020004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220433" y="1850117"/>
            <a:ext cx="8685027" cy="151328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220433" y="2452870"/>
            <a:ext cx="3534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smtClean="0">
                <a:latin typeface="helvetica" panose="020B0604020202020204" pitchFamily="34" charset="0"/>
                <a:cs typeface="helvetica" panose="020B0604020202020204" pitchFamily="34" charset="0"/>
              </a:rPr>
              <a:t>f(x)</a:t>
            </a:r>
            <a:r>
              <a:rPr lang="ko-KR" altLang="en-US" sz="1400" smtClean="0">
                <a:latin typeface="helvetica" panose="020B0604020202020204" pitchFamily="34" charset="0"/>
                <a:cs typeface="helvetica" panose="020B0604020202020204" pitchFamily="34" charset="0"/>
              </a:rPr>
              <a:t>와 </a:t>
            </a:r>
            <a:r>
              <a:rPr lang="en-US" altLang="ko-KR" sz="1400" smtClean="0">
                <a:latin typeface="helvetica" panose="020B0604020202020204" pitchFamily="34" charset="0"/>
                <a:cs typeface="helvetica" panose="020B0604020202020204" pitchFamily="34" charset="0"/>
              </a:rPr>
              <a:t>f’(x) </a:t>
            </a:r>
            <a:r>
              <a:rPr lang="ko-KR" altLang="en-US" sz="1400" smtClean="0">
                <a:latin typeface="helvetica" panose="020B0604020202020204" pitchFamily="34" charset="0"/>
                <a:cs typeface="helvetica" panose="020B0604020202020204" pitchFamily="34" charset="0"/>
              </a:rPr>
              <a:t>함수 정의</a:t>
            </a:r>
            <a:endParaRPr lang="en-US" altLang="ko-KR" sz="140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4107800" y="1793453"/>
            <a:ext cx="5036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>
                <a:solidFill>
                  <a:srgbClr val="0033B3"/>
                </a:solidFill>
                <a:latin typeface="JetBrains Mono"/>
              </a:rPr>
              <a:t>def </a:t>
            </a:r>
            <a:r>
              <a:rPr lang="en-US" altLang="ko-KR" sz="1200">
                <a:solidFill>
                  <a:srgbClr val="000000"/>
                </a:solidFill>
                <a:latin typeface="JetBrains Mono"/>
              </a:rPr>
              <a:t>f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(x):</a:t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    y = -</a:t>
            </a:r>
            <a:r>
              <a:rPr lang="en-US" altLang="ko-KR" sz="1200">
                <a:solidFill>
                  <a:srgbClr val="1750EB"/>
                </a:solidFill>
                <a:latin typeface="JetBrains Mono"/>
              </a:rPr>
              <a:t>2900 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/ x - </a:t>
            </a:r>
            <a:r>
              <a:rPr lang="en-US" altLang="ko-KR" sz="1200">
                <a:solidFill>
                  <a:srgbClr val="1750EB"/>
                </a:solidFill>
                <a:latin typeface="JetBrains Mono"/>
              </a:rPr>
              <a:t>4.65 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* math.log10(x) - math.log10(</a:t>
            </a:r>
            <a:r>
              <a:rPr lang="en-US" altLang="ko-KR" sz="1200">
                <a:solidFill>
                  <a:srgbClr val="1750EB"/>
                </a:solidFill>
                <a:latin typeface="JetBrains Mono"/>
              </a:rPr>
              <a:t>0.5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) + </a:t>
            </a:r>
            <a:r>
              <a:rPr lang="en-US" altLang="ko-KR" sz="1200">
                <a:solidFill>
                  <a:srgbClr val="1750EB"/>
                </a:solidFill>
                <a:latin typeface="JetBrains Mono"/>
              </a:rPr>
              <a:t>19.732</a:t>
            </a:r>
            <a:br>
              <a:rPr lang="en-US" altLang="ko-KR" sz="1200">
                <a:solidFill>
                  <a:srgbClr val="1750EB"/>
                </a:solidFill>
                <a:latin typeface="JetBrains Mono"/>
              </a:rPr>
            </a:br>
            <a:r>
              <a:rPr lang="en-US" altLang="ko-KR" sz="1200">
                <a:solidFill>
                  <a:srgbClr val="1750EB"/>
                </a:solidFill>
                <a:latin typeface="JetBrains Mono"/>
              </a:rPr>
              <a:t>    </a:t>
            </a:r>
            <a:r>
              <a:rPr lang="en-US" altLang="ko-KR" sz="1200">
                <a:solidFill>
                  <a:srgbClr val="0033B3"/>
                </a:solidFill>
                <a:latin typeface="JetBrains Mono"/>
              </a:rPr>
              <a:t>return 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y</a:t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/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033B3"/>
                </a:solidFill>
                <a:latin typeface="JetBrains Mono"/>
              </a:rPr>
              <a:t>def </a:t>
            </a:r>
            <a:r>
              <a:rPr lang="en-US" altLang="ko-KR" sz="1200">
                <a:solidFill>
                  <a:srgbClr val="000000"/>
                </a:solidFill>
                <a:latin typeface="JetBrains Mono"/>
              </a:rPr>
              <a:t>df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(x, h=</a:t>
            </a:r>
            <a:r>
              <a:rPr lang="en-US" altLang="ko-KR" sz="1200">
                <a:solidFill>
                  <a:srgbClr val="1750EB"/>
                </a:solidFill>
                <a:latin typeface="JetBrains Mono"/>
              </a:rPr>
              <a:t>1e-10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):</a:t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    y = (f(x+h)-f(x-h)) / (</a:t>
            </a:r>
            <a:r>
              <a:rPr lang="en-US" altLang="ko-KR" sz="1200">
                <a:solidFill>
                  <a:srgbClr val="1750EB"/>
                </a:solidFill>
                <a:latin typeface="JetBrains Mono"/>
              </a:rPr>
              <a:t>2.0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*h)</a:t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    </a:t>
            </a:r>
            <a:r>
              <a:rPr lang="en-US" altLang="ko-KR" sz="1200">
                <a:solidFill>
                  <a:srgbClr val="0033B3"/>
                </a:solidFill>
                <a:latin typeface="JetBrains Mono"/>
              </a:rPr>
              <a:t>return 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y</a:t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/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00080"/>
                </a:solidFill>
                <a:latin typeface="JetBrains Mono"/>
              </a:rPr>
              <a:t>print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(</a:t>
            </a:r>
            <a:r>
              <a:rPr lang="en-US" altLang="ko-KR" sz="1200" b="1">
                <a:solidFill>
                  <a:srgbClr val="008080"/>
                </a:solidFill>
                <a:latin typeface="JetBrains Mono"/>
              </a:rPr>
              <a:t>"Max iteration:"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)</a:t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max = </a:t>
            </a:r>
            <a:r>
              <a:rPr lang="en-US" altLang="ko-KR" sz="1200">
                <a:solidFill>
                  <a:srgbClr val="000080"/>
                </a:solidFill>
                <a:latin typeface="JetBrains Mono"/>
              </a:rPr>
              <a:t>int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(</a:t>
            </a:r>
            <a:r>
              <a:rPr lang="en-US" altLang="ko-KR" sz="1200">
                <a:solidFill>
                  <a:srgbClr val="000080"/>
                </a:solidFill>
                <a:latin typeface="JetBrains Mono"/>
              </a:rPr>
              <a:t>input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())</a:t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00080"/>
                </a:solidFill>
                <a:latin typeface="JetBrains Mono"/>
              </a:rPr>
              <a:t>print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(</a:t>
            </a:r>
            <a:r>
              <a:rPr lang="en-US" altLang="ko-KR" sz="1200" b="1">
                <a:solidFill>
                  <a:srgbClr val="008080"/>
                </a:solidFill>
                <a:latin typeface="JetBrains Mono"/>
              </a:rPr>
              <a:t>"Error range:"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)</a:t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er = np.double(</a:t>
            </a:r>
            <a:r>
              <a:rPr lang="en-US" altLang="ko-KR" sz="1200">
                <a:solidFill>
                  <a:srgbClr val="000080"/>
                </a:solidFill>
                <a:latin typeface="JetBrains Mono"/>
              </a:rPr>
              <a:t>input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())</a:t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00080"/>
                </a:solidFill>
                <a:latin typeface="JetBrains Mono"/>
              </a:rPr>
              <a:t>print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(</a:t>
            </a:r>
            <a:r>
              <a:rPr lang="en-US" altLang="ko-KR" sz="1200" b="1">
                <a:solidFill>
                  <a:srgbClr val="008080"/>
                </a:solidFill>
                <a:latin typeface="JetBrains Mono"/>
              </a:rPr>
              <a:t>"Start point:"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)</a:t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p0 = np.double(</a:t>
            </a:r>
            <a:r>
              <a:rPr lang="en-US" altLang="ko-KR" sz="1200">
                <a:solidFill>
                  <a:srgbClr val="000080"/>
                </a:solidFill>
                <a:latin typeface="JetBrains Mono"/>
              </a:rPr>
              <a:t>input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())</a:t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/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033B3"/>
                </a:solidFill>
                <a:latin typeface="JetBrains Mono"/>
              </a:rPr>
              <a:t>if 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f(p0) == </a:t>
            </a:r>
            <a:r>
              <a:rPr lang="en-US" altLang="ko-KR" sz="1200">
                <a:solidFill>
                  <a:srgbClr val="1750EB"/>
                </a:solidFill>
                <a:latin typeface="JetBrains Mono"/>
              </a:rPr>
              <a:t>0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:</a:t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    </a:t>
            </a:r>
            <a:r>
              <a:rPr lang="en-US" altLang="ko-KR" sz="1200">
                <a:solidFill>
                  <a:srgbClr val="000080"/>
                </a:solidFill>
                <a:latin typeface="JetBrains Mono"/>
              </a:rPr>
              <a:t>print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(</a:t>
            </a:r>
            <a:r>
              <a:rPr lang="en-US" altLang="ko-KR" sz="1200" b="1">
                <a:solidFill>
                  <a:srgbClr val="008080"/>
                </a:solidFill>
                <a:latin typeface="JetBrains Mono"/>
              </a:rPr>
              <a:t>f'Answer:</a:t>
            </a:r>
            <a:r>
              <a:rPr lang="en-US" altLang="ko-KR" sz="1200">
                <a:solidFill>
                  <a:srgbClr val="0037A6"/>
                </a:solidFill>
                <a:latin typeface="JetBrains Mono"/>
              </a:rPr>
              <a:t>{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p0</a:t>
            </a:r>
            <a:r>
              <a:rPr lang="en-US" altLang="ko-KR" sz="1200">
                <a:solidFill>
                  <a:srgbClr val="0037A6"/>
                </a:solidFill>
                <a:latin typeface="JetBrains Mono"/>
              </a:rPr>
              <a:t>}</a:t>
            </a:r>
            <a:r>
              <a:rPr lang="en-US" altLang="ko-KR" sz="1200" b="1">
                <a:solidFill>
                  <a:srgbClr val="008080"/>
                </a:solidFill>
                <a:latin typeface="JetBrains Mono"/>
              </a:rPr>
              <a:t>'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)</a:t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    sys.exit()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/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endParaRPr lang="en-US" altLang="ko-KR" sz="1200">
              <a:solidFill>
                <a:srgbClr val="1750EB"/>
              </a:solidFill>
              <a:latin typeface="JetBrains Mono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220432" y="3467773"/>
            <a:ext cx="8685027" cy="116783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947974" y="3593474"/>
            <a:ext cx="20792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>
                <a:latin typeface="helvetica" panose="020B0604020202020204" pitchFamily="34" charset="0"/>
              </a:rPr>
              <a:t>Max </a:t>
            </a:r>
            <a:r>
              <a:rPr lang="en-US" altLang="ko-KR" sz="1400" smtClean="0">
                <a:latin typeface="helvetica" panose="020B0604020202020204" pitchFamily="34" charset="0"/>
              </a:rPr>
              <a:t>iteration</a:t>
            </a:r>
          </a:p>
          <a:p>
            <a:pPr algn="ctr"/>
            <a:r>
              <a:rPr lang="en-US" altLang="ko-KR" sz="1400" smtClean="0">
                <a:latin typeface="helvetica" panose="020B0604020202020204" pitchFamily="34" charset="0"/>
              </a:rPr>
              <a:t>Error range(</a:t>
            </a:r>
            <a:r>
              <a:rPr lang="ko-KR" altLang="en-US" sz="1400" smtClean="0">
                <a:latin typeface="helvetica" panose="020B0604020202020204" pitchFamily="34" charset="0"/>
              </a:rPr>
              <a:t>절대오차</a:t>
            </a:r>
            <a:r>
              <a:rPr lang="en-US" altLang="ko-KR" sz="1400" smtClean="0">
                <a:latin typeface="helvetica" panose="020B0604020202020204" pitchFamily="34" charset="0"/>
              </a:rPr>
              <a:t>)</a:t>
            </a:r>
          </a:p>
          <a:p>
            <a:pPr algn="ctr"/>
            <a:r>
              <a:rPr lang="en-US" altLang="ko-KR" sz="1400" smtClean="0">
                <a:latin typeface="helvetica" panose="020B0604020202020204" pitchFamily="34" charset="0"/>
              </a:rPr>
              <a:t>Start point</a:t>
            </a:r>
            <a:endParaRPr lang="en-US" altLang="ko-KR" sz="1400">
              <a:latin typeface="helvetica" panose="020B0604020202020204" pitchFamily="34" charset="0"/>
            </a:endParaRPr>
          </a:p>
          <a:p>
            <a:pPr algn="ctr"/>
            <a:r>
              <a:rPr lang="ko-KR" altLang="en-US" sz="1400">
                <a:latin typeface="helvetica" panose="020B0604020202020204" pitchFamily="34" charset="0"/>
              </a:rPr>
              <a:t>입력 받기</a:t>
            </a:r>
            <a:endParaRPr lang="en-US" altLang="ko-KR" sz="1400">
              <a:latin typeface="helvetica" panose="020B0604020202020204" pitchFamily="34" charset="0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220432" y="4727985"/>
            <a:ext cx="8685027" cy="67095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220432" y="4819516"/>
            <a:ext cx="3534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smtClean="0">
                <a:latin typeface="helvetica" panose="020B0604020202020204" pitchFamily="34" charset="0"/>
                <a:cs typeface="helvetica" panose="020B0604020202020204" pitchFamily="34" charset="0"/>
              </a:rPr>
              <a:t>Start point</a:t>
            </a:r>
            <a:r>
              <a:rPr lang="ko-KR" altLang="en-US" sz="1400" smtClean="0">
                <a:latin typeface="helvetica" panose="020B0604020202020204" pitchFamily="34" charset="0"/>
                <a:cs typeface="helvetica" panose="020B0604020202020204" pitchFamily="34" charset="0"/>
              </a:rPr>
              <a:t>가 정답일 경우</a:t>
            </a:r>
            <a:endParaRPr lang="en-US" altLang="ko-KR" sz="140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ko-KR" altLang="en-US" sz="1400" smtClean="0">
                <a:latin typeface="helvetica" panose="020B0604020202020204" pitchFamily="34" charset="0"/>
                <a:cs typeface="helvetica" panose="020B0604020202020204" pitchFamily="34" charset="0"/>
              </a:rPr>
              <a:t>정답 출력 후 종료</a:t>
            </a:r>
            <a:endParaRPr lang="en-US" altLang="ko-KR" sz="140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32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0434" y="281087"/>
            <a:ext cx="6173366" cy="4322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ko-KR" altLang="en-US" sz="2000" b="1" smtClean="0">
                <a:solidFill>
                  <a:schemeClr val="accent5"/>
                </a:solidFill>
                <a:effectLst>
                  <a:outerShdw blurRad="38100" dist="38100" dir="2700000" algn="ctr" rotWithShape="0">
                    <a:schemeClr val="bg2">
                      <a:lumMod val="90000"/>
                    </a:schemeClr>
                  </a:outerShdw>
                </a:effectLst>
                <a:latin typeface="helvetica" panose="020B0604020202020204" pitchFamily="34" charset="0"/>
                <a:ea typeface="맑은 고딕" panose="020B0503020000020004" pitchFamily="50" charset="-127"/>
              </a:rPr>
              <a:t>물의 수증기압이 </a:t>
            </a:r>
            <a:r>
              <a:rPr lang="en-US" altLang="ko-KR" sz="2000" b="1" smtClean="0">
                <a:solidFill>
                  <a:schemeClr val="accent5"/>
                </a:solidFill>
                <a:effectLst>
                  <a:outerShdw blurRad="38100" dist="38100" dir="2700000" algn="ctr" rotWithShape="0">
                    <a:schemeClr val="bg2">
                      <a:lumMod val="90000"/>
                    </a:schemeClr>
                  </a:outerShdw>
                </a:effectLst>
                <a:latin typeface="helvetica" panose="020B0604020202020204" pitchFamily="34" charset="0"/>
                <a:ea typeface="맑은 고딕" panose="020B0503020000020004" pitchFamily="50" charset="-127"/>
              </a:rPr>
              <a:t>0.5 atm </a:t>
            </a:r>
            <a:r>
              <a:rPr lang="ko-KR" altLang="en-US" sz="2000" b="1" smtClean="0">
                <a:solidFill>
                  <a:schemeClr val="accent5"/>
                </a:solidFill>
                <a:effectLst>
                  <a:outerShdw blurRad="38100" dist="38100" dir="2700000" algn="ctr" rotWithShape="0">
                    <a:schemeClr val="bg2">
                      <a:lumMod val="90000"/>
                    </a:schemeClr>
                  </a:outerShdw>
                </a:effectLst>
                <a:latin typeface="helvetica" panose="020B0604020202020204" pitchFamily="34" charset="0"/>
                <a:ea typeface="맑은 고딕" panose="020B0503020000020004" pitchFamily="50" charset="-127"/>
              </a:rPr>
              <a:t>이 되는 온도를 구하라</a:t>
            </a:r>
            <a:r>
              <a:rPr lang="en-US" altLang="ko-KR" sz="2000" b="1" smtClean="0">
                <a:solidFill>
                  <a:schemeClr val="accent5"/>
                </a:solidFill>
                <a:effectLst>
                  <a:outerShdw blurRad="38100" dist="38100" dir="2700000" algn="ctr" rotWithShape="0">
                    <a:schemeClr val="bg2">
                      <a:lumMod val="90000"/>
                    </a:schemeClr>
                  </a:outerShdw>
                </a:effectLst>
                <a:latin typeface="helvetica" panose="020B0604020202020204" pitchFamily="34" charset="0"/>
                <a:ea typeface="맑은 고딕" panose="020B0503020000020004" pitchFamily="50" charset="-127"/>
              </a:rPr>
              <a:t>.</a:t>
            </a:r>
            <a:endParaRPr lang="ko-KR" altLang="en-US" sz="2000" b="1" dirty="0">
              <a:solidFill>
                <a:schemeClr val="accent5"/>
              </a:solidFill>
              <a:effectLst>
                <a:outerShdw blurRad="38100" dist="38100" dir="2700000" algn="ctr" rotWithShape="0">
                  <a:schemeClr val="bg2">
                    <a:lumMod val="90000"/>
                  </a:schemeClr>
                </a:outerShdw>
              </a:effectLst>
              <a:latin typeface="helvetica" panose="020B0604020202020204" pitchFamily="34" charset="0"/>
              <a:ea typeface="맑은 고딕" panose="020B0503020000020004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6982" y="821094"/>
            <a:ext cx="58223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smtClean="0">
                <a:latin typeface="helvetica" panose="020B0604020202020204" pitchFamily="34" charset="0"/>
                <a:ea typeface="맑은 고딕" panose="020B0503020000020004" pitchFamily="50" charset="-127"/>
              </a:rPr>
              <a:t>Newton’s method (Newton-Raphson)</a:t>
            </a:r>
            <a:endParaRPr lang="ko-KR" altLang="en-US" sz="1600" b="1">
              <a:latin typeface="helvetica" panose="020B0604020202020204" pitchFamily="34" charset="0"/>
              <a:ea typeface="맑은 고딕" panose="020B0503020000020004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220433" y="2081225"/>
            <a:ext cx="8685027" cy="183081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220433" y="2452870"/>
            <a:ext cx="35343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smtClean="0">
                <a:latin typeface="helvetica" panose="020B0604020202020204" pitchFamily="34" charset="0"/>
                <a:cs typeface="helvetica" panose="020B0604020202020204" pitchFamily="34" charset="0"/>
              </a:rPr>
              <a:t>p</a:t>
            </a:r>
            <a:r>
              <a:rPr lang="en-US" altLang="ko-KR" sz="1400" baseline="-25000" smtClean="0">
                <a:latin typeface="helvetica" panose="020B0604020202020204" pitchFamily="34" charset="0"/>
                <a:cs typeface="helvetica" panose="020B0604020202020204" pitchFamily="34" charset="0"/>
              </a:rPr>
              <a:t>0</a:t>
            </a:r>
            <a:r>
              <a:rPr lang="ko-KR" altLang="en-US" sz="1400" smtClean="0">
                <a:latin typeface="helvetica" panose="020B0604020202020204" pitchFamily="34" charset="0"/>
                <a:cs typeface="helvetica" panose="020B0604020202020204" pitchFamily="34" charset="0"/>
              </a:rPr>
              <a:t>에 </a:t>
            </a:r>
            <a:r>
              <a:rPr lang="en-US" altLang="ko-KR" sz="1400" smtClean="0">
                <a:latin typeface="helvetica" panose="020B0604020202020204" pitchFamily="34" charset="0"/>
                <a:cs typeface="helvetica" panose="020B0604020202020204" pitchFamily="34" charset="0"/>
              </a:rPr>
              <a:t>error range </a:t>
            </a:r>
            <a:r>
              <a:rPr lang="ko-KR" altLang="en-US" sz="1400" smtClean="0">
                <a:latin typeface="helvetica" panose="020B0604020202020204" pitchFamily="34" charset="0"/>
                <a:cs typeface="helvetica" panose="020B0604020202020204" pitchFamily="34" charset="0"/>
              </a:rPr>
              <a:t>값을 더하고 뺀 값의 </a:t>
            </a:r>
            <a:endParaRPr lang="en-US" altLang="ko-KR" sz="140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ko-KR" altLang="en-US" sz="1400" smtClean="0">
                <a:latin typeface="helvetica" panose="020B0604020202020204" pitchFamily="34" charset="0"/>
                <a:cs typeface="helvetica" panose="020B0604020202020204" pitchFamily="34" charset="0"/>
              </a:rPr>
              <a:t>함수 값 </a:t>
            </a:r>
            <a:r>
              <a:rPr lang="en-US" altLang="ko-KR" sz="1400" smtClean="0">
                <a:latin typeface="helvetica" panose="020B0604020202020204" pitchFamily="34" charset="0"/>
                <a:cs typeface="helvetica" panose="020B0604020202020204" pitchFamily="34" charset="0"/>
              </a:rPr>
              <a:t>&lt;= 0</a:t>
            </a:r>
          </a:p>
          <a:p>
            <a:pPr algn="ctr"/>
            <a:r>
              <a:rPr lang="en-US" altLang="ko-KR" sz="1400">
                <a:latin typeface="helvetica" panose="020B0604020202020204" pitchFamily="34" charset="0"/>
                <a:ea typeface="맑은 고딕" panose="020B0503020000020004" pitchFamily="50" charset="-127"/>
                <a:cs typeface="helvetica" panose="020B0604020202020204" pitchFamily="34" charset="0"/>
              </a:rPr>
              <a:t>(</a:t>
            </a:r>
            <a:r>
              <a:rPr lang="en-US" altLang="ko-KR" sz="1400" smtClean="0">
                <a:latin typeface="helvetica" panose="020B0604020202020204" pitchFamily="34" charset="0"/>
                <a:ea typeface="맑은 고딕" panose="020B0503020000020004" pitchFamily="50" charset="-127"/>
                <a:cs typeface="helvetica" panose="020B0604020202020204" pitchFamily="34" charset="0"/>
              </a:rPr>
              <a:t>p</a:t>
            </a:r>
            <a:r>
              <a:rPr lang="en-US" altLang="ko-KR" sz="1400" baseline="-25000" smtClean="0">
                <a:latin typeface="helvetica" panose="020B0604020202020204" pitchFamily="34" charset="0"/>
                <a:ea typeface="맑은 고딕" panose="020B0503020000020004" pitchFamily="50" charset="-127"/>
                <a:cs typeface="helvetica" panose="020B0604020202020204" pitchFamily="34" charset="0"/>
              </a:rPr>
              <a:t>0</a:t>
            </a:r>
            <a:r>
              <a:rPr lang="ko-KR" altLang="en-US" sz="1400" smtClean="0">
                <a:latin typeface="helvetica" panose="020B0604020202020204" pitchFamily="34" charset="0"/>
                <a:ea typeface="맑은 고딕" panose="020B0503020000020004" pitchFamily="50" charset="-127"/>
                <a:cs typeface="helvetica" panose="020B0604020202020204" pitchFamily="34" charset="0"/>
              </a:rPr>
              <a:t>의 </a:t>
            </a:r>
            <a:r>
              <a:rPr lang="en-US" altLang="ko-KR" sz="1400" smtClean="0">
                <a:latin typeface="helvetica" panose="020B0604020202020204" pitchFamily="34" charset="0"/>
                <a:ea typeface="맑은 고딕" panose="020B0503020000020004" pitchFamily="50" charset="-127"/>
                <a:cs typeface="helvetica" panose="020B0604020202020204" pitchFamily="34" charset="0"/>
              </a:rPr>
              <a:t>error range </a:t>
            </a:r>
            <a:r>
              <a:rPr lang="ko-KR" altLang="en-US" sz="1400" smtClean="0">
                <a:latin typeface="helvetica" panose="020B0604020202020204" pitchFamily="34" charset="0"/>
                <a:ea typeface="맑은 고딕" panose="020B0503020000020004" pitchFamily="50" charset="-127"/>
                <a:cs typeface="helvetica" panose="020B0604020202020204" pitchFamily="34" charset="0"/>
              </a:rPr>
              <a:t>내 정답이 있을 경우</a:t>
            </a:r>
            <a:r>
              <a:rPr lang="en-US" altLang="ko-KR" sz="1400" smtClean="0">
                <a:latin typeface="helvetica" panose="020B0604020202020204" pitchFamily="34" charset="0"/>
                <a:ea typeface="맑은 고딕" panose="020B0503020000020004" pitchFamily="50" charset="-127"/>
                <a:cs typeface="helvetica" panose="020B0604020202020204" pitchFamily="34" charset="0"/>
              </a:rPr>
              <a:t>)</a:t>
            </a:r>
          </a:p>
          <a:p>
            <a:pPr algn="ctr"/>
            <a:r>
              <a:rPr lang="en-US" altLang="ko-KR" sz="1400" smtClean="0">
                <a:latin typeface="helvetica" panose="020B0604020202020204" pitchFamily="34" charset="0"/>
                <a:ea typeface="맑은 고딕" panose="020B0503020000020004" pitchFamily="50" charset="-127"/>
                <a:cs typeface="helvetica" panose="020B0604020202020204" pitchFamily="34" charset="0"/>
              </a:rPr>
              <a:t>→ p</a:t>
            </a:r>
            <a:r>
              <a:rPr lang="en-US" altLang="ko-KR" sz="1400" baseline="-25000" smtClean="0">
                <a:latin typeface="helvetica" panose="020B0604020202020204" pitchFamily="34" charset="0"/>
                <a:ea typeface="맑은 고딕" panose="020B0503020000020004" pitchFamily="50" charset="-127"/>
                <a:cs typeface="helvetica" panose="020B0604020202020204" pitchFamily="34" charset="0"/>
              </a:rPr>
              <a:t>0</a:t>
            </a:r>
            <a:r>
              <a:rPr lang="en-US" altLang="ko-KR" sz="1400" smtClean="0">
                <a:latin typeface="helvetica" panose="020B0604020202020204" pitchFamily="34" charset="0"/>
                <a:ea typeface="맑은 고딕" panose="020B0503020000020004" pitchFamily="50" charset="-127"/>
                <a:cs typeface="helvetica" panose="020B0604020202020204" pitchFamily="34" charset="0"/>
              </a:rPr>
              <a:t> </a:t>
            </a:r>
            <a:r>
              <a:rPr lang="ko-KR" altLang="en-US" sz="1400" smtClean="0">
                <a:latin typeface="helvetica" panose="020B0604020202020204" pitchFamily="34" charset="0"/>
                <a:ea typeface="맑은 고딕" panose="020B0503020000020004" pitchFamily="50" charset="-127"/>
                <a:cs typeface="helvetica" panose="020B0604020202020204" pitchFamily="34" charset="0"/>
              </a:rPr>
              <a:t>를 정답으로 출력</a:t>
            </a:r>
            <a:endParaRPr lang="en-US" altLang="ko-KR" sz="140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47974" y="4212199"/>
            <a:ext cx="2079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smtClean="0">
                <a:latin typeface="helvetica" panose="020B0604020202020204" pitchFamily="34" charset="0"/>
              </a:rPr>
              <a:t>새로운 </a:t>
            </a:r>
            <a:r>
              <a:rPr lang="en-US" altLang="ko-KR" sz="1400" smtClean="0">
                <a:latin typeface="helvetica" panose="020B0604020202020204" pitchFamily="34" charset="0"/>
              </a:rPr>
              <a:t>p</a:t>
            </a:r>
            <a:r>
              <a:rPr lang="en-US" altLang="ko-KR" sz="1400" baseline="-25000" smtClean="0">
                <a:latin typeface="helvetica" panose="020B0604020202020204" pitchFamily="34" charset="0"/>
              </a:rPr>
              <a:t>0</a:t>
            </a:r>
            <a:r>
              <a:rPr lang="en-US" altLang="ko-KR" sz="1400" smtClean="0">
                <a:latin typeface="helvetica" panose="020B0604020202020204" pitchFamily="34" charset="0"/>
              </a:rPr>
              <a:t> </a:t>
            </a:r>
            <a:r>
              <a:rPr lang="ko-KR" altLang="en-US" sz="1400" smtClean="0">
                <a:latin typeface="helvetica" panose="020B0604020202020204" pitchFamily="34" charset="0"/>
              </a:rPr>
              <a:t>생성</a:t>
            </a:r>
            <a:endParaRPr lang="en-US" altLang="ko-KR" sz="1400">
              <a:latin typeface="helvetica" panose="020B0604020202020204" pitchFamily="34" charset="0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220432" y="4787475"/>
            <a:ext cx="8685027" cy="44474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220432" y="4850093"/>
            <a:ext cx="3534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smtClean="0">
                <a:latin typeface="helvetica" panose="020B0604020202020204" pitchFamily="34" charset="0"/>
                <a:cs typeface="helvetica" panose="020B0604020202020204" pitchFamily="34" charset="0"/>
              </a:rPr>
              <a:t>새로운 </a:t>
            </a:r>
            <a:r>
              <a:rPr lang="en-US" altLang="ko-KR" sz="1400" smtClean="0">
                <a:latin typeface="helvetica" panose="020B0604020202020204" pitchFamily="34" charset="0"/>
                <a:cs typeface="helvetica" panose="020B0604020202020204" pitchFamily="34" charset="0"/>
              </a:rPr>
              <a:t>p</a:t>
            </a:r>
            <a:r>
              <a:rPr lang="en-US" altLang="ko-KR" sz="1400" baseline="-25000" smtClean="0">
                <a:latin typeface="helvetica" panose="020B0604020202020204" pitchFamily="34" charset="0"/>
                <a:cs typeface="helvetica" panose="020B0604020202020204" pitchFamily="34" charset="0"/>
              </a:rPr>
              <a:t>0</a:t>
            </a:r>
            <a:r>
              <a:rPr lang="en-US" altLang="ko-KR" sz="1400" smtClean="0">
                <a:latin typeface="helvetica" panose="020B0604020202020204" pitchFamily="34" charset="0"/>
                <a:cs typeface="helvetica" panose="020B0604020202020204" pitchFamily="34" charset="0"/>
              </a:rPr>
              <a:t> &lt; 0 </a:t>
            </a:r>
            <a:r>
              <a:rPr lang="en-US" altLang="ko-KR" sz="1400" smtClean="0">
                <a:latin typeface="맑은 고딕" panose="020B0503020000020004" pitchFamily="50" charset="-127"/>
                <a:ea typeface="맑은 고딕" panose="020B0503020000020004" pitchFamily="50" charset="-127"/>
                <a:cs typeface="helvetica" panose="020B0604020202020204" pitchFamily="34" charset="0"/>
              </a:rPr>
              <a:t>→ p</a:t>
            </a:r>
            <a:r>
              <a:rPr lang="en-US" altLang="ko-KR" sz="1400" baseline="-25000" smtClean="0">
                <a:latin typeface="맑은 고딕" panose="020B0503020000020004" pitchFamily="50" charset="-127"/>
                <a:ea typeface="맑은 고딕" panose="020B0503020000020004" pitchFamily="50" charset="-127"/>
                <a:cs typeface="helvetica" panose="020B0604020202020204" pitchFamily="34" charset="0"/>
              </a:rPr>
              <a:t>0</a:t>
            </a:r>
            <a:r>
              <a:rPr lang="en-US" altLang="ko-KR" sz="1400" smtClean="0">
                <a:latin typeface="맑은 고딕" panose="020B0503020000020004" pitchFamily="50" charset="-127"/>
                <a:ea typeface="맑은 고딕" panose="020B0503020000020004" pitchFamily="50" charset="-127"/>
                <a:cs typeface="helvetica" panose="020B0604020202020204" pitchFamily="34" charset="0"/>
              </a:rPr>
              <a:t> = 0.1</a:t>
            </a:r>
            <a:endParaRPr lang="en-US" altLang="ko-KR" sz="140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4107800" y="1831806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iter = </a:t>
            </a:r>
            <a:r>
              <a:rPr lang="en-US" altLang="ko-KR" sz="1200">
                <a:solidFill>
                  <a:srgbClr val="1750EB"/>
                </a:solidFill>
                <a:latin typeface="JetBrains Mono"/>
              </a:rPr>
              <a:t>0</a:t>
            </a:r>
            <a:br>
              <a:rPr lang="en-US" altLang="ko-KR" sz="1200">
                <a:solidFill>
                  <a:srgbClr val="1750EB"/>
                </a:solidFill>
                <a:latin typeface="JetBrains Mono"/>
              </a:rPr>
            </a:br>
            <a:r>
              <a:rPr lang="en-US" altLang="ko-KR" sz="1200">
                <a:solidFill>
                  <a:srgbClr val="0033B3"/>
                </a:solidFill>
                <a:latin typeface="JetBrains Mono"/>
              </a:rPr>
              <a:t>while True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:</a:t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    pr1 = p0 + er</a:t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    pr2 = p0 - er</a:t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    fpr1 = f(pr1)</a:t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    fpr2 = f(pr2)</a:t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/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    </a:t>
            </a:r>
            <a:r>
              <a:rPr lang="en-US" altLang="ko-KR" sz="1200">
                <a:solidFill>
                  <a:srgbClr val="0033B3"/>
                </a:solidFill>
                <a:latin typeface="JetBrains Mono"/>
              </a:rPr>
              <a:t>if 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fpr1*fpr2 </a:t>
            </a:r>
            <a:r>
              <a:rPr lang="en-US" altLang="ko-KR" sz="1200" smtClean="0">
                <a:solidFill>
                  <a:srgbClr val="080808"/>
                </a:solidFill>
                <a:latin typeface="JetBrains Mono"/>
              </a:rPr>
              <a:t>&lt; </a:t>
            </a:r>
            <a:r>
              <a:rPr lang="en-US" altLang="ko-KR" sz="1200">
                <a:solidFill>
                  <a:srgbClr val="1750EB"/>
                </a:solidFill>
                <a:latin typeface="JetBrains Mono"/>
              </a:rPr>
              <a:t>0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:</a:t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        </a:t>
            </a:r>
            <a:r>
              <a:rPr lang="en-US" altLang="ko-KR" sz="1200">
                <a:solidFill>
                  <a:srgbClr val="000080"/>
                </a:solidFill>
                <a:latin typeface="JetBrains Mono"/>
              </a:rPr>
              <a:t>print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(</a:t>
            </a:r>
            <a:r>
              <a:rPr lang="en-US" altLang="ko-KR" sz="1200" b="1">
                <a:solidFill>
                  <a:srgbClr val="008080"/>
                </a:solidFill>
                <a:latin typeface="JetBrains Mono"/>
              </a:rPr>
              <a:t>f'iteration:</a:t>
            </a:r>
            <a:r>
              <a:rPr lang="en-US" altLang="ko-KR" sz="1200">
                <a:solidFill>
                  <a:srgbClr val="0037A6"/>
                </a:solidFill>
                <a:latin typeface="JetBrains Mono"/>
              </a:rPr>
              <a:t>{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iter</a:t>
            </a:r>
            <a:r>
              <a:rPr lang="en-US" altLang="ko-KR" sz="1200">
                <a:solidFill>
                  <a:srgbClr val="0037A6"/>
                </a:solidFill>
                <a:latin typeface="JetBrains Mono"/>
              </a:rPr>
              <a:t>}</a:t>
            </a:r>
            <a:r>
              <a:rPr lang="en-US" altLang="ko-KR" sz="1200" b="1">
                <a:solidFill>
                  <a:srgbClr val="008080"/>
                </a:solidFill>
                <a:latin typeface="JetBrains Mono"/>
              </a:rPr>
              <a:t>'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)</a:t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        </a:t>
            </a:r>
            <a:r>
              <a:rPr lang="en-US" altLang="ko-KR" sz="1200">
                <a:solidFill>
                  <a:srgbClr val="000080"/>
                </a:solidFill>
                <a:latin typeface="JetBrains Mono"/>
              </a:rPr>
              <a:t>print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(</a:t>
            </a:r>
            <a:r>
              <a:rPr lang="en-US" altLang="ko-KR" sz="1200" b="1">
                <a:solidFill>
                  <a:srgbClr val="008080"/>
                </a:solidFill>
                <a:latin typeface="JetBrains Mono"/>
              </a:rPr>
              <a:t>f'Answer:</a:t>
            </a:r>
            <a:r>
              <a:rPr lang="en-US" altLang="ko-KR" sz="1200">
                <a:solidFill>
                  <a:srgbClr val="0037A6"/>
                </a:solidFill>
                <a:latin typeface="JetBrains Mono"/>
              </a:rPr>
              <a:t>{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p0</a:t>
            </a:r>
            <a:r>
              <a:rPr lang="en-US" altLang="ko-KR" sz="1200">
                <a:solidFill>
                  <a:srgbClr val="0037A6"/>
                </a:solidFill>
                <a:latin typeface="JetBrains Mono"/>
              </a:rPr>
              <a:t>}</a:t>
            </a:r>
            <a:r>
              <a:rPr lang="en-US" altLang="ko-KR" sz="1200" b="1">
                <a:solidFill>
                  <a:srgbClr val="008080"/>
                </a:solidFill>
                <a:latin typeface="JetBrains Mono"/>
              </a:rPr>
              <a:t>'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)</a:t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        </a:t>
            </a:r>
            <a:r>
              <a:rPr lang="en-US" altLang="ko-KR" sz="1200">
                <a:solidFill>
                  <a:srgbClr val="0033B3"/>
                </a:solidFill>
                <a:latin typeface="JetBrains Mono"/>
              </a:rPr>
              <a:t>break</a:t>
            </a:r>
            <a:br>
              <a:rPr lang="en-US" altLang="ko-KR" sz="1200">
                <a:solidFill>
                  <a:srgbClr val="0033B3"/>
                </a:solidFill>
                <a:latin typeface="JetBrains Mono"/>
              </a:rPr>
            </a:br>
            <a:r>
              <a:rPr lang="en-US" altLang="ko-KR" sz="1200">
                <a:solidFill>
                  <a:srgbClr val="0033B3"/>
                </a:solidFill>
                <a:latin typeface="JetBrains Mono"/>
              </a:rPr>
              <a:t>    </a:t>
            </a:r>
            <a:endParaRPr lang="en-US" altLang="ko-KR" sz="1200" smtClean="0">
              <a:solidFill>
                <a:srgbClr val="0033B3"/>
              </a:solidFill>
              <a:latin typeface="JetBrains Mono"/>
            </a:endParaRPr>
          </a:p>
          <a:p>
            <a:r>
              <a:rPr lang="en-US" altLang="ko-KR" sz="1200">
                <a:solidFill>
                  <a:srgbClr val="0033B3"/>
                </a:solidFill>
                <a:latin typeface="JetBrains Mono"/>
              </a:rPr>
              <a:t> </a:t>
            </a:r>
            <a:r>
              <a:rPr lang="en-US" altLang="ko-KR" sz="1200" smtClean="0">
                <a:solidFill>
                  <a:srgbClr val="0033B3"/>
                </a:solidFill>
                <a:latin typeface="JetBrains Mono"/>
              </a:rPr>
              <a:t>   else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:</a:t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        iter = iter + </a:t>
            </a:r>
            <a:r>
              <a:rPr lang="en-US" altLang="ko-KR" sz="1200">
                <a:solidFill>
                  <a:srgbClr val="1750EB"/>
                </a:solidFill>
                <a:latin typeface="JetBrains Mono"/>
              </a:rPr>
              <a:t>1</a:t>
            </a:r>
            <a:br>
              <a:rPr lang="en-US" altLang="ko-KR" sz="1200">
                <a:solidFill>
                  <a:srgbClr val="1750EB"/>
                </a:solidFill>
                <a:latin typeface="JetBrains Mono"/>
              </a:rPr>
            </a:br>
            <a:r>
              <a:rPr lang="en-US" altLang="ko-KR" sz="1200">
                <a:solidFill>
                  <a:srgbClr val="1750EB"/>
                </a:solidFill>
                <a:latin typeface="JetBrains Mono"/>
              </a:rPr>
              <a:t>        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p0 = p0 - f(p0)/df(p0)</a:t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/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        </a:t>
            </a:r>
            <a:r>
              <a:rPr lang="en-US" altLang="ko-KR" sz="1200">
                <a:solidFill>
                  <a:srgbClr val="0033B3"/>
                </a:solidFill>
                <a:latin typeface="JetBrains Mono"/>
              </a:rPr>
              <a:t>if 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p0 &lt;= </a:t>
            </a:r>
            <a:r>
              <a:rPr lang="en-US" altLang="ko-KR" sz="1200">
                <a:solidFill>
                  <a:srgbClr val="1750EB"/>
                </a:solidFill>
                <a:latin typeface="JetBrains Mono"/>
              </a:rPr>
              <a:t>0</a:t>
            </a: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:</a:t>
            </a:r>
            <a:br>
              <a:rPr lang="en-US" altLang="ko-KR" sz="1200">
                <a:solidFill>
                  <a:srgbClr val="080808"/>
                </a:solidFill>
                <a:latin typeface="JetBrains Mono"/>
              </a:rPr>
            </a:br>
            <a:r>
              <a:rPr lang="en-US" altLang="ko-KR" sz="1200">
                <a:solidFill>
                  <a:srgbClr val="080808"/>
                </a:solidFill>
                <a:latin typeface="JetBrains Mono"/>
              </a:rPr>
              <a:t>            p0 = </a:t>
            </a:r>
            <a:r>
              <a:rPr lang="en-US" altLang="ko-KR" sz="1200">
                <a:solidFill>
                  <a:srgbClr val="1750EB"/>
                </a:solidFill>
                <a:latin typeface="JetBrains Mono"/>
              </a:rPr>
              <a:t>0.1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220431" y="4030812"/>
            <a:ext cx="8685027" cy="65379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468944" y="4069329"/>
                <a:ext cx="2196755" cy="5767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𝑛𝑒𝑤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ko-KR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′(</m:t>
                          </m:r>
                          <m:sSub>
                            <m:sSub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ko-KR" altLang="en-US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8944" y="4069329"/>
                <a:ext cx="2196755" cy="5767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262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0266" y="3867341"/>
            <a:ext cx="3481468" cy="27272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0434" y="281087"/>
            <a:ext cx="6173366" cy="4322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ko-KR" altLang="en-US" sz="2000" b="1" smtClean="0">
                <a:solidFill>
                  <a:schemeClr val="accent5"/>
                </a:solidFill>
                <a:effectLst>
                  <a:outerShdw blurRad="38100" dist="38100" dir="2700000" algn="ctr" rotWithShape="0">
                    <a:schemeClr val="bg2">
                      <a:lumMod val="90000"/>
                    </a:schemeClr>
                  </a:outerShdw>
                </a:effectLst>
                <a:latin typeface="helvetica" panose="020B0604020202020204" pitchFamily="34" charset="0"/>
                <a:ea typeface="맑은 고딕" panose="020B0503020000020004" pitchFamily="50" charset="-127"/>
              </a:rPr>
              <a:t>물의 수증기압이 </a:t>
            </a:r>
            <a:r>
              <a:rPr lang="en-US" altLang="ko-KR" sz="2000" b="1" smtClean="0">
                <a:solidFill>
                  <a:schemeClr val="accent5"/>
                </a:solidFill>
                <a:effectLst>
                  <a:outerShdw blurRad="38100" dist="38100" dir="2700000" algn="ctr" rotWithShape="0">
                    <a:schemeClr val="bg2">
                      <a:lumMod val="90000"/>
                    </a:schemeClr>
                  </a:outerShdw>
                </a:effectLst>
                <a:latin typeface="helvetica" panose="020B0604020202020204" pitchFamily="34" charset="0"/>
                <a:ea typeface="맑은 고딕" panose="020B0503020000020004" pitchFamily="50" charset="-127"/>
              </a:rPr>
              <a:t>0.5 atm </a:t>
            </a:r>
            <a:r>
              <a:rPr lang="ko-KR" altLang="en-US" sz="2000" b="1" smtClean="0">
                <a:solidFill>
                  <a:schemeClr val="accent5"/>
                </a:solidFill>
                <a:effectLst>
                  <a:outerShdw blurRad="38100" dist="38100" dir="2700000" algn="ctr" rotWithShape="0">
                    <a:schemeClr val="bg2">
                      <a:lumMod val="90000"/>
                    </a:schemeClr>
                  </a:outerShdw>
                </a:effectLst>
                <a:latin typeface="helvetica" panose="020B0604020202020204" pitchFamily="34" charset="0"/>
                <a:ea typeface="맑은 고딕" panose="020B0503020000020004" pitchFamily="50" charset="-127"/>
              </a:rPr>
              <a:t>이 되는 온도를 구하라</a:t>
            </a:r>
            <a:r>
              <a:rPr lang="en-US" altLang="ko-KR" sz="2000" b="1" smtClean="0">
                <a:solidFill>
                  <a:schemeClr val="accent5"/>
                </a:solidFill>
                <a:effectLst>
                  <a:outerShdw blurRad="38100" dist="38100" dir="2700000" algn="ctr" rotWithShape="0">
                    <a:schemeClr val="bg2">
                      <a:lumMod val="90000"/>
                    </a:schemeClr>
                  </a:outerShdw>
                </a:effectLst>
                <a:latin typeface="helvetica" panose="020B0604020202020204" pitchFamily="34" charset="0"/>
                <a:ea typeface="맑은 고딕" panose="020B0503020000020004" pitchFamily="50" charset="-127"/>
              </a:rPr>
              <a:t>.</a:t>
            </a:r>
            <a:endParaRPr lang="ko-KR" altLang="en-US" sz="2000" b="1" dirty="0">
              <a:solidFill>
                <a:schemeClr val="accent5"/>
              </a:solidFill>
              <a:effectLst>
                <a:outerShdw blurRad="38100" dist="38100" dir="2700000" algn="ctr" rotWithShape="0">
                  <a:schemeClr val="bg2">
                    <a:lumMod val="90000"/>
                  </a:schemeClr>
                </a:outerShdw>
              </a:effectLst>
              <a:latin typeface="helvetica" panose="020B0604020202020204" pitchFamily="34" charset="0"/>
              <a:ea typeface="맑은 고딕" panose="020B0503020000020004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26933" y="821094"/>
            <a:ext cx="38910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smtClean="0">
                <a:latin typeface="helvetica" panose="020B0604020202020204" pitchFamily="34" charset="0"/>
                <a:ea typeface="맑은 고딕" panose="020B0503020000020004" pitchFamily="50" charset="-127"/>
              </a:rPr>
              <a:t>Newton’s method (Newton-Raphson)</a:t>
            </a:r>
            <a:endParaRPr lang="ko-KR" altLang="en-US" sz="1600" b="1">
              <a:latin typeface="helvetica" panose="020B0604020202020204" pitchFamily="34" charset="0"/>
              <a:ea typeface="맑은 고딕" panose="020B0503020000020004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0693" y="821094"/>
            <a:ext cx="29766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smtClean="0">
                <a:latin typeface="helvetica" panose="020B0604020202020204" pitchFamily="34" charset="0"/>
                <a:ea typeface="맑은 고딕" panose="020B0503020000020004" pitchFamily="50" charset="-127"/>
              </a:rPr>
              <a:t>Bisection method</a:t>
            </a:r>
            <a:endParaRPr lang="ko-KR" altLang="en-US" sz="1600" b="1">
              <a:latin typeface="helvetica" panose="020B0604020202020204" pitchFamily="34" charset="0"/>
              <a:ea typeface="맑은 고딕" panose="020B0503020000020004" pitchFamily="50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829" y="1267433"/>
            <a:ext cx="2133175" cy="2492123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67023" y="1267432"/>
            <a:ext cx="2268172" cy="198465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857087" y="1942719"/>
            <a:ext cx="9939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smtClean="0"/>
              <a:t>1E-6</a:t>
            </a:r>
            <a:endParaRPr lang="ko-KR" altLang="en-US" sz="1400" b="1"/>
          </a:p>
        </p:txBody>
      </p:sp>
      <p:sp>
        <p:nvSpPr>
          <p:cNvPr id="19" name="TextBox 18"/>
          <p:cNvSpPr txBox="1"/>
          <p:nvPr/>
        </p:nvSpPr>
        <p:spPr>
          <a:xfrm>
            <a:off x="1326168" y="1939902"/>
            <a:ext cx="9939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smtClean="0"/>
              <a:t>1E-6</a:t>
            </a:r>
            <a:endParaRPr lang="ko-KR" altLang="en-US" sz="1400" b="1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4912" y="3867340"/>
            <a:ext cx="3348223" cy="2658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25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JK" id="{2D6B5CF4-5BF3-4FF4-9503-2E628563EA97}" vid="{74AF9A5F-AD3B-4766-A213-4B962C767224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JK</Template>
  <TotalTime>70580</TotalTime>
  <Words>747</Words>
  <Application>Microsoft Office PowerPoint</Application>
  <PresentationFormat>화면 슬라이드 쇼(4:3)</PresentationFormat>
  <Paragraphs>68</Paragraphs>
  <Slides>6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5" baseType="lpstr">
      <vt:lpstr>HY견고딕</vt:lpstr>
      <vt:lpstr>HY신명조</vt:lpstr>
      <vt:lpstr>JetBrains Mono</vt:lpstr>
      <vt:lpstr>Mangal</vt:lpstr>
      <vt:lpstr>맑은 고딕</vt:lpstr>
      <vt:lpstr>Arial</vt:lpstr>
      <vt:lpstr>Cambria Math</vt:lpstr>
      <vt:lpstr>helvetica</vt:lpstr>
      <vt:lpstr>JK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 Jongkwan</dc:creator>
  <cp:lastModifiedBy>이종관</cp:lastModifiedBy>
  <cp:revision>893</cp:revision>
  <dcterms:created xsi:type="dcterms:W3CDTF">2019-05-11T11:36:17Z</dcterms:created>
  <dcterms:modified xsi:type="dcterms:W3CDTF">2021-09-22T14:54:20Z</dcterms:modified>
</cp:coreProperties>
</file>