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>
        <p:scale>
          <a:sx n="100" d="100"/>
          <a:sy n="100" d="100"/>
        </p:scale>
        <p:origin x="200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6E7E4-9223-430D-8320-2D8F4373FD2B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1E215-7D60-43DB-92C7-B60F70A937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19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E215-7D60-43DB-92C7-B60F70A9375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40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93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51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7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5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18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12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80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10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08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8655-226D-4D7D-A1EF-66C5E47FE4C7}" type="datetimeFigureOut">
              <a:rPr lang="ko-KR" altLang="en-US" smtClean="0"/>
              <a:t>2016-12-15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C38-0D7E-4CBA-B582-E0C303FA7A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5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wmf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18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11" Type="http://schemas.openxmlformats.org/officeDocument/2006/relationships/image" Target="../media/image22.png"/><Relationship Id="rId1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4.wmf"/><Relationship Id="rId9" Type="http://schemas.openxmlformats.org/officeDocument/2006/relationships/image" Target="../media/image20.png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311969"/>
              </p:ext>
            </p:extLst>
          </p:nvPr>
        </p:nvGraphicFramePr>
        <p:xfrm>
          <a:off x="5176069" y="464619"/>
          <a:ext cx="2310581" cy="713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수식" r:id="rId4" imgW="1523880" imgH="469800" progId="Equation.3">
                  <p:embed/>
                </p:oleObj>
              </mc:Choice>
              <mc:Fallback>
                <p:oleObj name="수식" r:id="rId4" imgW="1523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069" y="464619"/>
                        <a:ext cx="2310581" cy="713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그림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3519" y="224434"/>
            <a:ext cx="1249873" cy="115406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567" y="6906"/>
            <a:ext cx="2886490" cy="2156233"/>
          </a:xfrm>
          <a:prstGeom prst="rect">
            <a:avLst/>
          </a:prstGeom>
        </p:spPr>
      </p:pic>
      <p:sp>
        <p:nvSpPr>
          <p:cNvPr id="67" name="내용 개체 틀 2"/>
          <p:cNvSpPr txBox="1">
            <a:spLocks/>
          </p:cNvSpPr>
          <p:nvPr/>
        </p:nvSpPr>
        <p:spPr>
          <a:xfrm>
            <a:off x="0" y="5602"/>
            <a:ext cx="9144000" cy="685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/>
              <a:t>(a)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/>
              <a:t>(b)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dirty="0" smtClean="0"/>
              <a:t>(c)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630705" y="1490220"/>
                <a:ext cx="4207242" cy="8748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600" dirty="0" smtClean="0"/>
                  <a:t>There is interface between </a:t>
                </a:r>
                <a14:m>
                  <m:oMath xmlns:m="http://schemas.openxmlformats.org/officeDocument/2006/math">
                    <m:r>
                      <a:rPr lang="ko-KR" altLang="en-US" sz="160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ko-KR" sz="1600" dirty="0" smtClean="0"/>
                  <a:t> and </a:t>
                </a:r>
                <a14:m>
                  <m:oMath xmlns:m="http://schemas.openxmlformats.org/officeDocument/2006/math">
                    <m:r>
                      <a:rPr lang="ko-KR" altLang="en-US" sz="160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ko-KR" altLang="en-US" sz="1600" dirty="0" smtClean="0"/>
                  <a:t> </a:t>
                </a:r>
                <a:r>
                  <a:rPr lang="ko-KR" altLang="en-US" sz="1600" dirty="0" smtClean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→</a:t>
                </a:r>
                <a:r>
                  <a:rPr lang="ko-KR" alt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b="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ko-KR" altLang="en-US" sz="1600" dirty="0" smtClean="0"/>
                  <a:t>  </a:t>
                </a:r>
                <a:endParaRPr lang="ko-KR" altLang="en-US" sz="1600" dirty="0"/>
              </a:p>
              <a:p>
                <a:r>
                  <a:rPr lang="en-US" altLang="ko-KR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𝑜𝑛𝑙𝑦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b="0" i="1" smtClean="0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ko-KR" altLang="en-US" sz="1600" dirty="0" smtClean="0"/>
                  <a:t> </a:t>
                </a:r>
                <a:r>
                  <a:rPr lang="ko-KR" altLang="en-US" sz="1600" dirty="0" smtClean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ko-KR" sz="1600" b="0" dirty="0" smtClean="0">
                  <a:latin typeface="Arial Unicode MS" panose="020B0604020202020204" pitchFamily="50" charset="-127"/>
                </a:endParaRPr>
              </a:p>
              <a:p>
                <a:r>
                  <a:rPr lang="en-US" altLang="ko-KR" sz="1600" dirty="0" smtClean="0"/>
                  <a:t>Always curvature must be exist for force balance</a:t>
                </a:r>
                <a:endParaRPr lang="ko-KR" altLang="en-US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705" y="1490220"/>
                <a:ext cx="4207242" cy="874855"/>
              </a:xfrm>
              <a:prstGeom prst="rect">
                <a:avLst/>
              </a:prstGeom>
              <a:blipFill rotWithShape="0">
                <a:blip r:embed="rId8"/>
                <a:stretch>
                  <a:fillRect l="-870" t="-2083" b="-7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632567" y="4256730"/>
                <a:ext cx="364407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=∆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𝑃𝑉</m:t>
                          </m:r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ko-KR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o-K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67" y="4256730"/>
                <a:ext cx="3644075" cy="62235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609287" y="4219123"/>
                <a:ext cx="3933577" cy="697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=∆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ko-K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287" y="4219123"/>
                <a:ext cx="3933577" cy="69756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직선 연결선 116"/>
          <p:cNvCxnSpPr/>
          <p:nvPr/>
        </p:nvCxnSpPr>
        <p:spPr>
          <a:xfrm flipV="1">
            <a:off x="4315134" y="4327062"/>
            <a:ext cx="209916" cy="554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직사각형 117"/>
              <p:cNvSpPr/>
              <p:nvPr/>
            </p:nvSpPr>
            <p:spPr>
              <a:xfrm>
                <a:off x="526104" y="5170804"/>
                <a:ext cx="6119689" cy="789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ko-KR" alt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b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den>
                      </m:f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ko-KR" altLang="en-US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8" name="직사각형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04" y="5170804"/>
                <a:ext cx="6119689" cy="78989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3130028" y="2521183"/>
                <a:ext cx="1239185" cy="931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6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ko-KR" sz="16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60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ko-KR" altLang="en-US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028" y="2521183"/>
                <a:ext cx="1239185" cy="93121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130028" y="3596700"/>
                <a:ext cx="1758943" cy="475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altLang="ko-KR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sz="1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028" y="3596700"/>
                <a:ext cx="1758943" cy="475323"/>
              </a:xfrm>
              <a:prstGeom prst="rect">
                <a:avLst/>
              </a:prstGeom>
              <a:blipFill rotWithShape="0">
                <a:blip r:embed="rId13"/>
                <a:stretch>
                  <a:fillRect l="-692" b="-102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5119093" y="3596699"/>
                <a:ext cx="1783052" cy="475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ko-KR" altLang="en-US" sz="1400" i="1"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altLang="ko-KR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ko-KR" altLang="en-US" sz="1400" i="1">
                                  <a:latin typeface="Cambria Math" panose="02040503050406030204" pitchFamily="18" charset="0"/>
                                </a:rPr>
                                <m:t>𝛼𝛽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ko-KR" altLang="en-U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093" y="3596699"/>
                <a:ext cx="1783052" cy="475323"/>
              </a:xfrm>
              <a:prstGeom prst="rect">
                <a:avLst/>
              </a:prstGeom>
              <a:blipFill rotWithShape="0">
                <a:blip r:embed="rId14"/>
                <a:stretch>
                  <a:fillRect l="-1027" r="-342" b="-102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5" name="그림 13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5625" y="2586611"/>
            <a:ext cx="2304488" cy="13595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직사각형 139"/>
              <p:cNvSpPr/>
              <p:nvPr/>
            </p:nvSpPr>
            <p:spPr>
              <a:xfrm>
                <a:off x="4572000" y="2496892"/>
                <a:ext cx="3265947" cy="6286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𝛼𝛽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𝑐𝑜𝑠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altLang="ko-KR" sz="1600" dirty="0">
                    <a:latin typeface="+mn-ea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ko-KR" sz="1600" i="1">
                        <a:latin typeface="Cambria Math" panose="02040503050406030204" pitchFamily="18" charset="0"/>
                      </a:rPr>
                      <m:t>𝑐𝑜𝑠</m:t>
                    </m:r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</m:oMath>
                </a14:m>
                <a:endParaRPr lang="en-US" altLang="ko-KR" sz="1600" dirty="0">
                  <a:latin typeface="+mn-ea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altLang="ko-KR" sz="1600" dirty="0" smtClean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sSub>
                          <m:sSubPr>
                            <m:ctrlPr>
                              <a:rPr lang="en-US" altLang="ko-K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ko-KR" altLang="en-US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ko-KR" altLang="en-US" sz="1600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</m:oMath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40" name="직사각형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96892"/>
                <a:ext cx="3265947" cy="628634"/>
              </a:xfrm>
              <a:prstGeom prst="rect">
                <a:avLst/>
              </a:prstGeom>
              <a:blipFill rotWithShape="0">
                <a:blip r:embed="rId16"/>
                <a:stretch>
                  <a:fillRect t="-3883" b="-77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직선 연결선 141"/>
          <p:cNvCxnSpPr/>
          <p:nvPr/>
        </p:nvCxnSpPr>
        <p:spPr>
          <a:xfrm>
            <a:off x="-8433" y="236507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/>
          <p:cNvCxnSpPr/>
          <p:nvPr/>
        </p:nvCxnSpPr>
        <p:spPr>
          <a:xfrm>
            <a:off x="-8433" y="413291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직사각형 145"/>
              <p:cNvSpPr/>
              <p:nvPr/>
            </p:nvSpPr>
            <p:spPr>
              <a:xfrm>
                <a:off x="2870113" y="6036487"/>
                <a:ext cx="5539273" cy="42729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/>
                  <a:t>If there is no molar volume change, then,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ko-KR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146" name="직사각형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113" y="6036487"/>
                <a:ext cx="5539273" cy="427296"/>
              </a:xfrm>
              <a:prstGeom prst="rect">
                <a:avLst/>
              </a:prstGeom>
              <a:blipFill rotWithShape="0">
                <a:blip r:embed="rId17"/>
                <a:stretch>
                  <a:fillRect l="-991" b="-2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직사각형 149"/>
              <p:cNvSpPr/>
              <p:nvPr/>
            </p:nvSpPr>
            <p:spPr>
              <a:xfrm>
                <a:off x="160253" y="3562787"/>
                <a:ext cx="601639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𝛼𝛽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0" name="직사각형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53" y="3562787"/>
                <a:ext cx="601639" cy="394082"/>
              </a:xfrm>
              <a:prstGeom prst="rect">
                <a:avLst/>
              </a:prstGeom>
              <a:blipFill rotWithShape="0">
                <a:blip r:embed="rId1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직사각형 150"/>
              <p:cNvSpPr/>
              <p:nvPr/>
            </p:nvSpPr>
            <p:spPr>
              <a:xfrm>
                <a:off x="2564533" y="2940860"/>
                <a:ext cx="4641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1" name="직사각형 1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533" y="2940860"/>
                <a:ext cx="464101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직선 화살표 연결선 152"/>
          <p:cNvCxnSpPr/>
          <p:nvPr/>
        </p:nvCxnSpPr>
        <p:spPr>
          <a:xfrm flipH="1" flipV="1">
            <a:off x="5600700" y="5705475"/>
            <a:ext cx="133627" cy="428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13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54011"/>
              </p:ext>
            </p:extLst>
          </p:nvPr>
        </p:nvGraphicFramePr>
        <p:xfrm>
          <a:off x="361950" y="1177925"/>
          <a:ext cx="41529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Graph" r:id="rId3" imgW="4153680" imgH="2901600" progId="Origin50.Graph">
                  <p:embed/>
                </p:oleObj>
              </mc:Choice>
              <mc:Fallback>
                <p:oleObj name="Graph" r:id="rId3" imgW="415368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" y="1177925"/>
                        <a:ext cx="4152900" cy="290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53940" y="6014142"/>
            <a:ext cx="381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(for </a:t>
            </a:r>
            <a:r>
              <a:rPr lang="en-US" altLang="ko-KR" dirty="0" smtClean="0"/>
              <a:t>temperature level = 20, 15 10)</a:t>
            </a:r>
            <a:endParaRPr lang="ko-KR" alt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57133"/>
              </p:ext>
            </p:extLst>
          </p:nvPr>
        </p:nvGraphicFramePr>
        <p:xfrm>
          <a:off x="361950" y="5029617"/>
          <a:ext cx="41529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666750"/>
                <a:gridCol w="666750"/>
                <a:gridCol w="666750"/>
                <a:gridCol w="666750"/>
                <a:gridCol w="66675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T_level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0.137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0.199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0.279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0.361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0.413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1950" y="437753"/>
            <a:ext cx="561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Initial # of grains = 512000, GB energy anisotropy level = 0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361950" y="4383286"/>
                <a:ext cx="337214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n-US" altLang="ko-KR" dirty="0" smtClean="0"/>
                  <a:t> =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ko-KR" altLang="en-US" dirty="0" smtClean="0"/>
                  <a:t> </a:t>
                </a:r>
                <a:r>
                  <a:rPr lang="ko-KR" altLang="en-US" dirty="0" smtClean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→</a:t>
                </a:r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acc>
                          <m:accPr>
                            <m:chr m:val="̅"/>
                            <m:ctrlPr>
                              <a:rPr lang="en-US" altLang="ko-KR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k = constant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4383286"/>
                <a:ext cx="3372142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1444" t="-5660" b="-141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1950" y="993259"/>
                <a:ext cx="2627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(a) Time-dependence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993259"/>
                <a:ext cx="262796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856" t="-9836" r="-9049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54408" y="988576"/>
                <a:ext cx="3367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(b) Temperature-dependence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408" y="988576"/>
                <a:ext cx="336701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447" t="-8197" r="-7052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1950" y="4013954"/>
                <a:ext cx="4130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/>
                  <a:t>(Cumulative offset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ko-KR" dirty="0" smtClean="0"/>
                  <a:t> for clearance)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4013954"/>
                <a:ext cx="4130361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180" t="-8197" r="-590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0" y="-476"/>
            <a:ext cx="245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Grain growth simulation</a:t>
            </a:r>
            <a:endParaRPr lang="ko-KR" altLang="en-US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0" y="368856"/>
            <a:ext cx="24147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4"/>
              <p:cNvSpPr txBox="1"/>
              <p:nvPr/>
            </p:nvSpPr>
            <p:spPr>
              <a:xfrm>
                <a:off x="4853940" y="4079254"/>
                <a:ext cx="4290060" cy="1152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acc>
                            <m:accPr>
                              <m:chr m:val="̅"/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ko-KR" sz="16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𝑑𝑓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altLang="ko-K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𝑛𝑘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acc>
                            <m:accPr>
                              <m:chr m:val="̅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</m:acc>
                        </m:num>
                        <m:den>
                          <m:r>
                            <a:rPr lang="en-US" altLang="ko-KR" sz="1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altLang="ko-K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𝑅</m:t>
                                      </m:r>
                                    </m:e>
                                  </m:acc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ko-K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16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</m:func>
                      <m:r>
                        <a:rPr lang="en-US" altLang="ko-KR" sz="1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ko-KR" sz="16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en-US" altLang="ko-K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940" y="4079254"/>
                <a:ext cx="4290060" cy="1152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55934"/>
              </p:ext>
            </p:extLst>
          </p:nvPr>
        </p:nvGraphicFramePr>
        <p:xfrm>
          <a:off x="4514850" y="1173242"/>
          <a:ext cx="41529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Graph" r:id="rId13" imgW="4153680" imgH="2901600" progId="Origin50.Graph">
                  <p:embed/>
                </p:oleObj>
              </mc:Choice>
              <mc:Fallback>
                <p:oleObj name="Graph" r:id="rId13" imgW="415368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14850" y="1173242"/>
                        <a:ext cx="4152900" cy="290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표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7227040"/>
                  </p:ext>
                </p:extLst>
              </p:nvPr>
            </p:nvGraphicFramePr>
            <p:xfrm>
              <a:off x="4853940" y="5231364"/>
              <a:ext cx="41529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9150"/>
                    <a:gridCol w="666750"/>
                    <a:gridCol w="666750"/>
                    <a:gridCol w="666750"/>
                    <a:gridCol w="666750"/>
                    <a:gridCol w="66675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MCS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1000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ko-KR" sz="16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600" dirty="0" smtClean="0"/>
                            <a:t>/R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20.6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21.2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22.8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23.3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1" name="표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7227040"/>
                  </p:ext>
                </p:extLst>
              </p:nvPr>
            </p:nvGraphicFramePr>
            <p:xfrm>
              <a:off x="4853940" y="5231364"/>
              <a:ext cx="41529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19150"/>
                    <a:gridCol w="666750"/>
                    <a:gridCol w="666750"/>
                    <a:gridCol w="666750"/>
                    <a:gridCol w="666750"/>
                    <a:gridCol w="66675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MCS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800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1000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15"/>
                          <a:stretch>
                            <a:fillRect l="-741" t="-104918" r="-408148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20.6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21.2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22.8</a:t>
                          </a:r>
                          <a:endParaRPr lang="ko-KR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23.3</a:t>
                          </a:r>
                          <a:endParaRPr lang="ko-KR" alt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3868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102</Words>
  <Application>Microsoft Office PowerPoint</Application>
  <PresentationFormat>화면 슬라이드 쇼(4:3)</PresentationFormat>
  <Paragraphs>59</Paragraphs>
  <Slides>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Arial Unicode MS</vt:lpstr>
      <vt:lpstr>맑은 고딕</vt:lpstr>
      <vt:lpstr>Arial</vt:lpstr>
      <vt:lpstr>Calibri</vt:lpstr>
      <vt:lpstr>Calibri Light</vt:lpstr>
      <vt:lpstr>Cambria Math</vt:lpstr>
      <vt:lpstr>Times New Roman</vt:lpstr>
      <vt:lpstr>Office 테마</vt:lpstr>
      <vt:lpstr>수식</vt:lpstr>
      <vt:lpstr>Graph</vt:lpstr>
      <vt:lpstr>Origin Graph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79</cp:revision>
  <dcterms:created xsi:type="dcterms:W3CDTF">2016-12-14T12:20:54Z</dcterms:created>
  <dcterms:modified xsi:type="dcterms:W3CDTF">2016-12-14T18:03:40Z</dcterms:modified>
</cp:coreProperties>
</file>