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99"/>
    <a:srgbClr val="E688D2"/>
    <a:srgbClr val="C00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2226" autoAdjust="0"/>
  </p:normalViewPr>
  <p:slideViewPr>
    <p:cSldViewPr>
      <p:cViewPr>
        <p:scale>
          <a:sx n="75" d="100"/>
          <a:sy n="75" d="100"/>
        </p:scale>
        <p:origin x="-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14B68-965D-44E1-A61D-EC90D2662AEE}" type="datetimeFigureOut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DD33D-4321-4281-9B49-8C37F546B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891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9401-1AF5-4BAB-A379-A56B36468E7D}" type="datetimeFigureOut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D6334-6DAF-4C9B-946C-51226548BC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416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D6334-6DAF-4C9B-946C-51226548BC0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17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first article is from applied physics letters and it published 21 June</a:t>
            </a:r>
          </a:p>
          <a:p>
            <a:r>
              <a:rPr lang="en-US" altLang="ko-KR" baseline="0" dirty="0" smtClean="0"/>
              <a:t>The title is 282nm AlGaN-based DUV LEDs with improved performance on </a:t>
            </a:r>
            <a:r>
              <a:rPr lang="en-US" altLang="ko-KR" baseline="0" dirty="0" err="1" smtClean="0"/>
              <a:t>nano</a:t>
            </a:r>
            <a:r>
              <a:rPr lang="en-US" altLang="ko-KR" baseline="0" dirty="0" smtClean="0"/>
              <a:t>-patterned sapphire substrate.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D6334-6DAF-4C9B-946C-51226548BC0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38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4500-9592-4F42-A57A-370DE60DB1D6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18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3EC4-F7B2-4252-AC6B-FCA58A89BA2C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A398-443E-4CAE-856C-400A6C18371F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034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BC6-DA2C-4C98-A6ED-CF3ABF00386D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67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err="1" smtClean="0"/>
              <a:t>fdgfdg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BCFA-BBDC-4DFB-A377-BBC6100C9088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73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 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4C80-F4EB-4E51-9795-6702302E1C7E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38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D44E-E480-4E2D-AE57-69ACBB53EC59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0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BA2A-FD4D-4BAC-B8F6-33E4A5EBBB5E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9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1888-0049-4A00-8C96-3C25FCA20517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99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B0F-FD49-4FE3-A094-8EA9A1D31810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9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2EA7-6AB5-46C1-B595-AE1C2F7B1806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82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0" y="6455570"/>
            <a:ext cx="9144000" cy="402924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7504" y="908720"/>
            <a:ext cx="8928992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 </a:t>
            </a:r>
            <a:r>
              <a:rPr lang="en-US" altLang="ko-KR" dirty="0" err="1" smtClean="0"/>
              <a:t>sdf</a:t>
            </a:r>
            <a:endParaRPr lang="ko-KR" altLang="en-US" dirty="0" smtClean="0"/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4CE5-719C-4442-9D82-96DD86EE9ECD}" type="datetime1">
              <a:rPr lang="ko-KR" altLang="en-US" smtClean="0"/>
              <a:pPr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0445" y="6455570"/>
            <a:ext cx="578094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b="1" i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AMSE</a:t>
            </a:r>
            <a:r>
              <a:rPr lang="en-US" altLang="ko-KR" b="1" i="1" cap="all" baseline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318 </a:t>
            </a:r>
            <a:r>
              <a:rPr lang="ko-KR" altLang="en-US" b="1" i="1" cap="all" baseline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재료수치해석 </a:t>
            </a:r>
            <a:r>
              <a:rPr lang="en-US" altLang="ko-KR" b="1" i="1" cap="all" baseline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(Numerical methods)</a:t>
            </a:r>
            <a:endParaRPr lang="ko-KR" altLang="en-US" b="1" i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오른쪽 화살표 8"/>
          <p:cNvSpPr/>
          <p:nvPr userDrawn="1"/>
        </p:nvSpPr>
        <p:spPr>
          <a:xfrm>
            <a:off x="0" y="548680"/>
            <a:ext cx="8316416" cy="258962"/>
          </a:xfrm>
          <a:prstGeom prst="rightArrow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5000">
                <a:schemeClr val="bg2">
                  <a:lumMod val="50000"/>
                </a:schemeClr>
              </a:gs>
              <a:gs pos="91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3" descr="기본형 로고"/>
          <p:cNvPicPr>
            <a:picLocks noChangeAspect="1" noChangeArrowheads="1"/>
          </p:cNvPicPr>
          <p:nvPr userDrawn="1"/>
        </p:nvPicPr>
        <p:blipFill>
          <a:blip r:embed="rId14" cstate="print"/>
          <a:srcRect l="6799" t="57098"/>
          <a:stretch>
            <a:fillRect/>
          </a:stretch>
        </p:blipFill>
        <p:spPr bwMode="auto">
          <a:xfrm>
            <a:off x="6804248" y="6525344"/>
            <a:ext cx="2012233" cy="182059"/>
          </a:xfrm>
          <a:prstGeom prst="rect">
            <a:avLst/>
          </a:prstGeom>
          <a:noFill/>
        </p:spPr>
      </p:pic>
      <p:sp>
        <p:nvSpPr>
          <p:cNvPr id="12" name="오른쪽 화살표 11"/>
          <p:cNvSpPr/>
          <p:nvPr userDrawn="1"/>
        </p:nvSpPr>
        <p:spPr>
          <a:xfrm>
            <a:off x="10445" y="548680"/>
            <a:ext cx="8316416" cy="258962"/>
          </a:xfrm>
          <a:prstGeom prst="rightArrow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06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spcBef>
          <a:spcPct val="0"/>
        </a:spcBef>
        <a:buFont typeface="Wingdings" pitchFamily="2" charset="2"/>
        <a:buChar char="v"/>
        <a:defRPr sz="2800" b="1" kern="1200">
          <a:solidFill>
            <a:schemeClr val="accent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9329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800" b="1" i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AMSE 318 Numerical Methods</a:t>
            </a:r>
            <a:endParaRPr lang="ko-KR" altLang="en-US" sz="2800" b="1" i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1629621"/>
            <a:ext cx="88569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Homework #5</a:t>
            </a:r>
          </a:p>
          <a:p>
            <a:pPr algn="ctr"/>
            <a:r>
              <a:rPr lang="en-US" altLang="ko-K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ko-KR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non-linear equation system </a:t>
            </a:r>
            <a:endParaRPr lang="ko-KR" altLang="en-US" sz="28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6200883" y="4665910"/>
            <a:ext cx="1950208" cy="923330"/>
            <a:chOff x="6498316" y="4379117"/>
            <a:chExt cx="1950208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6564073" y="4379117"/>
              <a:ext cx="18844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latin typeface="Forte" pitchFamily="66" charset="0"/>
                </a:rPr>
                <a:t>2013/10/08 </a:t>
              </a:r>
              <a:endParaRPr lang="ko-KR" altLang="en-US" sz="2400" dirty="0">
                <a:latin typeface="Forte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8316" y="4840782"/>
              <a:ext cx="18585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err="1" smtClean="0">
                  <a:latin typeface="Forte" pitchFamily="66" charset="0"/>
                </a:rPr>
                <a:t>Jongwon</a:t>
              </a:r>
              <a:r>
                <a:rPr lang="en-US" altLang="ko-KR" sz="2400" dirty="0" smtClean="0">
                  <a:latin typeface="Forte" pitchFamily="66" charset="0"/>
                </a:rPr>
                <a:t>, Lee</a:t>
              </a:r>
              <a:endParaRPr lang="ko-KR" altLang="en-US" sz="2400" dirty="0">
                <a:latin typeface="Forte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91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Discussion (tolerance)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34616"/>
            <a:ext cx="60156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9807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Tol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=0.00001</a:t>
            </a:r>
          </a:p>
          <a:p>
            <a:r>
              <a:rPr lang="en-US" altLang="ko-KR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10^-5</a:t>
            </a:r>
            <a:endParaRPr lang="ko-KR" altLang="en-US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50640"/>
            <a:ext cx="57354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79712" y="9807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Tol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=0.000001</a:t>
            </a:r>
          </a:p>
          <a:p>
            <a:r>
              <a:rPr lang="en-US" altLang="ko-KR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10^-6</a:t>
            </a:r>
            <a:endParaRPr lang="ko-KR" altLang="en-US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7" y="996751"/>
            <a:ext cx="136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Tol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=0.0000001</a:t>
            </a:r>
          </a:p>
          <a:p>
            <a:r>
              <a:rPr lang="en-US" altLang="ko-KR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10^-7</a:t>
            </a:r>
            <a:endParaRPr lang="ko-KR" altLang="en-US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99675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Tol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=0.00000000001</a:t>
            </a:r>
          </a:p>
          <a:p>
            <a:r>
              <a:rPr lang="en-US" altLang="ko-KR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10^-11</a:t>
            </a:r>
            <a:endParaRPr lang="ko-KR" altLang="en-US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867" y="1091580"/>
            <a:ext cx="558178" cy="530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18" y="1042628"/>
            <a:ext cx="573863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2799743" y="5805264"/>
            <a:ext cx="6164745" cy="576064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Iteration 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depends 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on the tolerance</a:t>
            </a: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7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Discussion (initial value)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9807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X1=0.3</a:t>
            </a: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X2=0.5</a:t>
            </a:r>
            <a:endParaRPr lang="ko-KR" altLang="en-US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9807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X1=0.01</a:t>
            </a:r>
            <a:endParaRPr lang="en-US" altLang="ko-KR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X2=0.99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980728"/>
            <a:ext cx="136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X1=0.0001</a:t>
            </a:r>
            <a:endParaRPr lang="en-US" altLang="ko-KR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X2=0.0002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3032" y="980728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X1=0.000001</a:t>
            </a:r>
            <a:endParaRPr lang="en-US" altLang="ko-KR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X2=0.999999</a:t>
            </a:r>
          </a:p>
          <a:p>
            <a:endParaRPr lang="en-US" altLang="ko-KR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Worst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72468"/>
            <a:ext cx="606279" cy="55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589" y="972467"/>
            <a:ext cx="607118" cy="55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062" y="980727"/>
            <a:ext cx="630978" cy="561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92" y="927908"/>
            <a:ext cx="600232" cy="571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04248" y="961540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X1=0.2</a:t>
            </a:r>
            <a:endParaRPr lang="en-US" altLang="ko-KR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X2=0.8</a:t>
            </a:r>
          </a:p>
          <a:p>
            <a:endParaRPr lang="en-US" altLang="ko-KR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Best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810" y="927908"/>
            <a:ext cx="618398" cy="558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2195736" y="5805264"/>
            <a:ext cx="6912768" cy="576064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Iteration 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depends 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on the Initial value</a:t>
            </a: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7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Assignment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76212"/>
            <a:ext cx="3851920" cy="3456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36" y="980728"/>
            <a:ext cx="5504927" cy="22456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위로 굽은 화살표 4"/>
          <p:cNvSpPr/>
          <p:nvPr/>
        </p:nvSpPr>
        <p:spPr>
          <a:xfrm rot="5400000">
            <a:off x="1766151" y="3588513"/>
            <a:ext cx="1939291" cy="2232248"/>
          </a:xfrm>
          <a:prstGeom prst="bentUpArrow">
            <a:avLst>
              <a:gd name="adj1" fmla="val 19761"/>
              <a:gd name="adj2" fmla="val 25000"/>
              <a:gd name="adj3" fmla="val 24345"/>
            </a:avLst>
          </a:prstGeom>
          <a:gradFill>
            <a:gsLst>
              <a:gs pos="0">
                <a:srgbClr val="5E9EFF"/>
              </a:gs>
              <a:gs pos="21000">
                <a:srgbClr val="85C2FF"/>
              </a:gs>
              <a:gs pos="44000">
                <a:srgbClr val="C4D6EB"/>
              </a:gs>
              <a:gs pos="90000">
                <a:schemeClr val="tx2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Basic Thermo-dynamics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88" y="908720"/>
            <a:ext cx="59293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89" y="3356992"/>
            <a:ext cx="6000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84" y="3923949"/>
            <a:ext cx="62960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0189" y="2564904"/>
            <a:ext cx="8480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Using this equation to get chemical potential difference between liquid phase and solid phase on Si and </a:t>
            </a:r>
            <a:r>
              <a:rPr lang="en-US" altLang="ko-KR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</a:t>
            </a:r>
            <a:endParaRPr lang="ko-KR" altLang="en-U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0750" y="2042846"/>
            <a:ext cx="3190745" cy="522058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54" y="4607971"/>
            <a:ext cx="3143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1553611" y="3356992"/>
            <a:ext cx="2226301" cy="589618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658321" y="3991510"/>
            <a:ext cx="2337616" cy="589618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4701703"/>
            <a:ext cx="468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Diamond is used as a reference phase</a:t>
            </a:r>
            <a:endParaRPr lang="ko-KR" altLang="en-U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9123"/>
            <a:ext cx="6186496" cy="73399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3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Fortran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53" y="908720"/>
            <a:ext cx="8667750" cy="3267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3808" y="148478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Set </a:t>
            </a:r>
            <a:r>
              <a:rPr lang="en-US" altLang="ko-K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temperature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1215K to 1675K, Step: 10K</a:t>
            </a:r>
          </a:p>
          <a:p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Set initial value of p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1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(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Controllable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</a:t>
            </a:r>
            <a:endParaRPr lang="ko-KR" altLang="en-US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81" y="2464846"/>
            <a:ext cx="1762125" cy="619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73142" y="841271"/>
            <a:ext cx="3195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Open Text file ‘result.txt’</a:t>
            </a:r>
            <a:endParaRPr lang="ko-KR" altLang="en-US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2060827"/>
            <a:ext cx="5705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is final value (</a:t>
            </a:r>
            <a:r>
              <a:rPr lang="en-US" altLang="ko-KR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x_liquid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x_solid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some temperature</a:t>
            </a:r>
            <a:endParaRPr lang="ko-KR" altLang="en-US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91" y="3228975"/>
            <a:ext cx="27908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987824" y="315971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Write the results on text file</a:t>
            </a:r>
            <a:endParaRPr lang="ko-KR" altLang="en-US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7504" y="2893363"/>
            <a:ext cx="1358801" cy="20950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45604" y="2564904"/>
            <a:ext cx="1358801" cy="209505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0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Fortran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2771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Function part</a:t>
            </a:r>
            <a:endParaRPr lang="ko-KR" altLang="en-US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800350" cy="3057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1491225"/>
            <a:ext cx="100811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Check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00300"/>
            <a:ext cx="5095875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직선 연결선 7"/>
          <p:cNvCxnSpPr/>
          <p:nvPr/>
        </p:nvCxnSpPr>
        <p:spPr>
          <a:xfrm>
            <a:off x="6732240" y="2708920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6746507" y="2996952"/>
            <a:ext cx="17859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79912" y="3212976"/>
            <a:ext cx="525658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Check, Make components to be  </a:t>
            </a:r>
            <a:r>
              <a:rPr lang="en-US" altLang="ko-K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0&lt;x1,x2&lt;1</a:t>
            </a:r>
            <a:endParaRPr lang="ko-KR" alt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73" y="5373216"/>
            <a:ext cx="7019925" cy="1000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410" y="4106292"/>
            <a:ext cx="2695575" cy="1076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93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Fortran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108775"/>
            <a:ext cx="79208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Make augmented matrix and Call gauss-</a:t>
            </a:r>
            <a:r>
              <a:rPr lang="en-US" altLang="ko-KR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jordan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method (get inverted matrix)</a:t>
            </a:r>
            <a:endParaRPr lang="ko-KR" alt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924425" cy="2771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01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Fortran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55914" y="931225"/>
            <a:ext cx="31199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Gauss </a:t>
            </a:r>
            <a:r>
              <a:rPr lang="en-US" altLang="ko-KR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jordan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Subroutine</a:t>
            </a:r>
            <a:endParaRPr lang="ko-KR" altLang="en-US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15" y="1484784"/>
            <a:ext cx="5584150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524" y="1139556"/>
            <a:ext cx="2937859" cy="3245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27105"/>
            <a:ext cx="2405708" cy="38345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34" y="2190220"/>
            <a:ext cx="2808312" cy="41083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6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Fortran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6669"/>
            <a:ext cx="4896544" cy="36025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18359"/>
            <a:ext cx="2857500" cy="409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20272" y="346566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GJ 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516216" y="3018358"/>
            <a:ext cx="1705372" cy="447309"/>
          </a:xfrm>
          <a:prstGeom prst="rect">
            <a:avLst/>
          </a:prstGeom>
          <a:noFill/>
          <a:ln w="317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407707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GJ &lt; </a:t>
            </a:r>
            <a:r>
              <a:rPr lang="en-US" altLang="ko-KR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tol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(0.00001)  then </a:t>
            </a:r>
            <a:b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END newton function 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914" y="931225"/>
            <a:ext cx="13079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Calculate</a:t>
            </a:r>
            <a:endParaRPr lang="ko-KR" altLang="en-US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1260" y="3137259"/>
            <a:ext cx="4868812" cy="52846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1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6"/>
          <a:stretch/>
        </p:blipFill>
        <p:spPr bwMode="auto">
          <a:xfrm>
            <a:off x="251520" y="836712"/>
            <a:ext cx="3992692" cy="442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"/>
          <a:stretch/>
        </p:blipFill>
        <p:spPr bwMode="auto">
          <a:xfrm>
            <a:off x="251520" y="5265023"/>
            <a:ext cx="3992692" cy="103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432" y="2924944"/>
            <a:ext cx="47148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marL="457200" indent="-457200">
          <a:buFont typeface="Wingdings" pitchFamily="2" charset="2"/>
          <a:buChar char="v"/>
          <a:defRPr sz="2800" b="1" dirty="0" smtClean="0">
            <a:latin typeface="Arial" pitchFamily="34" charset="0"/>
            <a:cs typeface="Arial" pitchFamily="34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12834</TotalTime>
  <Words>234</Words>
  <Application>Microsoft Office PowerPoint</Application>
  <PresentationFormat>화면 슬라이드 쇼(4:3)</PresentationFormat>
  <Paragraphs>68</Paragraphs>
  <Slides>11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테마1</vt:lpstr>
      <vt:lpstr>PowerPoint 프레젠테이션</vt:lpstr>
      <vt:lpstr> Assignment</vt:lpstr>
      <vt:lpstr> Basic Thermo-dynamics </vt:lpstr>
      <vt:lpstr> Fortran Code</vt:lpstr>
      <vt:lpstr> Fortran Code</vt:lpstr>
      <vt:lpstr> Fortran Code</vt:lpstr>
      <vt:lpstr> Fortran Code</vt:lpstr>
      <vt:lpstr> Fortran Code</vt:lpstr>
      <vt:lpstr> Results</vt:lpstr>
      <vt:lpstr> Discussion (tolerance)</vt:lpstr>
      <vt:lpstr> Discussion (initial value)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종원</dc:creator>
  <cp:lastModifiedBy>종원</cp:lastModifiedBy>
  <cp:revision>919</cp:revision>
  <dcterms:created xsi:type="dcterms:W3CDTF">2013-03-18T14:06:54Z</dcterms:created>
  <dcterms:modified xsi:type="dcterms:W3CDTF">2013-10-07T04:02:49Z</dcterms:modified>
</cp:coreProperties>
</file>