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2" r:id="rId1"/>
  </p:sldMasterIdLst>
  <p:notesMasterIdLst>
    <p:notesMasterId r:id="rId8"/>
  </p:notesMasterIdLst>
  <p:sldIdLst>
    <p:sldId id="256" r:id="rId2"/>
    <p:sldId id="257" r:id="rId3"/>
    <p:sldId id="265" r:id="rId4"/>
    <p:sldId id="266" r:id="rId5"/>
    <p:sldId id="259" r:id="rId6"/>
    <p:sldId id="262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2171" autoAdjust="0"/>
  </p:normalViewPr>
  <p:slideViewPr>
    <p:cSldViewPr>
      <p:cViewPr varScale="1">
        <p:scale>
          <a:sx n="68" d="100"/>
          <a:sy n="68" d="100"/>
        </p:scale>
        <p:origin x="-11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3BDF48-C914-40F5-B96B-48EFBB684D00}" type="datetimeFigureOut">
              <a:rPr lang="ko-KR" altLang="en-US" smtClean="0"/>
              <a:t>2013-11-17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FE213A-3925-43F9-B128-6FDC681C25B2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63069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November 17,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6E7B-643D-4BBF-91A2-2CDC372C6012}" type="slidenum">
              <a:rPr lang="ko-KR" altLang="en-US" smtClean="0"/>
              <a:t>‹#›</a:t>
            </a:fld>
            <a:endParaRPr lang="ko-KR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November 17,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6E7B-643D-4BBF-91A2-2CDC372C6012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November 17,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6E7B-643D-4BBF-91A2-2CDC372C6012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November 17,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November 17,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6E7B-643D-4BBF-91A2-2CDC372C6012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November 17, 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6E7B-643D-4BBF-91A2-2CDC372C6012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November 17, 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6E7B-643D-4BBF-91A2-2CDC372C6012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November 17, 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6E7B-643D-4BBF-91A2-2CDC372C6012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November 17, 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6E7B-643D-4BBF-91A2-2CDC372C6012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November 17, 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6E7B-643D-4BBF-91A2-2CDC372C6012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dirty="0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November 17, 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A6E7B-643D-4BBF-91A2-2CDC372C6012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November 17, 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8E5A6E7B-643D-4BBF-91A2-2CDC372C6012}" type="slidenum">
              <a:rPr lang="ko-KR" altLang="en-US" smtClean="0"/>
              <a:t>‹#›</a:t>
            </a:fld>
            <a:endParaRPr lang="ko-KR" alt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1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355976" y="4966320"/>
            <a:ext cx="4536504" cy="766936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en-US" altLang="ko-KR" sz="2000" dirty="0" smtClean="0">
                <a:solidFill>
                  <a:schemeClr val="tx1"/>
                </a:solidFill>
              </a:rPr>
              <a:t>Materials Science and Engineering</a:t>
            </a:r>
          </a:p>
          <a:p>
            <a:pPr algn="r"/>
            <a:r>
              <a:rPr lang="en-US" altLang="ko-KR" sz="2000" dirty="0" smtClean="0">
                <a:solidFill>
                  <a:schemeClr val="tx1"/>
                </a:solidFill>
              </a:rPr>
              <a:t>20100113  Lim </a:t>
            </a:r>
            <a:r>
              <a:rPr lang="en-US" altLang="ko-KR" sz="2000" dirty="0" err="1" smtClean="0">
                <a:solidFill>
                  <a:schemeClr val="tx1"/>
                </a:solidFill>
              </a:rPr>
              <a:t>Seok</a:t>
            </a:r>
            <a:r>
              <a:rPr lang="en-US" altLang="ko-KR" sz="2000" dirty="0" smtClean="0">
                <a:solidFill>
                  <a:schemeClr val="tx1"/>
                </a:solidFill>
              </a:rPr>
              <a:t>-Jae</a:t>
            </a:r>
            <a:endParaRPr lang="ko-KR" altLang="en-US" sz="2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971600" y="2276872"/>
            <a:ext cx="7200800" cy="792088"/>
          </a:xfrm>
        </p:spPr>
        <p:txBody>
          <a:bodyPr>
            <a:noAutofit/>
          </a:bodyPr>
          <a:lstStyle/>
          <a:p>
            <a:r>
              <a:rPr lang="en-US" altLang="ko-KR" sz="3600" b="1" dirty="0" smtClean="0">
                <a:latin typeface="맑은 고딕" pitchFamily="50" charset="-127"/>
                <a:ea typeface="맑은 고딕" pitchFamily="50" charset="-127"/>
              </a:rPr>
              <a:t>Hw_8</a:t>
            </a:r>
            <a:endParaRPr lang="ko-KR" altLang="en-US" sz="36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31840" y="3933056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 smtClean="0"/>
              <a:t>2013.11.19</a:t>
            </a:r>
            <a:endParaRPr lang="en-US" altLang="ko-KR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39552" y="980728"/>
            <a:ext cx="6624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en-US" altLang="ko-K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Numerical </a:t>
            </a:r>
            <a:r>
              <a:rPr lang="en-US" altLang="ko-K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Methods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31153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1520" y="575102"/>
            <a:ext cx="27574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/>
              <a:t>Comparing h, h=1 </a:t>
            </a:r>
            <a:endParaRPr lang="ko-KR" altLang="en-US" sz="28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50" t="36595" r="37203" b="12500"/>
          <a:stretch/>
        </p:blipFill>
        <p:spPr bwMode="auto">
          <a:xfrm>
            <a:off x="1316124" y="1567092"/>
            <a:ext cx="6511753" cy="3723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669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251520" y="575102"/>
                <a:ext cx="3304559" cy="5329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2800" b="1" dirty="0" smtClean="0"/>
                  <a:t>Comparing h, </a:t>
                </a:r>
                <a:r>
                  <a:rPr lang="en-US" altLang="ko-KR" sz="2800" b="1" dirty="0"/>
                  <a:t>h=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sz="28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ko-KR" sz="2800" b="1" i="1">
                            <a:latin typeface="Cambria Math"/>
                          </a:rPr>
                          <m:t>𝟏𝟎</m:t>
                        </m:r>
                      </m:e>
                      <m:sup>
                        <m:r>
                          <a:rPr lang="en-US" altLang="ko-KR" sz="2800" b="1" i="1">
                            <a:latin typeface="Cambria Math"/>
                          </a:rPr>
                          <m:t>−</m:t>
                        </m:r>
                        <m:r>
                          <a:rPr lang="en-US" altLang="ko-KR" sz="2800" b="1" i="1">
                            <a:latin typeface="Cambria Math"/>
                          </a:rPr>
                          <m:t>𝟑</m:t>
                        </m:r>
                      </m:sup>
                    </m:sSup>
                  </m:oMath>
                </a14:m>
                <a:endParaRPr lang="ko-KR" altLang="en-US" sz="2800" b="1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575102"/>
                <a:ext cx="3304559" cy="532966"/>
              </a:xfrm>
              <a:prstGeom prst="rect">
                <a:avLst/>
              </a:prstGeom>
              <a:blipFill rotWithShape="1">
                <a:blip r:embed="rId2"/>
                <a:stretch>
                  <a:fillRect l="-3690" t="-9091" b="-30682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19" t="30417" r="9353" b="19784"/>
          <a:stretch/>
        </p:blipFill>
        <p:spPr bwMode="auto">
          <a:xfrm>
            <a:off x="1297858" y="1607574"/>
            <a:ext cx="6548284" cy="3642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433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251520" y="575102"/>
                <a:ext cx="3304559" cy="5329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sz="2800" b="1" dirty="0" smtClean="0"/>
                  <a:t>Comparing h, </a:t>
                </a:r>
                <a:r>
                  <a:rPr lang="en-US" altLang="ko-KR" sz="2800" b="1" dirty="0"/>
                  <a:t>h=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sz="2800" b="1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ko-KR" sz="2800" b="1" i="1">
                            <a:latin typeface="Cambria Math"/>
                          </a:rPr>
                          <m:t>𝟏𝟎</m:t>
                        </m:r>
                      </m:e>
                      <m:sup>
                        <m:r>
                          <a:rPr lang="en-US" altLang="ko-KR" sz="2800" b="1" i="1">
                            <a:latin typeface="Cambria Math"/>
                          </a:rPr>
                          <m:t>−</m:t>
                        </m:r>
                        <m:r>
                          <a:rPr lang="en-US" altLang="ko-KR" sz="2800" b="1" i="1" smtClean="0">
                            <a:latin typeface="Cambria Math"/>
                          </a:rPr>
                          <m:t>𝟔</m:t>
                        </m:r>
                      </m:sup>
                    </m:sSup>
                  </m:oMath>
                </a14:m>
                <a:endParaRPr lang="ko-KR" altLang="en-US" sz="2800" b="1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575102"/>
                <a:ext cx="3304559" cy="532966"/>
              </a:xfrm>
              <a:prstGeom prst="rect">
                <a:avLst/>
              </a:prstGeom>
              <a:blipFill rotWithShape="1">
                <a:blip r:embed="rId2"/>
                <a:stretch>
                  <a:fillRect l="-3690" t="-9091" b="-30682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02" t="30261" r="8990" b="19932"/>
          <a:stretch/>
        </p:blipFill>
        <p:spPr bwMode="auto">
          <a:xfrm>
            <a:off x="1273126" y="1607234"/>
            <a:ext cx="6597749" cy="3643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17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1520" y="575102"/>
            <a:ext cx="40703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/>
              <a:t>Comparing error magnitude</a:t>
            </a:r>
            <a:endParaRPr lang="ko-KR" altLang="en-US" sz="2800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17" t="33266" r="37089" b="19960"/>
          <a:stretch/>
        </p:blipFill>
        <p:spPr bwMode="auto">
          <a:xfrm>
            <a:off x="1835696" y="1410555"/>
            <a:ext cx="5472608" cy="3263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직사각형 1"/>
          <p:cNvSpPr/>
          <p:nvPr/>
        </p:nvSpPr>
        <p:spPr>
          <a:xfrm>
            <a:off x="2411760" y="3284984"/>
            <a:ext cx="2212331" cy="1224136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911415" y="4869160"/>
                <a:ext cx="7321171" cy="6580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b="1" dirty="0" smtClean="0">
                    <a:solidFill>
                      <a:srgbClr val="FF0000"/>
                    </a:solidFill>
                  </a:rPr>
                  <a:t>Heun method, Midpoint method</a:t>
                </a:r>
                <a:r>
                  <a:rPr lang="ko-KR" altLang="en-US" b="1" dirty="0" smtClean="0">
                    <a:solidFill>
                      <a:schemeClr val="tx1"/>
                    </a:solidFill>
                  </a:rPr>
                  <a:t>는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ko-KR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𝟏𝟎</m:t>
                        </m:r>
                      </m:e>
                      <m:sup>
                        <m:r>
                          <a:rPr lang="en-US" altLang="ko-KR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altLang="ko-KR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𝟒</m:t>
                        </m:r>
                      </m:sup>
                    </m:sSup>
                  </m:oMath>
                </a14:m>
                <a:r>
                  <a:rPr lang="ko-KR" altLang="en-US" b="1" dirty="0" smtClean="0">
                    <a:solidFill>
                      <a:schemeClr val="tx1"/>
                    </a:solidFill>
                  </a:rPr>
                  <a:t> 이하의 구</a:t>
                </a:r>
                <a:r>
                  <a:rPr lang="ko-KR" altLang="en-US" b="1" dirty="0">
                    <a:solidFill>
                      <a:schemeClr val="tx1"/>
                    </a:solidFill>
                  </a:rPr>
                  <a:t>간 </a:t>
                </a:r>
                <a:r>
                  <a:rPr lang="ko-KR" altLang="en-US" b="1" dirty="0" smtClean="0">
                    <a:solidFill>
                      <a:schemeClr val="tx1"/>
                    </a:solidFill>
                  </a:rPr>
                  <a:t>간격에서 부터 </a:t>
                </a:r>
                <a:r>
                  <a:rPr lang="en-US" altLang="ko-KR" b="1" dirty="0" smtClean="0">
                    <a:solidFill>
                      <a:schemeClr val="tx1"/>
                    </a:solidFill>
                  </a:rPr>
                  <a:t>error</a:t>
                </a:r>
                <a:r>
                  <a:rPr lang="ko-KR" altLang="en-US" b="1" dirty="0" smtClean="0">
                    <a:solidFill>
                      <a:schemeClr val="tx1"/>
                    </a:solidFill>
                  </a:rPr>
                  <a:t>값을 나타내지 않았고</a:t>
                </a:r>
                <a:r>
                  <a:rPr lang="en-US" altLang="ko-KR" b="1" dirty="0" smtClean="0">
                    <a:solidFill>
                      <a:schemeClr val="tx1"/>
                    </a:solidFill>
                  </a:rPr>
                  <a:t>,</a:t>
                </a:r>
              </a:p>
              <a:p>
                <a:r>
                  <a:rPr lang="en-US" altLang="ko-KR" b="1" dirty="0" smtClean="0">
                    <a:solidFill>
                      <a:srgbClr val="FF0000"/>
                    </a:solidFill>
                  </a:rPr>
                  <a:t>4</a:t>
                </a:r>
                <a:r>
                  <a:rPr lang="ko-KR" altLang="en-US" b="1" dirty="0" smtClean="0">
                    <a:solidFill>
                      <a:srgbClr val="FF0000"/>
                    </a:solidFill>
                  </a:rPr>
                  <a:t>차 </a:t>
                </a:r>
                <a:r>
                  <a:rPr lang="en-US" altLang="ko-KR" b="1" dirty="0" err="1" smtClean="0">
                    <a:solidFill>
                      <a:srgbClr val="FF0000"/>
                    </a:solidFill>
                  </a:rPr>
                  <a:t>Runge-Kutta</a:t>
                </a:r>
                <a:r>
                  <a:rPr lang="ko-KR" altLang="en-US" b="1" dirty="0">
                    <a:solidFill>
                      <a:srgbClr val="FF0000"/>
                    </a:solidFill>
                  </a:rPr>
                  <a:t> </a:t>
                </a:r>
                <a:r>
                  <a:rPr lang="en-US" altLang="ko-KR" b="1" dirty="0" smtClean="0">
                    <a:solidFill>
                      <a:srgbClr val="FF0000"/>
                    </a:solidFill>
                  </a:rPr>
                  <a:t>method</a:t>
                </a:r>
                <a:r>
                  <a:rPr lang="ko-KR" altLang="en-US" b="1" dirty="0" smtClean="0">
                    <a:solidFill>
                      <a:schemeClr val="tx1"/>
                    </a:solidFill>
                  </a:rPr>
                  <a:t>의 경우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altLang="ko-KR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𝟏𝟎</m:t>
                        </m:r>
                      </m:e>
                      <m:sup>
                        <m:r>
                          <a:rPr lang="en-US" altLang="ko-KR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altLang="ko-KR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ko-KR" altLang="en-US" b="1" dirty="0" smtClean="0">
                    <a:solidFill>
                      <a:schemeClr val="tx1"/>
                    </a:solidFill>
                  </a:rPr>
                  <a:t>이하의 구간 간격에서 부터 </a:t>
                </a:r>
                <a:r>
                  <a:rPr lang="en-US" altLang="ko-KR" b="1" dirty="0" smtClean="0">
                    <a:solidFill>
                      <a:schemeClr val="tx1"/>
                    </a:solidFill>
                  </a:rPr>
                  <a:t>error</a:t>
                </a:r>
                <a:r>
                  <a:rPr lang="ko-KR" altLang="en-US" b="1" dirty="0" smtClean="0">
                    <a:solidFill>
                      <a:schemeClr val="tx1"/>
                    </a:solidFill>
                  </a:rPr>
                  <a:t>값을 나타내지 않았다</a:t>
                </a:r>
                <a:r>
                  <a:rPr lang="en-US" altLang="ko-KR" b="1" dirty="0" smtClean="0">
                    <a:solidFill>
                      <a:schemeClr val="tx1"/>
                    </a:solidFill>
                  </a:rPr>
                  <a:t>.</a:t>
                </a:r>
                <a:endParaRPr lang="ko-KR" altLang="en-US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1415" y="4869160"/>
                <a:ext cx="7321171" cy="658065"/>
              </a:xfrm>
              <a:prstGeom prst="rect">
                <a:avLst/>
              </a:prstGeom>
              <a:blipFill rotWithShape="1">
                <a:blip r:embed="rId3"/>
                <a:stretch>
                  <a:fillRect l="-750" t="-5556" r="-83" b="-1481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0452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51520" y="575102"/>
            <a:ext cx="18678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800" b="1" dirty="0" smtClean="0"/>
              <a:t>Conclusion.</a:t>
            </a:r>
            <a:endParaRPr lang="ko-KR" alt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11560" y="1628800"/>
            <a:ext cx="79208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1.</a:t>
            </a:r>
          </a:p>
          <a:p>
            <a:endParaRPr lang="en-US" altLang="ko-KR" b="1" dirty="0"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 Euler method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만 아니면 구간간격을 줄이는 방법을 통해 </a:t>
            </a:r>
            <a:endParaRPr lang="en-US" altLang="ko-KR" b="1" dirty="0" smtClean="0">
              <a:latin typeface="맑은 고딕" pitchFamily="50" charset="-127"/>
              <a:ea typeface="맑은 고딕" pitchFamily="50" charset="-127"/>
            </a:endParaRPr>
          </a:p>
          <a:p>
            <a:endParaRPr lang="en-US" altLang="ko-KR" b="1" dirty="0" smtClean="0">
              <a:latin typeface="맑은 고딕" pitchFamily="50" charset="-127"/>
              <a:ea typeface="맑은 고딕" pitchFamily="50" charset="-127"/>
            </a:endParaRPr>
          </a:p>
          <a:p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실제 값에 가까운 값을 얻을 수 있을 것으로 보인다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1560" y="3441774"/>
            <a:ext cx="79208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2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. </a:t>
            </a:r>
            <a:endParaRPr lang="en-US" altLang="ko-KR" b="1" dirty="0" smtClean="0">
              <a:latin typeface="맑은 고딕" pitchFamily="50" charset="-127"/>
              <a:ea typeface="맑은 고딕" pitchFamily="50" charset="-127"/>
            </a:endParaRPr>
          </a:p>
          <a:p>
            <a:endParaRPr lang="en-US" altLang="ko-KR" b="1" dirty="0"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 4</a:t>
            </a:r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차 </a:t>
            </a:r>
            <a:r>
              <a:rPr lang="en-US" altLang="ko-KR" b="1" dirty="0" err="1">
                <a:latin typeface="맑은 고딕" pitchFamily="50" charset="-127"/>
                <a:ea typeface="맑은 고딕" pitchFamily="50" charset="-127"/>
              </a:rPr>
              <a:t>Runge-Kutta</a:t>
            </a:r>
            <a:r>
              <a:rPr lang="en-US" altLang="ko-KR" b="1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method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를 이용하면 구간간격을 많이 줄이지 않아도</a:t>
            </a:r>
            <a:endParaRPr lang="en-US" altLang="ko-KR" b="1" dirty="0" smtClean="0">
              <a:latin typeface="맑은 고딕" pitchFamily="50" charset="-127"/>
              <a:ea typeface="맑은 고딕" pitchFamily="50" charset="-127"/>
            </a:endParaRPr>
          </a:p>
          <a:p>
            <a:endParaRPr lang="en-US" altLang="ko-KR" b="1" dirty="0" smtClean="0">
              <a:latin typeface="맑은 고딕" pitchFamily="50" charset="-127"/>
              <a:ea typeface="맑은 고딕" pitchFamily="50" charset="-127"/>
            </a:endParaRPr>
          </a:p>
          <a:p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실</a:t>
            </a:r>
            <a:r>
              <a:rPr lang="ko-KR" altLang="en-US" b="1" dirty="0">
                <a:latin typeface="맑은 고딕" pitchFamily="50" charset="-127"/>
                <a:ea typeface="맑은 고딕" pitchFamily="50" charset="-127"/>
              </a:rPr>
              <a:t>제 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값과 매우 근접한 값을 얻을 수 있을 것으로 보인다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endParaRPr lang="en-US" altLang="ko-KR" b="1" dirty="0" smtClean="0">
              <a:latin typeface="맑은 고딕" pitchFamily="50" charset="-127"/>
              <a:ea typeface="맑은 고딕" pitchFamily="50" charset="-127"/>
            </a:endParaRPr>
          </a:p>
          <a:p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본 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HW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은 소수점 아래 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7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자리 까지 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100% </a:t>
            </a:r>
            <a:r>
              <a:rPr lang="ko-KR" altLang="en-US" b="1" dirty="0" smtClean="0">
                <a:latin typeface="맑은 고딕" pitchFamily="50" charset="-127"/>
                <a:ea typeface="맑은 고딕" pitchFamily="50" charset="-127"/>
              </a:rPr>
              <a:t>일치 하는 것을 보였다</a:t>
            </a:r>
            <a:r>
              <a:rPr lang="en-US" altLang="ko-KR" b="1" dirty="0" smtClean="0">
                <a:latin typeface="맑은 고딕" pitchFamily="50" charset="-127"/>
                <a:ea typeface="맑은 고딕" pitchFamily="50" charset="-127"/>
              </a:rPr>
              <a:t>.)</a:t>
            </a:r>
          </a:p>
        </p:txBody>
      </p:sp>
    </p:spTree>
    <p:extLst>
      <p:ext uri="{BB962C8B-B14F-4D97-AF65-F5344CB8AC3E}">
        <p14:creationId xmlns:p14="http://schemas.microsoft.com/office/powerpoint/2010/main" val="3610923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수평선">
  <a:themeElements>
    <a:clrScheme name="수평선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수평선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수평선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4968</TotalTime>
  <Words>144</Words>
  <Application>Microsoft Office PowerPoint</Application>
  <PresentationFormat>화면 슬라이드 쇼(4:3)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수평선</vt:lpstr>
      <vt:lpstr>Hw_8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Solving  with Finite Element Method(FEM) ( using Abaqus )</dc:title>
  <dc:creator>kang ji-yun</dc:creator>
  <cp:lastModifiedBy>owner</cp:lastModifiedBy>
  <cp:revision>143</cp:revision>
  <dcterms:created xsi:type="dcterms:W3CDTF">2012-06-08T06:24:52Z</dcterms:created>
  <dcterms:modified xsi:type="dcterms:W3CDTF">2013-11-17T07:44:04Z</dcterms:modified>
</cp:coreProperties>
</file>