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11"/>
  </p:notesMasterIdLst>
  <p:sldIdLst>
    <p:sldId id="256" r:id="rId5"/>
    <p:sldId id="337" r:id="rId6"/>
    <p:sldId id="341" r:id="rId7"/>
    <p:sldId id="342" r:id="rId8"/>
    <p:sldId id="343" r:id="rId9"/>
    <p:sldId id="33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노경미(신소재공학과)" initials="노" lastIdx="0" clrIdx="0">
    <p:extLst>
      <p:ext uri="{19B8F6BF-5375-455C-9EA6-DF929625EA0E}">
        <p15:presenceInfo xmlns:p15="http://schemas.microsoft.com/office/powerpoint/2012/main" userId="S-1-5-21-281553056-4242520381-253452709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7" autoAdjust="0"/>
    <p:restoredTop sz="96127"/>
  </p:normalViewPr>
  <p:slideViewPr>
    <p:cSldViewPr snapToGrid="0">
      <p:cViewPr varScale="1">
        <p:scale>
          <a:sx n="118" d="100"/>
          <a:sy n="118" d="100"/>
        </p:scale>
        <p:origin x="58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9474AC01-33C5-421F-9E5B-5C70E43F2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A0EE6DF-0FF5-4945-8582-CD7E8005F5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C1D51-DDF2-4FC6-AB4C-F3907DD7B58D}" type="datetimeFigureOut">
              <a:rPr lang="ko-KR" altLang="en-US" smtClean="0"/>
              <a:t>2021. 10. 11.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5CBD4726-8F61-4673-9C56-C2CAAF8BF3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F931B76D-7F61-478A-9514-06E368E34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0C1D03-5197-4CD7-ACFF-2887172298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49CCC3-D492-44E2-BC31-B57118FB2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E271C-C546-472C-AFB1-A26DBEB4AB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CC8-F41D-4F29-892B-E22672F3C6AA}" type="datetime1">
              <a:rPr lang="ko-KR" altLang="en-US" smtClean="0"/>
              <a:t>2021. 10. 11.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17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1D8A-3E5C-49FF-95CC-5398007C25DF}" type="datetime1">
              <a:rPr lang="ko-KR" altLang="en-US" smtClean="0"/>
              <a:t>2021. 10. 11.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68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5C7-850E-400F-B331-49850A609924}" type="datetime1">
              <a:rPr lang="ko-KR" altLang="en-US" smtClean="0"/>
              <a:t>2021. 10. 11.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13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3CE3-DB38-4E6F-9A42-191E7AA68CF7}" type="datetime1">
              <a:rPr lang="ko-KR" altLang="en-US" smtClean="0"/>
              <a:t>2021. 10. 11.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7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B67F-818E-46B2-A1B8-147DD1B13450}" type="datetime1">
              <a:rPr lang="ko-KR" altLang="en-US" smtClean="0"/>
              <a:t>2021. 10. 11.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5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1CCE-8543-4068-AAF1-5EC0486A3417}" type="datetime1">
              <a:rPr lang="ko-KR" altLang="en-US" smtClean="0"/>
              <a:t>2021. 10. 11.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65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8CA-E15D-4C28-A85F-C7C32B1905CD}" type="datetime1">
              <a:rPr lang="ko-KR" altLang="en-US" smtClean="0"/>
              <a:t>2021. 10. 11.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8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EC1-70E5-4BA3-A720-4F1EF27EEC2E}" type="datetime1">
              <a:rPr lang="ko-KR" altLang="en-US" smtClean="0"/>
              <a:t>2021. 10. 11.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92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B31-39F1-40E2-8926-C24A8A71C99C}" type="datetime1">
              <a:rPr lang="ko-KR" altLang="en-US" smtClean="0"/>
              <a:t>2021. 10. 11.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47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7E02D9-8EA5-482C-B750-51218F87B260}" type="datetime1">
              <a:rPr lang="ko-KR" altLang="en-US" smtClean="0"/>
              <a:t>2021. 10. 11.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16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16D-2783-46D6-89F5-4F4A41151D05}" type="datetime1">
              <a:rPr lang="ko-KR" altLang="en-US" smtClean="0"/>
              <a:t>2021. 10. 11.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52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F4ECB3-1612-4AE5-9B1D-1ECB4A75BC64}" type="datetime1">
              <a:rPr lang="ko-KR" altLang="en-US" smtClean="0"/>
              <a:t>2021. 10. 11.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08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70FB72-4469-4A11-9ADA-F4BE74ED3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716" y="1658320"/>
            <a:ext cx="9932565" cy="138499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ko-KR" altLang="en-US" sz="5400" dirty="0"/>
              <a:t>소재수치해석 과제 </a:t>
            </a:r>
            <a:r>
              <a:rPr lang="en-US" altLang="ko-KR" sz="5400" dirty="0"/>
              <a:t># 4:</a:t>
            </a:r>
            <a:br>
              <a:rPr lang="en-US" altLang="ko-KR" sz="5400" dirty="0"/>
            </a:br>
            <a:r>
              <a:rPr lang="ko-KR" altLang="en-US" sz="4000" dirty="0"/>
              <a:t>비선형 연립 방정식</a:t>
            </a:r>
            <a:endParaRPr lang="ko-KR" altLang="en-US" sz="54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3178D2-A937-4FD0-8045-A8A3E64A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44680-A843-4930-9ABB-EE354933C99B}"/>
              </a:ext>
            </a:extLst>
          </p:cNvPr>
          <p:cNvSpPr txBox="1"/>
          <p:nvPr/>
        </p:nvSpPr>
        <p:spPr>
          <a:xfrm>
            <a:off x="1988191" y="6413791"/>
            <a:ext cx="505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AI &amp; NEUROMORPHIC DEVICE LAB</a:t>
            </a:r>
            <a:endParaRPr lang="ko-KR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9F873952-2005-4C4E-A628-43F2A6F9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33" y="6519565"/>
            <a:ext cx="1837958" cy="157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9E25E0-7CB7-4724-AF4E-6F88F269723F}"/>
              </a:ext>
            </a:extLst>
          </p:cNvPr>
          <p:cNvSpPr txBox="1"/>
          <p:nvPr/>
        </p:nvSpPr>
        <p:spPr>
          <a:xfrm>
            <a:off x="3271504" y="4646336"/>
            <a:ext cx="5648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 dirty="0" err="1"/>
              <a:t>Kyungmi</a:t>
            </a:r>
            <a:r>
              <a:rPr lang="en-US" altLang="ko-KR" sz="2400" b="1" i="1" dirty="0"/>
              <a:t> Noh </a:t>
            </a:r>
            <a:r>
              <a:rPr lang="en-US" altLang="ko-KR" sz="1200" b="1" i="1" u="sng" dirty="0">
                <a:solidFill>
                  <a:schemeClr val="bg1">
                    <a:lumMod val="65000"/>
                  </a:schemeClr>
                </a:solidFill>
              </a:rPr>
              <a:t>(*Email :{</a:t>
            </a:r>
            <a:r>
              <a:rPr lang="en-US" altLang="ko-KR" sz="1200" b="1" i="1" u="sng" dirty="0" err="1">
                <a:solidFill>
                  <a:schemeClr val="bg1">
                    <a:lumMod val="65000"/>
                  </a:schemeClr>
                </a:solidFill>
              </a:rPr>
              <a:t>nkyungmi</a:t>
            </a:r>
            <a:r>
              <a:rPr lang="en-US" altLang="ko-KR" sz="1200" b="1" i="1" u="sng" dirty="0">
                <a:solidFill>
                  <a:schemeClr val="bg1">
                    <a:lumMod val="65000"/>
                  </a:schemeClr>
                </a:solidFill>
              </a:rPr>
              <a:t>}@</a:t>
            </a:r>
            <a:r>
              <a:rPr lang="en-US" altLang="ko-KR" sz="1200" b="1" i="1" u="sng" dirty="0" err="1">
                <a:solidFill>
                  <a:schemeClr val="bg1">
                    <a:lumMod val="65000"/>
                  </a:schemeClr>
                </a:solidFill>
              </a:rPr>
              <a:t>postech.ac.kr</a:t>
            </a:r>
            <a:r>
              <a:rPr lang="en-US" altLang="ko-KR" sz="1200" b="1" i="1" u="sng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algn="ctr"/>
            <a:endParaRPr lang="en-US" altLang="ko-KR" sz="2000" b="1" i="1" u="sng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altLang="ko-KR" sz="2000" b="1" i="1" dirty="0"/>
              <a:t>Department of Materials Science and Engineering, POSTECH</a:t>
            </a:r>
            <a:endParaRPr lang="en-US" altLang="ko-KR" sz="1200" b="1" i="1" dirty="0"/>
          </a:p>
        </p:txBody>
      </p:sp>
    </p:spTree>
    <p:extLst>
      <p:ext uri="{BB962C8B-B14F-4D97-AF65-F5344CB8AC3E}">
        <p14:creationId xmlns:p14="http://schemas.microsoft.com/office/powerpoint/2010/main" val="303239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988191" y="6413791"/>
            <a:ext cx="505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AI &amp; NEUROMORPHIC DEVICE LAB</a:t>
            </a:r>
            <a:endParaRPr lang="ko-KR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33" y="6519565"/>
            <a:ext cx="1837958" cy="157783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67BAE05-CDC6-400F-9921-1018ADD6A2E8}"/>
              </a:ext>
            </a:extLst>
          </p:cNvPr>
          <p:cNvCxnSpPr>
            <a:cxnSpLocks/>
          </p:cNvCxnSpPr>
          <p:nvPr/>
        </p:nvCxnSpPr>
        <p:spPr>
          <a:xfrm>
            <a:off x="642354" y="831007"/>
            <a:ext cx="1057012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제목 1">
            <a:extLst>
              <a:ext uri="{FF2B5EF4-FFF2-40B4-BE49-F238E27FC236}">
                <a16:creationId xmlns:a16="http://schemas.microsoft.com/office/drawing/2014/main" id="{CFA08465-DEDE-4986-B977-E062234C438B}"/>
              </a:ext>
            </a:extLst>
          </p:cNvPr>
          <p:cNvSpPr txBox="1">
            <a:spLocks/>
          </p:cNvSpPr>
          <p:nvPr/>
        </p:nvSpPr>
        <p:spPr>
          <a:xfrm>
            <a:off x="642354" y="164284"/>
            <a:ext cx="10058400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cs typeface="Calibri" panose="020F0502020204030204" pitchFamily="34" charset="0"/>
              </a:rPr>
              <a:t>1. Problem given </a:t>
            </a:r>
            <a:endParaRPr lang="ko-KR" altLang="en-US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D53FAFA-0C95-C54F-852A-70AA7B994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885" y="3527973"/>
            <a:ext cx="5662780" cy="249902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701BAC6-1DBE-EF4E-86A0-885D35D55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848" y="1131693"/>
            <a:ext cx="7165813" cy="2009482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ED3DCE5-FB20-1540-83B7-E73C18B7C152}"/>
              </a:ext>
            </a:extLst>
          </p:cNvPr>
          <p:cNvCxnSpPr/>
          <p:nvPr/>
        </p:nvCxnSpPr>
        <p:spPr>
          <a:xfrm>
            <a:off x="8316686" y="5704114"/>
            <a:ext cx="1699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F4BB9F-B469-024F-939B-DD59423BD09E}"/>
                  </a:ext>
                </a:extLst>
              </p:cNvPr>
              <p:cNvSpPr txBox="1"/>
              <p:nvPr/>
            </p:nvSpPr>
            <p:spPr>
              <a:xfrm>
                <a:off x="8534400" y="5595257"/>
                <a:ext cx="9688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ko-Kore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ko-Kore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kumimoji="1" lang="en-US" altLang="ko-Kore-K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kumimoji="1" lang="en-US" altLang="ko-Kore-KR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ko-Kore-KR" altLang="en-US" sz="1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F4BB9F-B469-024F-939B-DD59423BD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5595257"/>
                <a:ext cx="96882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64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988191" y="6413791"/>
            <a:ext cx="505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AI &amp; NEUROMORPHIC DEVICE LAB</a:t>
            </a:r>
            <a:endParaRPr lang="ko-KR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33" y="6519565"/>
            <a:ext cx="1837958" cy="157783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67BAE05-CDC6-400F-9921-1018ADD6A2E8}"/>
              </a:ext>
            </a:extLst>
          </p:cNvPr>
          <p:cNvCxnSpPr>
            <a:cxnSpLocks/>
          </p:cNvCxnSpPr>
          <p:nvPr/>
        </p:nvCxnSpPr>
        <p:spPr>
          <a:xfrm>
            <a:off x="642354" y="831007"/>
            <a:ext cx="1057012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제목 1">
            <a:extLst>
              <a:ext uri="{FF2B5EF4-FFF2-40B4-BE49-F238E27FC236}">
                <a16:creationId xmlns:a16="http://schemas.microsoft.com/office/drawing/2014/main" id="{CFA08465-DEDE-4986-B977-E062234C438B}"/>
              </a:ext>
            </a:extLst>
          </p:cNvPr>
          <p:cNvSpPr txBox="1">
            <a:spLocks/>
          </p:cNvSpPr>
          <p:nvPr/>
        </p:nvSpPr>
        <p:spPr>
          <a:xfrm>
            <a:off x="642354" y="164284"/>
            <a:ext cx="10058400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cs typeface="Calibri" panose="020F0502020204030204" pitchFamily="34" charset="0"/>
              </a:rPr>
              <a:t>2. Equations</a:t>
            </a:r>
            <a:endParaRPr lang="ko-KR" altLang="en-US" b="1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A14782AF-1EFB-A04A-BB2B-C68E3E8E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64" b="65836"/>
          <a:stretch/>
        </p:blipFill>
        <p:spPr>
          <a:xfrm>
            <a:off x="5935192" y="1152252"/>
            <a:ext cx="3965266" cy="686514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BE1E18FA-143C-A543-A227-A4066D142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043" r="44664"/>
          <a:stretch/>
        </p:blipFill>
        <p:spPr>
          <a:xfrm>
            <a:off x="5935192" y="1890480"/>
            <a:ext cx="3965266" cy="601971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6C08504D-005F-1242-9C03-A084EE7465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4" t="34250" r="38373" b="29817"/>
          <a:stretch/>
        </p:blipFill>
        <p:spPr>
          <a:xfrm>
            <a:off x="2181118" y="1594472"/>
            <a:ext cx="3385457" cy="8979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9D3587-6014-BD4D-AD2D-7ED062752356}"/>
              </a:ext>
            </a:extLst>
          </p:cNvPr>
          <p:cNvSpPr txBox="1"/>
          <p:nvPr/>
        </p:nvSpPr>
        <p:spPr>
          <a:xfrm>
            <a:off x="860789" y="986665"/>
            <a:ext cx="95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[given]</a:t>
            </a:r>
            <a:endParaRPr kumimoji="1" lang="ko-Kore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9052D0-192D-DE45-BE96-93C824187E49}"/>
              </a:ext>
            </a:extLst>
          </p:cNvPr>
          <p:cNvSpPr txBox="1"/>
          <p:nvPr/>
        </p:nvSpPr>
        <p:spPr>
          <a:xfrm>
            <a:off x="642354" y="3453148"/>
            <a:ext cx="205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[formulation]</a:t>
            </a:r>
            <a:endParaRPr kumimoji="1" lang="ko-Kore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9984EB-E1FF-3346-A83B-02F0CE482206}"/>
                  </a:ext>
                </a:extLst>
              </p:cNvPr>
              <p:cNvSpPr txBox="1"/>
              <p:nvPr/>
            </p:nvSpPr>
            <p:spPr>
              <a:xfrm>
                <a:off x="1339761" y="4375043"/>
                <a:ext cx="1595629" cy="684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  <m:sup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p>
                      </m:sSubSup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  <m:sup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sup>
                      </m:sSubSup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kumimoji="1" lang="en-US" altLang="ko-Kore-KR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ko-Kore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ko-Kore-KR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𝐺𝑒</m:t>
                          </m:r>
                        </m:sub>
                        <m:sup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p>
                      </m:sSubSup>
                      <m:r>
                        <a:rPr kumimoji="1" lang="en-US" altLang="ko-Kore-KR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ko-Kore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ko-Kore-KR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𝐺𝑒</m:t>
                          </m:r>
                        </m:sub>
                        <m:sup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sup>
                      </m:sSubSup>
                      <m:r>
                        <a:rPr kumimoji="1" lang="en-US" altLang="ko-Kore-K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ko-Kore-KR" alt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9984EB-E1FF-3346-A83B-02F0CE482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61" y="4375043"/>
                <a:ext cx="1595629" cy="684290"/>
              </a:xfrm>
              <a:prstGeom prst="rect">
                <a:avLst/>
              </a:prstGeom>
              <a:blipFill>
                <a:blip r:embed="rId6"/>
                <a:stretch>
                  <a:fillRect l="-3150" r="-4724" b="-7273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오른쪽 화살표[R] 6">
            <a:extLst>
              <a:ext uri="{FF2B5EF4-FFF2-40B4-BE49-F238E27FC236}">
                <a16:creationId xmlns:a16="http://schemas.microsoft.com/office/drawing/2014/main" id="{8C33FDF1-1ED8-AA48-9BEC-1CD43300F56A}"/>
              </a:ext>
            </a:extLst>
          </p:cNvPr>
          <p:cNvSpPr/>
          <p:nvPr/>
        </p:nvSpPr>
        <p:spPr>
          <a:xfrm>
            <a:off x="4037101" y="4610758"/>
            <a:ext cx="360727" cy="21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D688338-4361-3443-ACC5-C8E9AFE83421}"/>
                  </a:ext>
                </a:extLst>
              </p:cNvPr>
              <p:cNvSpPr txBox="1"/>
              <p:nvPr/>
            </p:nvSpPr>
            <p:spPr>
              <a:xfrm>
                <a:off x="6115555" y="2621737"/>
                <a:ext cx="14975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𝐺𝑒</m:t>
                          </m:r>
                        </m:sub>
                      </m:sSub>
                      <m:r>
                        <a:rPr kumimoji="1" lang="en-US" altLang="ko-Kore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1 −</m:t>
                      </m:r>
                      <m:sSub>
                        <m:sSub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</m:oMath>
                  </m:oMathPara>
                </a14:m>
                <a:endParaRPr kumimoji="1" lang="ko-Kore-KR" alt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D688338-4361-3443-ACC5-C8E9AFE83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55" y="2621737"/>
                <a:ext cx="1497535" cy="276999"/>
              </a:xfrm>
              <a:prstGeom prst="rect">
                <a:avLst/>
              </a:prstGeom>
              <a:blipFill>
                <a:blip r:embed="rId7"/>
                <a:stretch>
                  <a:fillRect t="-8696" b="-34783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778BF6-0075-2540-B645-CA14D750882B}"/>
                  </a:ext>
                </a:extLst>
              </p:cNvPr>
              <p:cNvSpPr txBox="1"/>
              <p:nvPr/>
            </p:nvSpPr>
            <p:spPr>
              <a:xfrm>
                <a:off x="4970835" y="4182452"/>
                <a:ext cx="6348533" cy="1105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  <m: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𝑑𝑖𝑎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  <m:sup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p>
                      </m:sSubSup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  <m:sup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sup>
                      </m:sSubSup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1" lang="en-US" altLang="ko-Kore-K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acc>
                      <m:sSubSup>
                        <m:sSubSup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  <m:sup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𝑙𝑖𝑞𝑢𝑖𝑑</m:t>
                          </m:r>
                        </m:sup>
                      </m:sSubSup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𝑑𝑖𝑎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en-US" altLang="ko-Kore-KR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kumimoji="1" lang="en-US" altLang="ko-Kore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  <m: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𝑑𝑖𝑎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kumimoji="1" lang="en-US" altLang="ko-Kore-KR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𝐺𝑒</m:t>
                          </m:r>
                        </m:sub>
                        <m:sup>
                          <m:r>
                            <a:rPr kumimoji="1" lang="en-US" altLang="ko-Kore-KR" i="1">
                              <a:latin typeface="Cambria Math" panose="02040503050406030204" pitchFamily="18" charset="0"/>
                            </a:rPr>
                            <m:t>𝑙𝑖𝑞</m:t>
                          </m:r>
                        </m:sup>
                      </m:sSubSup>
                      <m:r>
                        <a:rPr kumimoji="1" lang="en-US" altLang="ko-Kore-KR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ko-Kore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ko-Kore-KR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𝐺𝑒</m:t>
                          </m:r>
                        </m:sub>
                        <m:sup>
                          <m:r>
                            <a:rPr kumimoji="1" lang="en-US" altLang="ko-Kore-KR" i="1">
                              <a:latin typeface="Cambria Math" panose="02040503050406030204" pitchFamily="18" charset="0"/>
                            </a:rPr>
                            <m:t>𝑑𝑖𝑎</m:t>
                          </m:r>
                        </m:sup>
                      </m:sSubSup>
                      <m:r>
                        <a:rPr kumimoji="1" lang="en-US" altLang="ko-Kore-K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kumimoji="1" lang="en-US" altLang="ko-Kore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1" lang="en-US" altLang="ko-Kore-KR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acc>
                      <m:sSubSup>
                        <m:sSubSupPr>
                          <m:ctrlPr>
                            <a:rPr kumimoji="1" lang="en-US" altLang="ko-Kore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ko-Kore-K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𝐺𝑒</m:t>
                          </m:r>
                        </m:sub>
                        <m:sup>
                          <m:r>
                            <a:rPr kumimoji="1" lang="en-US" altLang="ko-Kore-KR" i="1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kumimoji="1" lang="en-US" altLang="ko-Kore-K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ko-Kore-KR" i="1">
                              <a:latin typeface="Cambria Math" panose="02040503050406030204" pitchFamily="18" charset="0"/>
                            </a:rPr>
                            <m:t>𝑙𝑖𝑞𝑢𝑖𝑑</m:t>
                          </m:r>
                        </m:sup>
                      </m:sSubSup>
                      <m:r>
                        <a:rPr kumimoji="1" lang="en-US" altLang="ko-Kore-K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ko-Kore-KR" i="1"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kumimoji="1" lang="en-US" altLang="ko-Kore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 1−</m:t>
                                  </m:r>
                                  <m: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𝑑𝑖𝑎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ko-Kore-KR" b="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778BF6-0075-2540-B645-CA14D7508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35" y="4182452"/>
                <a:ext cx="6348533" cy="1105111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47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988191" y="6413791"/>
            <a:ext cx="505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AI &amp; NEUROMORPHIC DEVICE LAB</a:t>
            </a:r>
            <a:endParaRPr lang="ko-KR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33" y="6519565"/>
            <a:ext cx="1837958" cy="157783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67BAE05-CDC6-400F-9921-1018ADD6A2E8}"/>
              </a:ext>
            </a:extLst>
          </p:cNvPr>
          <p:cNvCxnSpPr>
            <a:cxnSpLocks/>
          </p:cNvCxnSpPr>
          <p:nvPr/>
        </p:nvCxnSpPr>
        <p:spPr>
          <a:xfrm>
            <a:off x="642354" y="831007"/>
            <a:ext cx="1057012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제목 1">
            <a:extLst>
              <a:ext uri="{FF2B5EF4-FFF2-40B4-BE49-F238E27FC236}">
                <a16:creationId xmlns:a16="http://schemas.microsoft.com/office/drawing/2014/main" id="{CFA08465-DEDE-4986-B977-E062234C438B}"/>
              </a:ext>
            </a:extLst>
          </p:cNvPr>
          <p:cNvSpPr txBox="1">
            <a:spLocks/>
          </p:cNvSpPr>
          <p:nvPr/>
        </p:nvSpPr>
        <p:spPr>
          <a:xfrm>
            <a:off x="642354" y="164284"/>
            <a:ext cx="10058400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cs typeface="Calibri" panose="020F0502020204030204" pitchFamily="34" charset="0"/>
              </a:rPr>
              <a:t>3. Method</a:t>
            </a:r>
            <a:endParaRPr lang="ko-KR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C72B6-A0C1-2940-9E9D-A61E75E91750}"/>
              </a:ext>
            </a:extLst>
          </p:cNvPr>
          <p:cNvSpPr txBox="1"/>
          <p:nvPr/>
        </p:nvSpPr>
        <p:spPr>
          <a:xfrm>
            <a:off x="642354" y="977940"/>
            <a:ext cx="465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2000" b="1" dirty="0"/>
              <a:t>Newton Method</a:t>
            </a:r>
            <a:endParaRPr kumimoji="1" lang="ko-Kore-KR" altLang="en-US" sz="20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E0E8997-6760-1746-B370-95B84D94F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51"/>
          <a:stretch/>
        </p:blipFill>
        <p:spPr>
          <a:xfrm>
            <a:off x="514759" y="1505186"/>
            <a:ext cx="4987416" cy="68652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1D7ACA-ADCA-C144-A5F7-7BC5D997FB1F}"/>
              </a:ext>
            </a:extLst>
          </p:cNvPr>
          <p:cNvSpPr txBox="1"/>
          <p:nvPr/>
        </p:nvSpPr>
        <p:spPr>
          <a:xfrm>
            <a:off x="642354" y="2339870"/>
            <a:ext cx="97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,where </a:t>
            </a:r>
            <a:endParaRPr kumimoji="1" lang="ko-Kore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19063B-5DD0-4340-9192-6E84830007A7}"/>
                  </a:ext>
                </a:extLst>
              </p:cNvPr>
              <p:cNvSpPr txBox="1"/>
              <p:nvPr/>
            </p:nvSpPr>
            <p:spPr>
              <a:xfrm>
                <a:off x="749077" y="3708321"/>
                <a:ext cx="3886705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ore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ko-Kore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ko-Kore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𝑑𝑖𝑎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𝑑𝑖𝑎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ko-Kore-KR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ko-Kore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ko-Kore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ko-Kore-K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𝑑𝑖𝑎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num>
                                <m:den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num>
                                <m:den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𝑑𝑖𝑎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ko-Kore-KR" dirty="0"/>
                  <a:t> </a:t>
                </a:r>
                <a:endParaRPr kumimoji="1" lang="ko-Kore-KR" alt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19063B-5DD0-4340-9192-6E8483000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7" y="3708321"/>
                <a:ext cx="3886705" cy="1020472"/>
              </a:xfrm>
              <a:prstGeom prst="rect">
                <a:avLst/>
              </a:prstGeom>
              <a:blipFill>
                <a:blip r:embed="rId5"/>
                <a:stretch>
                  <a:fillRect l="-2614" b="-3659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EFE9F5-7001-2343-B019-47A48A50BEC5}"/>
                  </a:ext>
                </a:extLst>
              </p:cNvPr>
              <p:cNvSpPr txBox="1"/>
              <p:nvPr/>
            </p:nvSpPr>
            <p:spPr>
              <a:xfrm>
                <a:off x="764412" y="2935341"/>
                <a:ext cx="1321196" cy="497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𝑙𝑖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𝑑𝑖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ko-Kore-KR" alt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EFE9F5-7001-2343-B019-47A48A50B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12" y="2935341"/>
                <a:ext cx="1321196" cy="497829"/>
              </a:xfrm>
              <a:prstGeom prst="rect">
                <a:avLst/>
              </a:prstGeom>
              <a:blipFill>
                <a:blip r:embed="rId6"/>
                <a:stretch>
                  <a:fillRect l="-3810" t="-2500" b="-75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583EF4-84D6-1641-993E-A483AFAB5D3B}"/>
                  </a:ext>
                </a:extLst>
              </p:cNvPr>
              <p:cNvSpPr txBox="1"/>
              <p:nvPr/>
            </p:nvSpPr>
            <p:spPr>
              <a:xfrm>
                <a:off x="749077" y="5187526"/>
                <a:ext cx="2659126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ko-Kore-KR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kumimoji="1" lang="en-US" altLang="ko-Kore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𝑙𝑖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kumimoji="1" lang="en-US" altLang="ko-Kore-K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𝑑𝑖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kumimoji="1" lang="en-US" altLang="ko-Kore-K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kumimoji="1" lang="en-US" altLang="ko-Kore-K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𝑑𝑖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ko-Kore-K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ko-Kore-KR" alt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583EF4-84D6-1641-993E-A483AFAB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7" y="5187526"/>
                <a:ext cx="2659126" cy="616387"/>
              </a:xfrm>
              <a:prstGeom prst="rect">
                <a:avLst/>
              </a:prstGeom>
              <a:blipFill>
                <a:blip r:embed="rId7"/>
                <a:stretch>
                  <a:fillRect t="-4082" b="-10204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오른쪽 화살표[R] 12">
            <a:extLst>
              <a:ext uri="{FF2B5EF4-FFF2-40B4-BE49-F238E27FC236}">
                <a16:creationId xmlns:a16="http://schemas.microsoft.com/office/drawing/2014/main" id="{5BC6019A-6D31-4D47-B22B-50CABDA985EA}"/>
              </a:ext>
            </a:extLst>
          </p:cNvPr>
          <p:cNvSpPr/>
          <p:nvPr/>
        </p:nvSpPr>
        <p:spPr>
          <a:xfrm>
            <a:off x="5756633" y="3856434"/>
            <a:ext cx="381000" cy="293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AD25079-7EC1-CB4E-B41B-A9BE4F301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9039" y="3026718"/>
            <a:ext cx="5493834" cy="308213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C782B72-5F4A-7147-8ED5-18DCA2362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9039" y="1209311"/>
            <a:ext cx="3073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988191" y="6413791"/>
            <a:ext cx="505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AI &amp; NEUROMORPHIC DEVICE LAB</a:t>
            </a:r>
            <a:endParaRPr lang="ko-KR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33" y="6519565"/>
            <a:ext cx="1837958" cy="157783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67BAE05-CDC6-400F-9921-1018ADD6A2E8}"/>
              </a:ext>
            </a:extLst>
          </p:cNvPr>
          <p:cNvCxnSpPr>
            <a:cxnSpLocks/>
          </p:cNvCxnSpPr>
          <p:nvPr/>
        </p:nvCxnSpPr>
        <p:spPr>
          <a:xfrm>
            <a:off x="642354" y="831007"/>
            <a:ext cx="1057012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제목 1">
            <a:extLst>
              <a:ext uri="{FF2B5EF4-FFF2-40B4-BE49-F238E27FC236}">
                <a16:creationId xmlns:a16="http://schemas.microsoft.com/office/drawing/2014/main" id="{CFA08465-DEDE-4986-B977-E062234C438B}"/>
              </a:ext>
            </a:extLst>
          </p:cNvPr>
          <p:cNvSpPr txBox="1">
            <a:spLocks/>
          </p:cNvSpPr>
          <p:nvPr/>
        </p:nvSpPr>
        <p:spPr>
          <a:xfrm>
            <a:off x="642354" y="164284"/>
            <a:ext cx="10058400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cs typeface="Calibri" panose="020F0502020204030204" pitchFamily="34" charset="0"/>
              </a:rPr>
              <a:t>3. Method</a:t>
            </a:r>
            <a:endParaRPr lang="ko-KR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C72B6-A0C1-2940-9E9D-A61E75E91750}"/>
              </a:ext>
            </a:extLst>
          </p:cNvPr>
          <p:cNvSpPr txBox="1"/>
          <p:nvPr/>
        </p:nvSpPr>
        <p:spPr>
          <a:xfrm>
            <a:off x="642354" y="977940"/>
            <a:ext cx="465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2000" b="1" dirty="0"/>
              <a:t>Newton Method</a:t>
            </a:r>
            <a:endParaRPr kumimoji="1" lang="ko-Kore-KR" altLang="en-US" sz="20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E0E8997-6760-1746-B370-95B84D94F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51"/>
          <a:stretch/>
        </p:blipFill>
        <p:spPr>
          <a:xfrm>
            <a:off x="514759" y="1505186"/>
            <a:ext cx="4987416" cy="68652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1D7ACA-ADCA-C144-A5F7-7BC5D997FB1F}"/>
              </a:ext>
            </a:extLst>
          </p:cNvPr>
          <p:cNvSpPr txBox="1"/>
          <p:nvPr/>
        </p:nvSpPr>
        <p:spPr>
          <a:xfrm>
            <a:off x="642354" y="2339870"/>
            <a:ext cx="97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,where </a:t>
            </a:r>
            <a:endParaRPr kumimoji="1" lang="ko-Kore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19063B-5DD0-4340-9192-6E84830007A7}"/>
                  </a:ext>
                </a:extLst>
              </p:cNvPr>
              <p:cNvSpPr txBox="1"/>
              <p:nvPr/>
            </p:nvSpPr>
            <p:spPr>
              <a:xfrm>
                <a:off x="749077" y="3708321"/>
                <a:ext cx="3886705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ore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ko-Kore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ko-Kore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ko-Kore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𝑑𝑖𝑎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𝑑𝑖𝑎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ko-Kore-KR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ko-Kore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ko-Kore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ko-Kore-K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𝑑𝑖𝑎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num>
                                <m:den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num>
                                <m:den>
                                  <m:r>
                                    <a:rPr kumimoji="1" lang="en-US" altLang="ko-Kore-KR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𝑑𝑖𝑎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ko-Kore-KR" dirty="0"/>
                  <a:t> </a:t>
                </a:r>
                <a:endParaRPr kumimoji="1" lang="ko-Kore-KR" alt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19063B-5DD0-4340-9192-6E8483000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7" y="3708321"/>
                <a:ext cx="3886705" cy="1020472"/>
              </a:xfrm>
              <a:prstGeom prst="rect">
                <a:avLst/>
              </a:prstGeom>
              <a:blipFill>
                <a:blip r:embed="rId5"/>
                <a:stretch>
                  <a:fillRect l="-2614" b="-3659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EFE9F5-7001-2343-B019-47A48A50BEC5}"/>
                  </a:ext>
                </a:extLst>
              </p:cNvPr>
              <p:cNvSpPr txBox="1"/>
              <p:nvPr/>
            </p:nvSpPr>
            <p:spPr>
              <a:xfrm>
                <a:off x="764412" y="2935341"/>
                <a:ext cx="1321196" cy="497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𝑙𝑖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𝑑𝑖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ko-Kore-KR" alt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EFE9F5-7001-2343-B019-47A48A50B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12" y="2935341"/>
                <a:ext cx="1321196" cy="497829"/>
              </a:xfrm>
              <a:prstGeom prst="rect">
                <a:avLst/>
              </a:prstGeom>
              <a:blipFill>
                <a:blip r:embed="rId6"/>
                <a:stretch>
                  <a:fillRect l="-3810" t="-2500" b="-75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583EF4-84D6-1641-993E-A483AFAB5D3B}"/>
                  </a:ext>
                </a:extLst>
              </p:cNvPr>
              <p:cNvSpPr txBox="1"/>
              <p:nvPr/>
            </p:nvSpPr>
            <p:spPr>
              <a:xfrm>
                <a:off x="749077" y="5187526"/>
                <a:ext cx="2659126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ko-Kore-KR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kumimoji="1" lang="en-US" altLang="ko-Kore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b="0" i="1" smtClean="0">
                                        <a:latin typeface="Cambria Math" panose="02040503050406030204" pitchFamily="18" charset="0"/>
                                      </a:rPr>
                                      <m:t>𝑙𝑖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kumimoji="1" lang="en-US" altLang="ko-Kore-K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𝑑𝑖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kumimoji="1" lang="en-US" altLang="ko-Kore-K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kumimoji="1" lang="en-US" altLang="ko-Kore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kumimoji="1" lang="en-US" altLang="ko-Kore-K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ko-Kore-KR" i="1">
                                        <a:latin typeface="Cambria Math" panose="02040503050406030204" pitchFamily="18" charset="0"/>
                                      </a:rPr>
                                      <m:t>𝑑𝑖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ko-Kore-K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ko-Kore-K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ko-Kore-KR" alt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583EF4-84D6-1641-993E-A483AFAB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7" y="5187526"/>
                <a:ext cx="2659126" cy="616387"/>
              </a:xfrm>
              <a:prstGeom prst="rect">
                <a:avLst/>
              </a:prstGeom>
              <a:blipFill>
                <a:blip r:embed="rId7"/>
                <a:stretch>
                  <a:fillRect t="-4082" b="-10204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4BD38CD-3D2F-E345-B5FD-1384BE88002C}"/>
              </a:ext>
            </a:extLst>
          </p:cNvPr>
          <p:cNvSpPr txBox="1"/>
          <p:nvPr/>
        </p:nvSpPr>
        <p:spPr>
          <a:xfrm>
            <a:off x="5692256" y="1365877"/>
            <a:ext cx="61830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[Iteration]</a:t>
            </a:r>
          </a:p>
          <a:p>
            <a:endParaRPr kumimoji="1" lang="en-US" altLang="ko-Kore-KR" dirty="0"/>
          </a:p>
          <a:p>
            <a:r>
              <a:rPr kumimoji="1" lang="en-US" altLang="ko-Kore-KR" dirty="0"/>
              <a:t>for given T (1212~1687, 600 points),</a:t>
            </a:r>
          </a:p>
          <a:p>
            <a:endParaRPr kumimoji="1" lang="en-US" altLang="ko-Kore-KR" dirty="0"/>
          </a:p>
          <a:p>
            <a:r>
              <a:rPr kumimoji="1" lang="en-US" altLang="ko-Kore-KR" dirty="0"/>
              <a:t>	for given iteration time,</a:t>
            </a:r>
          </a:p>
          <a:p>
            <a:r>
              <a:rPr kumimoji="1" lang="en-US" altLang="ko-Kore-KR" dirty="0"/>
              <a:t>		</a:t>
            </a:r>
            <a:r>
              <a:rPr kumimoji="1" lang="en-US" altLang="ko-Kore-KR" dirty="0" err="1"/>
              <a:t>P_k</a:t>
            </a:r>
            <a:r>
              <a:rPr kumimoji="1" lang="en-US" altLang="ko-Kore-KR" dirty="0"/>
              <a:t> = newton method(P_(k-1))</a:t>
            </a:r>
          </a:p>
          <a:p>
            <a:r>
              <a:rPr kumimoji="1" lang="en-US" altLang="ko-Kore-KR" dirty="0"/>
              <a:t>	</a:t>
            </a:r>
          </a:p>
          <a:p>
            <a:r>
              <a:rPr kumimoji="1" lang="en-US" altLang="ko-Kore-KR" dirty="0"/>
              <a:t>		if any item of </a:t>
            </a:r>
            <a:r>
              <a:rPr kumimoji="1" lang="en-US" altLang="ko-Kore-KR" dirty="0" err="1"/>
              <a:t>P_k</a:t>
            </a:r>
            <a:r>
              <a:rPr kumimoji="1" lang="en-US" altLang="ko-Kore-KR" dirty="0"/>
              <a:t> is larger than 1 or smaller than 0,</a:t>
            </a:r>
          </a:p>
          <a:p>
            <a:r>
              <a:rPr kumimoji="1" lang="en-US" altLang="ko-Kore-KR" dirty="0"/>
              <a:t>			reset </a:t>
            </a:r>
            <a:r>
              <a:rPr kumimoji="1" lang="en-US" altLang="ko-Kore-KR" dirty="0" err="1"/>
              <a:t>P_k</a:t>
            </a:r>
            <a:r>
              <a:rPr kumimoji="1" lang="en-US" altLang="ko-Kore-KR" dirty="0"/>
              <a:t> with random number</a:t>
            </a:r>
          </a:p>
          <a:p>
            <a:r>
              <a:rPr kumimoji="1" lang="en-US" altLang="ko-Kore-KR" dirty="0"/>
              <a:t>		</a:t>
            </a:r>
          </a:p>
          <a:p>
            <a:r>
              <a:rPr kumimoji="1" lang="en-US" altLang="ko-Kore-KR" dirty="0"/>
              <a:t>		if Euclidean distance of </a:t>
            </a:r>
            <a:r>
              <a:rPr kumimoji="1" lang="en-US" altLang="ko-Kore-KR" dirty="0" err="1"/>
              <a:t>P_k</a:t>
            </a:r>
            <a:r>
              <a:rPr kumimoji="1" lang="en-US" altLang="ko-Kore-KR" dirty="0"/>
              <a:t> &amp; P_(k-1) &lt; threshold,</a:t>
            </a:r>
          </a:p>
          <a:p>
            <a:r>
              <a:rPr kumimoji="1" lang="en-US" altLang="ko-Kore-KR" dirty="0"/>
              <a:t>			break</a:t>
            </a:r>
          </a:p>
          <a:p>
            <a:r>
              <a:rPr kumimoji="1" lang="en-US" altLang="ko-Kore-KR" dirty="0"/>
              <a:t>		else</a:t>
            </a:r>
          </a:p>
          <a:p>
            <a:r>
              <a:rPr kumimoji="1" lang="en-US" altLang="ko-Kore-KR" dirty="0"/>
              <a:t>			P_(k-1) = </a:t>
            </a:r>
            <a:r>
              <a:rPr kumimoji="1" lang="en-US" altLang="ko-Kore-KR" dirty="0" err="1"/>
              <a:t>P_k</a:t>
            </a:r>
            <a:endParaRPr kumimoji="1" lang="en-US" altLang="ko-Kore-KR" dirty="0"/>
          </a:p>
          <a:p>
            <a:r>
              <a:rPr kumimoji="1" lang="en-US" altLang="ko-Kore-KR" dirty="0"/>
              <a:t>	</a:t>
            </a:r>
            <a:endParaRPr kumimoji="1" lang="ko-Kore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3A095F-CB39-F246-A516-5BCF169C904D}"/>
              </a:ext>
            </a:extLst>
          </p:cNvPr>
          <p:cNvSpPr txBox="1"/>
          <p:nvPr/>
        </p:nvSpPr>
        <p:spPr>
          <a:xfrm>
            <a:off x="9699723" y="5555202"/>
            <a:ext cx="241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**Iteration time = 1000</a:t>
            </a:r>
          </a:p>
          <a:p>
            <a:r>
              <a:rPr kumimoji="1" lang="en-US" altLang="ko-Kore-KR" dirty="0"/>
              <a:t>Threshold = 1e-9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08645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988191" y="6413791"/>
            <a:ext cx="505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AI &amp; NEUROMORPHIC DEVICE LAB</a:t>
            </a:r>
            <a:endParaRPr lang="ko-KR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CFA08465-DEDE-4986-B977-E062234C438B}"/>
              </a:ext>
            </a:extLst>
          </p:cNvPr>
          <p:cNvSpPr txBox="1">
            <a:spLocks/>
          </p:cNvSpPr>
          <p:nvPr/>
        </p:nvSpPr>
        <p:spPr>
          <a:xfrm>
            <a:off x="642354" y="164284"/>
            <a:ext cx="10058400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cs typeface="Calibri" panose="020F0502020204030204" pitchFamily="34" charset="0"/>
              </a:rPr>
              <a:t>4. Result</a:t>
            </a:r>
            <a:endParaRPr lang="ko-KR" altLang="en-US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B645578-2F2C-7A49-AAAA-413ECF0C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202" y="1159043"/>
            <a:ext cx="4714312" cy="453194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BDFA353-90E4-FD40-818D-915A5141C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" y="1163030"/>
            <a:ext cx="4714312" cy="45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44176"/>
      </p:ext>
    </p:extLst>
  </p:cSld>
  <p:clrMapOvr>
    <a:masterClrMapping/>
  </p:clrMapOvr>
</p:sld>
</file>

<file path=ppt/theme/theme1.xml><?xml version="1.0" encoding="utf-8"?>
<a:theme xmlns:a="http://schemas.openxmlformats.org/drawingml/2006/main" name="추억">
  <a:themeElements>
    <a:clrScheme name="청록색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38EAF2AEEDB6646B49BAEB4E9067415" ma:contentTypeVersion="2" ma:contentTypeDescription="새 문서를 만듭니다." ma:contentTypeScope="" ma:versionID="5e551a3386bc3455156a49dad0a52be8">
  <xsd:schema xmlns:xsd="http://www.w3.org/2001/XMLSchema" xmlns:xs="http://www.w3.org/2001/XMLSchema" xmlns:p="http://schemas.microsoft.com/office/2006/metadata/properties" xmlns:ns2="7e35c7c0-d65d-4026-aa29-8e28389d5dca" targetNamespace="http://schemas.microsoft.com/office/2006/metadata/properties" ma:root="true" ma:fieldsID="35543d19b3c1744e2c46db38e325383f" ns2:_="">
    <xsd:import namespace="7e35c7c0-d65d-4026-aa29-8e28389d5d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5c7c0-d65d-4026-aa29-8e28389d5d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BDD846-85D0-44C1-B8E7-B016D651E5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D1CC6E-7D20-4D00-8457-DA6827DDDFE2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7e35c7c0-d65d-4026-aa29-8e28389d5dca"/>
  </ds:schemaRefs>
</ds:datastoreItem>
</file>

<file path=customXml/itemProps3.xml><?xml version="1.0" encoding="utf-8"?>
<ds:datastoreItem xmlns:ds="http://schemas.openxmlformats.org/officeDocument/2006/customXml" ds:itemID="{465B1F9F-DBE5-4D7E-83B5-7D5447A19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35c7c0-d65d-4026-aa29-8e28389d5d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18329</TotalTime>
  <Words>267</Words>
  <Application>Microsoft Macintosh PowerPoint</Application>
  <PresentationFormat>와이드스크린</PresentationFormat>
  <Paragraphs>56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맑은 고딕</vt:lpstr>
      <vt:lpstr>Bahnschrift Light Condensed</vt:lpstr>
      <vt:lpstr>Calibri</vt:lpstr>
      <vt:lpstr>Calibri Light</vt:lpstr>
      <vt:lpstr>Cambria Math</vt:lpstr>
      <vt:lpstr>추억</vt:lpstr>
      <vt:lpstr>소재수치해석 과제 # 4: 비선형 연립 방정식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노경미(신소재공학과)</dc:creator>
  <cp:lastModifiedBy>노경미</cp:lastModifiedBy>
  <cp:revision>1642</cp:revision>
  <dcterms:created xsi:type="dcterms:W3CDTF">2021-05-11T10:46:01Z</dcterms:created>
  <dcterms:modified xsi:type="dcterms:W3CDTF">2021-10-11T15:18:25Z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0x010100438EAF2AEEDB6646B49BAEB4E9067415</vt:lpwstr>
  </property>
</Properties>
</file>