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3" r:id="rId5"/>
    <p:sldId id="265" r:id="rId6"/>
    <p:sldId id="260" r:id="rId7"/>
    <p:sldId id="261" r:id="rId8"/>
    <p:sldId id="266" r:id="rId9"/>
    <p:sldId id="262" r:id="rId10"/>
    <p:sldId id="278" r:id="rId11"/>
    <p:sldId id="267" r:id="rId12"/>
    <p:sldId id="268" r:id="rId13"/>
    <p:sldId id="271" r:id="rId14"/>
    <p:sldId id="272" r:id="rId15"/>
    <p:sldId id="279" r:id="rId16"/>
    <p:sldId id="269" r:id="rId17"/>
    <p:sldId id="273" r:id="rId18"/>
    <p:sldId id="276" r:id="rId19"/>
    <p:sldId id="277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662AF0-B8C0-4362-B045-7B316E236EBB}" type="doc">
      <dgm:prSet loTypeId="urn:microsoft.com/office/officeart/2005/8/layout/gear1" loCatId="cycle" qsTypeId="urn:microsoft.com/office/officeart/2005/8/quickstyle/3d9" qsCatId="3D" csTypeId="urn:microsoft.com/office/officeart/2005/8/colors/colorful5" csCatId="colorful" phldr="1"/>
      <dgm:spPr>
        <a:scene3d>
          <a:camera prst="perspectiveRelaxed" fov="3300000">
            <a:rot lat="19956991" lon="20604397" rev="703656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</dgm:spPr>
    </dgm:pt>
    <dgm:pt modelId="{A5A2F272-27B2-4CC1-9B0E-46A2AF4F0D62}">
      <dgm:prSet phldrT="[텍스트]" custT="1"/>
      <dgm:spPr/>
      <dgm:t>
        <a:bodyPr/>
        <a:lstStyle/>
        <a:p>
          <a:pPr latinLnBrk="1"/>
          <a:r>
            <a:rPr lang="en-US" altLang="ko-KR" sz="6000" b="1" dirty="0" smtClean="0">
              <a:latin typeface="나눔고딕" pitchFamily="50" charset="-127"/>
              <a:ea typeface="나눔고딕" pitchFamily="50" charset="-127"/>
            </a:rPr>
            <a:t>?</a:t>
          </a:r>
          <a:endParaRPr lang="ko-KR" altLang="en-US" sz="6600" b="1" dirty="0">
            <a:latin typeface="나눔고딕" pitchFamily="50" charset="-127"/>
            <a:ea typeface="나눔고딕" pitchFamily="50" charset="-127"/>
          </a:endParaRPr>
        </a:p>
      </dgm:t>
    </dgm:pt>
    <dgm:pt modelId="{46BE4E55-1603-4281-9C3C-F96B6D3E332E}" type="parTrans" cxnId="{ABF5DFB7-6C70-4B3A-9868-6FC80BC91410}">
      <dgm:prSet/>
      <dgm:spPr/>
      <dgm:t>
        <a:bodyPr/>
        <a:lstStyle/>
        <a:p>
          <a:pPr latinLnBrk="1"/>
          <a:endParaRPr lang="ko-KR" altLang="en-US"/>
        </a:p>
      </dgm:t>
    </dgm:pt>
    <dgm:pt modelId="{B4B74F0C-89DB-4920-94FF-77EF53B03432}" type="sibTrans" cxnId="{ABF5DFB7-6C70-4B3A-9868-6FC80BC91410}">
      <dgm:prSet/>
      <dgm:spPr/>
      <dgm:t>
        <a:bodyPr/>
        <a:lstStyle/>
        <a:p>
          <a:pPr latinLnBrk="1"/>
          <a:endParaRPr lang="ko-KR" altLang="en-US"/>
        </a:p>
      </dgm:t>
    </dgm:pt>
    <dgm:pt modelId="{D598AFE1-7C21-4575-8EC6-CF91DB136F21}">
      <dgm:prSet phldrT="[텍스트]" custT="1"/>
      <dgm:spPr/>
      <dgm:t>
        <a:bodyPr/>
        <a:lstStyle/>
        <a:p>
          <a:pPr latinLnBrk="1"/>
          <a:r>
            <a:rPr lang="ko-KR" altLang="en-US" sz="1300" b="1" dirty="0" smtClean="0">
              <a:latin typeface="나눔고딕" pitchFamily="50" charset="-127"/>
              <a:ea typeface="나눔고딕" pitchFamily="50" charset="-127"/>
            </a:rPr>
            <a:t>증기</a:t>
          </a:r>
          <a:endParaRPr lang="en-US" altLang="ko-KR" sz="1300" b="1" dirty="0" smtClean="0">
            <a:latin typeface="나눔고딕" pitchFamily="50" charset="-127"/>
            <a:ea typeface="나눔고딕" pitchFamily="50" charset="-127"/>
          </a:endParaRPr>
        </a:p>
        <a:p>
          <a:pPr latinLnBrk="1"/>
          <a:r>
            <a:rPr lang="ko-KR" altLang="en-US" sz="1300" b="1" dirty="0" smtClean="0">
              <a:latin typeface="나눔고딕" pitchFamily="50" charset="-127"/>
              <a:ea typeface="나눔고딕" pitchFamily="50" charset="-127"/>
            </a:rPr>
            <a:t>온도</a:t>
          </a:r>
          <a:endParaRPr lang="en-US" altLang="ko-KR" sz="1300" b="1" dirty="0" smtClean="0">
            <a:latin typeface="나눔고딕" pitchFamily="50" charset="-127"/>
            <a:ea typeface="나눔고딕" pitchFamily="50" charset="-127"/>
          </a:endParaRPr>
        </a:p>
        <a:p>
          <a:pPr latinLnBrk="1"/>
          <a:r>
            <a:rPr lang="en-US" altLang="ko-KR" sz="1300" b="1" dirty="0" smtClean="0">
              <a:latin typeface="나눔고딕" pitchFamily="50" charset="-127"/>
              <a:ea typeface="나눔고딕" pitchFamily="50" charset="-127"/>
            </a:rPr>
            <a:t>170℃</a:t>
          </a:r>
          <a:endParaRPr lang="ko-KR" altLang="en-US" sz="1300" b="1" dirty="0">
            <a:latin typeface="나눔고딕" pitchFamily="50" charset="-127"/>
            <a:ea typeface="나눔고딕" pitchFamily="50" charset="-127"/>
          </a:endParaRPr>
        </a:p>
      </dgm:t>
    </dgm:pt>
    <dgm:pt modelId="{9F237F53-E28E-4ABA-B709-8ED57AD64FB0}" type="parTrans" cxnId="{366F08F5-A689-4BC2-8047-3FA8EAFBEC3A}">
      <dgm:prSet/>
      <dgm:spPr/>
      <dgm:t>
        <a:bodyPr/>
        <a:lstStyle/>
        <a:p>
          <a:pPr latinLnBrk="1"/>
          <a:endParaRPr lang="ko-KR" altLang="en-US"/>
        </a:p>
      </dgm:t>
    </dgm:pt>
    <dgm:pt modelId="{A3B53543-D3BD-4D0A-84F3-5F9743FC9CB2}" type="sibTrans" cxnId="{366F08F5-A689-4BC2-8047-3FA8EAFBEC3A}">
      <dgm:prSet/>
      <dgm:spPr/>
      <dgm:t>
        <a:bodyPr/>
        <a:lstStyle/>
        <a:p>
          <a:pPr latinLnBrk="1"/>
          <a:endParaRPr lang="ko-KR" altLang="en-US"/>
        </a:p>
      </dgm:t>
    </dgm:pt>
    <dgm:pt modelId="{B3308290-6749-4651-8901-2A01EDA0B585}">
      <dgm:prSet phldrT="[텍스트]" custT="1"/>
      <dgm:spPr/>
      <dgm:t>
        <a:bodyPr/>
        <a:lstStyle/>
        <a:p>
          <a:pPr latinLnBrk="1"/>
          <a:r>
            <a:rPr lang="ko-KR" altLang="en-US" sz="1400" b="1" dirty="0" smtClean="0">
              <a:latin typeface="나눔고딕" pitchFamily="50" charset="-127"/>
              <a:ea typeface="나눔고딕" pitchFamily="50" charset="-127"/>
            </a:rPr>
            <a:t>기압</a:t>
          </a:r>
          <a:endParaRPr lang="en-US" altLang="ko-KR" sz="1400" b="1" dirty="0" smtClean="0">
            <a:latin typeface="나눔고딕" pitchFamily="50" charset="-127"/>
            <a:ea typeface="나눔고딕" pitchFamily="50" charset="-127"/>
          </a:endParaRPr>
        </a:p>
        <a:p>
          <a:pPr latinLnBrk="1"/>
          <a:r>
            <a:rPr lang="en-US" altLang="ko-KR" sz="1400" b="1" dirty="0" smtClean="0">
              <a:latin typeface="나눔고딕" pitchFamily="50" charset="-127"/>
              <a:ea typeface="나눔고딕" pitchFamily="50" charset="-127"/>
            </a:rPr>
            <a:t>16atm</a:t>
          </a:r>
          <a:endParaRPr lang="ko-KR" altLang="en-US" sz="1400" b="1" dirty="0">
            <a:latin typeface="나눔고딕" pitchFamily="50" charset="-127"/>
            <a:ea typeface="나눔고딕" pitchFamily="50" charset="-127"/>
          </a:endParaRPr>
        </a:p>
      </dgm:t>
    </dgm:pt>
    <dgm:pt modelId="{29E09D93-2D11-4895-8D65-B806337BEEDE}" type="parTrans" cxnId="{1B070C42-4A47-438E-AD89-BDA0A6049A52}">
      <dgm:prSet/>
      <dgm:spPr/>
      <dgm:t>
        <a:bodyPr/>
        <a:lstStyle/>
        <a:p>
          <a:pPr latinLnBrk="1"/>
          <a:endParaRPr lang="ko-KR" altLang="en-US"/>
        </a:p>
      </dgm:t>
    </dgm:pt>
    <dgm:pt modelId="{066E05E4-CFF7-471C-BD89-8B2E5AE0AA87}" type="sibTrans" cxnId="{1B070C42-4A47-438E-AD89-BDA0A6049A52}">
      <dgm:prSet/>
      <dgm:spPr/>
      <dgm:t>
        <a:bodyPr/>
        <a:lstStyle/>
        <a:p>
          <a:pPr latinLnBrk="1"/>
          <a:endParaRPr lang="ko-KR" altLang="en-US"/>
        </a:p>
      </dgm:t>
    </dgm:pt>
    <dgm:pt modelId="{3C61EC34-A180-422F-973A-F3824BD121C0}" type="pres">
      <dgm:prSet presAssocID="{F0662AF0-B8C0-4362-B045-7B316E236EB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A8354BD-5CB6-48E1-872A-A3DAD0E822B9}" type="pres">
      <dgm:prSet presAssocID="{A5A2F272-27B2-4CC1-9B0E-46A2AF4F0D6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F047B67-023A-43F4-8ADC-5D7D0B56E581}" type="pres">
      <dgm:prSet presAssocID="{A5A2F272-27B2-4CC1-9B0E-46A2AF4F0D62}" presName="gear1srcNode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795D120-543A-4D9D-B894-0030904362A6}" type="pres">
      <dgm:prSet presAssocID="{A5A2F272-27B2-4CC1-9B0E-46A2AF4F0D62}" presName="gear1dstNode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F48FDFF0-FC1B-4818-A9FF-E0529977409E}" type="pres">
      <dgm:prSet presAssocID="{D598AFE1-7C21-4575-8EC6-CF91DB136F2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D475A25-A9E7-4D1C-B1C5-43C0786D1D17}" type="pres">
      <dgm:prSet presAssocID="{D598AFE1-7C21-4575-8EC6-CF91DB136F21}" presName="gear2srcNode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723E49E1-7364-4F32-B28F-BD222A4FE4EC}" type="pres">
      <dgm:prSet presAssocID="{D598AFE1-7C21-4575-8EC6-CF91DB136F21}" presName="gear2dstNode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D11E5C74-857C-409D-9A45-1113BF35F23D}" type="pres">
      <dgm:prSet presAssocID="{B3308290-6749-4651-8901-2A01EDA0B585}" presName="gear3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DB980578-6F61-4464-98AF-201A77407A39}" type="pres">
      <dgm:prSet presAssocID="{B3308290-6749-4651-8901-2A01EDA0B58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3385990-7D40-4E63-8520-F2CDA474E25C}" type="pres">
      <dgm:prSet presAssocID="{B3308290-6749-4651-8901-2A01EDA0B585}" presName="gear3srcNode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14232BEE-E2A4-438B-AB20-DB46027C3006}" type="pres">
      <dgm:prSet presAssocID="{B3308290-6749-4651-8901-2A01EDA0B585}" presName="gear3dstNode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186C8B9E-8704-45B8-BEEC-58262ED2828C}" type="pres">
      <dgm:prSet presAssocID="{B4B74F0C-89DB-4920-94FF-77EF53B03432}" presName="connector1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083F68B-714D-481C-82E3-4D5F4CAE35D7}" type="pres">
      <dgm:prSet presAssocID="{A3B53543-D3BD-4D0A-84F3-5F9743FC9CB2}" presName="connector2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D5A23217-D166-4DC9-A1F7-8E4E00A5FE7E}" type="pres">
      <dgm:prSet presAssocID="{066E05E4-CFF7-471C-BD89-8B2E5AE0AA87}" presName="connector3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</dgm:ptLst>
  <dgm:cxnLst>
    <dgm:cxn modelId="{37DD14A2-83C5-4341-81E0-0D6B2682DF31}" type="presOf" srcId="{D598AFE1-7C21-4575-8EC6-CF91DB136F21}" destId="{723E49E1-7364-4F32-B28F-BD222A4FE4EC}" srcOrd="2" destOrd="0" presId="urn:microsoft.com/office/officeart/2005/8/layout/gear1"/>
    <dgm:cxn modelId="{5040D2FD-E5B6-4FED-A433-D5FC3108DFDE}" type="presOf" srcId="{B3308290-6749-4651-8901-2A01EDA0B585}" destId="{E3385990-7D40-4E63-8520-F2CDA474E25C}" srcOrd="2" destOrd="0" presId="urn:microsoft.com/office/officeart/2005/8/layout/gear1"/>
    <dgm:cxn modelId="{4248AE28-833A-468E-BE9F-171F0C558D40}" type="presOf" srcId="{B4B74F0C-89DB-4920-94FF-77EF53B03432}" destId="{186C8B9E-8704-45B8-BEEC-58262ED2828C}" srcOrd="0" destOrd="0" presId="urn:microsoft.com/office/officeart/2005/8/layout/gear1"/>
    <dgm:cxn modelId="{4679F6C3-7204-43F0-9298-BB9DDF937BFC}" type="presOf" srcId="{066E05E4-CFF7-471C-BD89-8B2E5AE0AA87}" destId="{D5A23217-D166-4DC9-A1F7-8E4E00A5FE7E}" srcOrd="0" destOrd="0" presId="urn:microsoft.com/office/officeart/2005/8/layout/gear1"/>
    <dgm:cxn modelId="{6F17CF75-AE53-4A1B-A566-EBD9CBF235FD}" type="presOf" srcId="{D598AFE1-7C21-4575-8EC6-CF91DB136F21}" destId="{BD475A25-A9E7-4D1C-B1C5-43C0786D1D17}" srcOrd="1" destOrd="0" presId="urn:microsoft.com/office/officeart/2005/8/layout/gear1"/>
    <dgm:cxn modelId="{366F08F5-A689-4BC2-8047-3FA8EAFBEC3A}" srcId="{F0662AF0-B8C0-4362-B045-7B316E236EBB}" destId="{D598AFE1-7C21-4575-8EC6-CF91DB136F21}" srcOrd="1" destOrd="0" parTransId="{9F237F53-E28E-4ABA-B709-8ED57AD64FB0}" sibTransId="{A3B53543-D3BD-4D0A-84F3-5F9743FC9CB2}"/>
    <dgm:cxn modelId="{1B070C42-4A47-438E-AD89-BDA0A6049A52}" srcId="{F0662AF0-B8C0-4362-B045-7B316E236EBB}" destId="{B3308290-6749-4651-8901-2A01EDA0B585}" srcOrd="2" destOrd="0" parTransId="{29E09D93-2D11-4895-8D65-B806337BEEDE}" sibTransId="{066E05E4-CFF7-471C-BD89-8B2E5AE0AA87}"/>
    <dgm:cxn modelId="{8AC44F75-051E-48B3-9853-7A0B4FCB4684}" type="presOf" srcId="{B3308290-6749-4651-8901-2A01EDA0B585}" destId="{DB980578-6F61-4464-98AF-201A77407A39}" srcOrd="1" destOrd="0" presId="urn:microsoft.com/office/officeart/2005/8/layout/gear1"/>
    <dgm:cxn modelId="{73706841-2798-4D9E-ABDE-EAE0C5614FE6}" type="presOf" srcId="{A5A2F272-27B2-4CC1-9B0E-46A2AF4F0D62}" destId="{0795D120-543A-4D9D-B894-0030904362A6}" srcOrd="2" destOrd="0" presId="urn:microsoft.com/office/officeart/2005/8/layout/gear1"/>
    <dgm:cxn modelId="{1B564BE1-B7AF-4132-BE9C-C1FA6975711B}" type="presOf" srcId="{B3308290-6749-4651-8901-2A01EDA0B585}" destId="{14232BEE-E2A4-438B-AB20-DB46027C3006}" srcOrd="3" destOrd="0" presId="urn:microsoft.com/office/officeart/2005/8/layout/gear1"/>
    <dgm:cxn modelId="{C6C6CB70-1C0B-4965-A5AC-18D1904F2EB4}" type="presOf" srcId="{A5A2F272-27B2-4CC1-9B0E-46A2AF4F0D62}" destId="{8F047B67-023A-43F4-8ADC-5D7D0B56E581}" srcOrd="1" destOrd="0" presId="urn:microsoft.com/office/officeart/2005/8/layout/gear1"/>
    <dgm:cxn modelId="{D5095EA9-1A9C-4A06-ADDB-5CCE5E08FD73}" type="presOf" srcId="{D598AFE1-7C21-4575-8EC6-CF91DB136F21}" destId="{F48FDFF0-FC1B-4818-A9FF-E0529977409E}" srcOrd="0" destOrd="0" presId="urn:microsoft.com/office/officeart/2005/8/layout/gear1"/>
    <dgm:cxn modelId="{4AB77B8C-4C0E-4E21-B570-A11DAE05C7FC}" type="presOf" srcId="{A5A2F272-27B2-4CC1-9B0E-46A2AF4F0D62}" destId="{AA8354BD-5CB6-48E1-872A-A3DAD0E822B9}" srcOrd="0" destOrd="0" presId="urn:microsoft.com/office/officeart/2005/8/layout/gear1"/>
    <dgm:cxn modelId="{425BB37E-4B7B-4E42-A1ED-E070C90DBD71}" type="presOf" srcId="{A3B53543-D3BD-4D0A-84F3-5F9743FC9CB2}" destId="{0083F68B-714D-481C-82E3-4D5F4CAE35D7}" srcOrd="0" destOrd="0" presId="urn:microsoft.com/office/officeart/2005/8/layout/gear1"/>
    <dgm:cxn modelId="{D30E3205-F85D-4D77-9008-CFA309F3FEBD}" type="presOf" srcId="{B3308290-6749-4651-8901-2A01EDA0B585}" destId="{D11E5C74-857C-409D-9A45-1113BF35F23D}" srcOrd="0" destOrd="0" presId="urn:microsoft.com/office/officeart/2005/8/layout/gear1"/>
    <dgm:cxn modelId="{ABF5DFB7-6C70-4B3A-9868-6FC80BC91410}" srcId="{F0662AF0-B8C0-4362-B045-7B316E236EBB}" destId="{A5A2F272-27B2-4CC1-9B0E-46A2AF4F0D62}" srcOrd="0" destOrd="0" parTransId="{46BE4E55-1603-4281-9C3C-F96B6D3E332E}" sibTransId="{B4B74F0C-89DB-4920-94FF-77EF53B03432}"/>
    <dgm:cxn modelId="{448A81A2-7997-4E68-A40E-548BC24BB7F3}" type="presOf" srcId="{F0662AF0-B8C0-4362-B045-7B316E236EBB}" destId="{3C61EC34-A180-422F-973A-F3824BD121C0}" srcOrd="0" destOrd="0" presId="urn:microsoft.com/office/officeart/2005/8/layout/gear1"/>
    <dgm:cxn modelId="{510DB856-9916-41D3-891F-85AD91B308C6}" type="presParOf" srcId="{3C61EC34-A180-422F-973A-F3824BD121C0}" destId="{AA8354BD-5CB6-48E1-872A-A3DAD0E822B9}" srcOrd="0" destOrd="0" presId="urn:microsoft.com/office/officeart/2005/8/layout/gear1"/>
    <dgm:cxn modelId="{9E69EA48-38E3-499E-A131-B3D8741C94D7}" type="presParOf" srcId="{3C61EC34-A180-422F-973A-F3824BD121C0}" destId="{8F047B67-023A-43F4-8ADC-5D7D0B56E581}" srcOrd="1" destOrd="0" presId="urn:microsoft.com/office/officeart/2005/8/layout/gear1"/>
    <dgm:cxn modelId="{3DC0DC17-3251-4F60-86B3-B36B2891C0BB}" type="presParOf" srcId="{3C61EC34-A180-422F-973A-F3824BD121C0}" destId="{0795D120-543A-4D9D-B894-0030904362A6}" srcOrd="2" destOrd="0" presId="urn:microsoft.com/office/officeart/2005/8/layout/gear1"/>
    <dgm:cxn modelId="{C43AB3AD-7793-49EC-B425-11470939F498}" type="presParOf" srcId="{3C61EC34-A180-422F-973A-F3824BD121C0}" destId="{F48FDFF0-FC1B-4818-A9FF-E0529977409E}" srcOrd="3" destOrd="0" presId="urn:microsoft.com/office/officeart/2005/8/layout/gear1"/>
    <dgm:cxn modelId="{24D10A36-EC58-472D-978C-CD3B40B73131}" type="presParOf" srcId="{3C61EC34-A180-422F-973A-F3824BD121C0}" destId="{BD475A25-A9E7-4D1C-B1C5-43C0786D1D17}" srcOrd="4" destOrd="0" presId="urn:microsoft.com/office/officeart/2005/8/layout/gear1"/>
    <dgm:cxn modelId="{0A24C9EB-137A-479B-90FD-3FFEE48A1029}" type="presParOf" srcId="{3C61EC34-A180-422F-973A-F3824BD121C0}" destId="{723E49E1-7364-4F32-B28F-BD222A4FE4EC}" srcOrd="5" destOrd="0" presId="urn:microsoft.com/office/officeart/2005/8/layout/gear1"/>
    <dgm:cxn modelId="{87027F20-0E0F-4134-87B4-986EC75310D3}" type="presParOf" srcId="{3C61EC34-A180-422F-973A-F3824BD121C0}" destId="{D11E5C74-857C-409D-9A45-1113BF35F23D}" srcOrd="6" destOrd="0" presId="urn:microsoft.com/office/officeart/2005/8/layout/gear1"/>
    <dgm:cxn modelId="{4D1F5E80-E3E5-418A-817B-3E0EC85D5DE7}" type="presParOf" srcId="{3C61EC34-A180-422F-973A-F3824BD121C0}" destId="{DB980578-6F61-4464-98AF-201A77407A39}" srcOrd="7" destOrd="0" presId="urn:microsoft.com/office/officeart/2005/8/layout/gear1"/>
    <dgm:cxn modelId="{A0B00BA2-0121-4C5E-8565-0DE1DBD7C9FE}" type="presParOf" srcId="{3C61EC34-A180-422F-973A-F3824BD121C0}" destId="{E3385990-7D40-4E63-8520-F2CDA474E25C}" srcOrd="8" destOrd="0" presId="urn:microsoft.com/office/officeart/2005/8/layout/gear1"/>
    <dgm:cxn modelId="{9AB477FB-4781-42EE-B86A-39230B99E58F}" type="presParOf" srcId="{3C61EC34-A180-422F-973A-F3824BD121C0}" destId="{14232BEE-E2A4-438B-AB20-DB46027C3006}" srcOrd="9" destOrd="0" presId="urn:microsoft.com/office/officeart/2005/8/layout/gear1"/>
    <dgm:cxn modelId="{A939500B-380D-459D-A00F-1AA48140BC69}" type="presParOf" srcId="{3C61EC34-A180-422F-973A-F3824BD121C0}" destId="{186C8B9E-8704-45B8-BEEC-58262ED2828C}" srcOrd="10" destOrd="0" presId="urn:microsoft.com/office/officeart/2005/8/layout/gear1"/>
    <dgm:cxn modelId="{D06081A1-AAFC-4B64-99DC-31F73368FBF9}" type="presParOf" srcId="{3C61EC34-A180-422F-973A-F3824BD121C0}" destId="{0083F68B-714D-481C-82E3-4D5F4CAE35D7}" srcOrd="11" destOrd="0" presId="urn:microsoft.com/office/officeart/2005/8/layout/gear1"/>
    <dgm:cxn modelId="{B31B8669-0F84-43C7-A94E-459CA6D74F32}" type="presParOf" srcId="{3C61EC34-A180-422F-973A-F3824BD121C0}" destId="{D5A23217-D166-4DC9-A1F7-8E4E00A5FE7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662AF0-B8C0-4362-B045-7B316E236EBB}" type="doc">
      <dgm:prSet loTypeId="urn:microsoft.com/office/officeart/2005/8/layout/gear1" loCatId="cycle" qsTypeId="urn:microsoft.com/office/officeart/2005/8/quickstyle/3d9" qsCatId="3D" csTypeId="urn:microsoft.com/office/officeart/2005/8/colors/colorful5" csCatId="colorful" phldr="1"/>
      <dgm:spPr>
        <a:scene3d>
          <a:camera prst="perspectiveRelaxed" fov="3300000">
            <a:rot lat="19956991" lon="20604397" rev="703656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</dgm:spPr>
    </dgm:pt>
    <dgm:pt modelId="{A5A2F272-27B2-4CC1-9B0E-46A2AF4F0D62}">
      <dgm:prSet phldrT="[텍스트]" custT="1"/>
      <dgm:spPr/>
      <dgm:t>
        <a:bodyPr/>
        <a:lstStyle/>
        <a:p>
          <a:pPr latinLnBrk="1"/>
          <a:r>
            <a:rPr lang="ko-KR" altLang="en-US" sz="2400" b="1" dirty="0" smtClean="0">
              <a:latin typeface="나눔고딕" pitchFamily="50" charset="-127"/>
              <a:ea typeface="나눔고딕" pitchFamily="50" charset="-127"/>
            </a:rPr>
            <a:t>증기량</a:t>
          </a:r>
          <a:endParaRPr lang="en-US" altLang="ko-KR" sz="2800" b="1" dirty="0" smtClean="0">
            <a:latin typeface="나눔고딕" pitchFamily="50" charset="-127"/>
            <a:ea typeface="나눔고딕" pitchFamily="50" charset="-127"/>
          </a:endParaRPr>
        </a:p>
        <a:p>
          <a:pPr latinLnBrk="1"/>
          <a:r>
            <a:rPr lang="en-US" altLang="ko-KR" sz="2800" b="1" dirty="0" smtClean="0">
              <a:latin typeface="나눔고딕" pitchFamily="50" charset="-127"/>
              <a:ea typeface="나눔고딕" pitchFamily="50" charset="-127"/>
            </a:rPr>
            <a:t>30 t/h</a:t>
          </a:r>
          <a:endParaRPr lang="ko-KR" altLang="en-US" sz="2800" b="1" dirty="0">
            <a:latin typeface="나눔고딕" pitchFamily="50" charset="-127"/>
            <a:ea typeface="나눔고딕" pitchFamily="50" charset="-127"/>
          </a:endParaRPr>
        </a:p>
      </dgm:t>
    </dgm:pt>
    <dgm:pt modelId="{46BE4E55-1603-4281-9C3C-F96B6D3E332E}" type="parTrans" cxnId="{ABF5DFB7-6C70-4B3A-9868-6FC80BC91410}">
      <dgm:prSet/>
      <dgm:spPr/>
      <dgm:t>
        <a:bodyPr/>
        <a:lstStyle/>
        <a:p>
          <a:pPr latinLnBrk="1"/>
          <a:endParaRPr lang="ko-KR" altLang="en-US"/>
        </a:p>
      </dgm:t>
    </dgm:pt>
    <dgm:pt modelId="{B4B74F0C-89DB-4920-94FF-77EF53B03432}" type="sibTrans" cxnId="{ABF5DFB7-6C70-4B3A-9868-6FC80BC91410}">
      <dgm:prSet/>
      <dgm:spPr/>
      <dgm:t>
        <a:bodyPr/>
        <a:lstStyle/>
        <a:p>
          <a:pPr latinLnBrk="1"/>
          <a:endParaRPr lang="ko-KR" altLang="en-US"/>
        </a:p>
      </dgm:t>
    </dgm:pt>
    <dgm:pt modelId="{D598AFE1-7C21-4575-8EC6-CF91DB136F21}">
      <dgm:prSet phldrT="[텍스트]" custT="1"/>
      <dgm:spPr/>
      <dgm:t>
        <a:bodyPr/>
        <a:lstStyle/>
        <a:p>
          <a:pPr latinLnBrk="1"/>
          <a:r>
            <a:rPr lang="ko-KR" altLang="en-US" sz="1400" b="1" dirty="0" smtClean="0">
              <a:latin typeface="나눔고딕" pitchFamily="50" charset="-127"/>
              <a:ea typeface="나눔고딕" pitchFamily="50" charset="-127"/>
            </a:rPr>
            <a:t>증기</a:t>
          </a:r>
          <a:endParaRPr lang="en-US" altLang="ko-KR" sz="1400" b="1" dirty="0" smtClean="0">
            <a:latin typeface="나눔고딕" pitchFamily="50" charset="-127"/>
            <a:ea typeface="나눔고딕" pitchFamily="50" charset="-127"/>
          </a:endParaRPr>
        </a:p>
        <a:p>
          <a:pPr latinLnBrk="1"/>
          <a:r>
            <a:rPr lang="ko-KR" altLang="en-US" sz="1400" b="1" dirty="0" smtClean="0">
              <a:latin typeface="나눔고딕" pitchFamily="50" charset="-127"/>
              <a:ea typeface="나눔고딕" pitchFamily="50" charset="-127"/>
            </a:rPr>
            <a:t>온도</a:t>
          </a:r>
          <a:endParaRPr lang="en-US" altLang="ko-KR" sz="1400" b="1" dirty="0" smtClean="0">
            <a:latin typeface="나눔고딕" pitchFamily="50" charset="-127"/>
            <a:ea typeface="나눔고딕" pitchFamily="50" charset="-127"/>
          </a:endParaRPr>
        </a:p>
        <a:p>
          <a:pPr latinLnBrk="1"/>
          <a:r>
            <a:rPr lang="en-US" altLang="ko-KR" sz="1400" b="1" dirty="0" smtClean="0">
              <a:latin typeface="나눔고딕" pitchFamily="50" charset="-127"/>
              <a:ea typeface="나눔고딕" pitchFamily="50" charset="-127"/>
            </a:rPr>
            <a:t>190℃</a:t>
          </a:r>
          <a:endParaRPr lang="ko-KR" altLang="en-US" sz="1400" b="1" dirty="0">
            <a:latin typeface="나눔고딕" pitchFamily="50" charset="-127"/>
            <a:ea typeface="나눔고딕" pitchFamily="50" charset="-127"/>
          </a:endParaRPr>
        </a:p>
      </dgm:t>
    </dgm:pt>
    <dgm:pt modelId="{9F237F53-E28E-4ABA-B709-8ED57AD64FB0}" type="parTrans" cxnId="{366F08F5-A689-4BC2-8047-3FA8EAFBEC3A}">
      <dgm:prSet/>
      <dgm:spPr/>
      <dgm:t>
        <a:bodyPr/>
        <a:lstStyle/>
        <a:p>
          <a:pPr latinLnBrk="1"/>
          <a:endParaRPr lang="ko-KR" altLang="en-US"/>
        </a:p>
      </dgm:t>
    </dgm:pt>
    <dgm:pt modelId="{A3B53543-D3BD-4D0A-84F3-5F9743FC9CB2}" type="sibTrans" cxnId="{366F08F5-A689-4BC2-8047-3FA8EAFBEC3A}">
      <dgm:prSet/>
      <dgm:spPr/>
      <dgm:t>
        <a:bodyPr/>
        <a:lstStyle/>
        <a:p>
          <a:pPr latinLnBrk="1"/>
          <a:endParaRPr lang="ko-KR" altLang="en-US"/>
        </a:p>
      </dgm:t>
    </dgm:pt>
    <dgm:pt modelId="{B3308290-6749-4651-8901-2A01EDA0B585}">
      <dgm:prSet phldrT="[텍스트]" custT="1"/>
      <dgm:spPr/>
      <dgm:t>
        <a:bodyPr/>
        <a:lstStyle/>
        <a:p>
          <a:pPr latinLnBrk="1"/>
          <a:r>
            <a:rPr lang="ko-KR" altLang="en-US" sz="1600" b="1" dirty="0" smtClean="0">
              <a:latin typeface="나눔고딕" pitchFamily="50" charset="-127"/>
              <a:ea typeface="나눔고딕" pitchFamily="50" charset="-127"/>
            </a:rPr>
            <a:t>기압</a:t>
          </a:r>
          <a:endParaRPr lang="en-US" altLang="ko-KR" sz="1600" b="1" dirty="0" smtClean="0">
            <a:latin typeface="나눔고딕" pitchFamily="50" charset="-127"/>
            <a:ea typeface="나눔고딕" pitchFamily="50" charset="-127"/>
          </a:endParaRPr>
        </a:p>
        <a:p>
          <a:pPr latinLnBrk="1"/>
          <a:r>
            <a:rPr lang="en-US" altLang="ko-KR" sz="1600" b="1" dirty="0" smtClean="0">
              <a:latin typeface="나눔고딕" pitchFamily="50" charset="-127"/>
              <a:ea typeface="나눔고딕" pitchFamily="50" charset="-127"/>
            </a:rPr>
            <a:t>16atm</a:t>
          </a:r>
          <a:endParaRPr lang="ko-KR" altLang="en-US" sz="1600" b="1" dirty="0">
            <a:latin typeface="나눔고딕" pitchFamily="50" charset="-127"/>
            <a:ea typeface="나눔고딕" pitchFamily="50" charset="-127"/>
          </a:endParaRPr>
        </a:p>
      </dgm:t>
    </dgm:pt>
    <dgm:pt modelId="{29E09D93-2D11-4895-8D65-B806337BEEDE}" type="parTrans" cxnId="{1B070C42-4A47-438E-AD89-BDA0A6049A52}">
      <dgm:prSet/>
      <dgm:spPr/>
      <dgm:t>
        <a:bodyPr/>
        <a:lstStyle/>
        <a:p>
          <a:pPr latinLnBrk="1"/>
          <a:endParaRPr lang="ko-KR" altLang="en-US"/>
        </a:p>
      </dgm:t>
    </dgm:pt>
    <dgm:pt modelId="{066E05E4-CFF7-471C-BD89-8B2E5AE0AA87}" type="sibTrans" cxnId="{1B070C42-4A47-438E-AD89-BDA0A6049A52}">
      <dgm:prSet/>
      <dgm:spPr/>
      <dgm:t>
        <a:bodyPr/>
        <a:lstStyle/>
        <a:p>
          <a:pPr latinLnBrk="1"/>
          <a:endParaRPr lang="ko-KR" altLang="en-US"/>
        </a:p>
      </dgm:t>
    </dgm:pt>
    <dgm:pt modelId="{3C61EC34-A180-422F-973A-F3824BD121C0}" type="pres">
      <dgm:prSet presAssocID="{F0662AF0-B8C0-4362-B045-7B316E236EB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A8354BD-5CB6-48E1-872A-A3DAD0E822B9}" type="pres">
      <dgm:prSet presAssocID="{A5A2F272-27B2-4CC1-9B0E-46A2AF4F0D6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F047B67-023A-43F4-8ADC-5D7D0B56E581}" type="pres">
      <dgm:prSet presAssocID="{A5A2F272-27B2-4CC1-9B0E-46A2AF4F0D62}" presName="gear1srcNode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795D120-543A-4D9D-B894-0030904362A6}" type="pres">
      <dgm:prSet presAssocID="{A5A2F272-27B2-4CC1-9B0E-46A2AF4F0D62}" presName="gear1dstNode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F48FDFF0-FC1B-4818-A9FF-E0529977409E}" type="pres">
      <dgm:prSet presAssocID="{D598AFE1-7C21-4575-8EC6-CF91DB136F2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D475A25-A9E7-4D1C-B1C5-43C0786D1D17}" type="pres">
      <dgm:prSet presAssocID="{D598AFE1-7C21-4575-8EC6-CF91DB136F21}" presName="gear2srcNode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723E49E1-7364-4F32-B28F-BD222A4FE4EC}" type="pres">
      <dgm:prSet presAssocID="{D598AFE1-7C21-4575-8EC6-CF91DB136F21}" presName="gear2dstNode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D11E5C74-857C-409D-9A45-1113BF35F23D}" type="pres">
      <dgm:prSet presAssocID="{B3308290-6749-4651-8901-2A01EDA0B585}" presName="gear3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DB980578-6F61-4464-98AF-201A77407A39}" type="pres">
      <dgm:prSet presAssocID="{B3308290-6749-4651-8901-2A01EDA0B58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3385990-7D40-4E63-8520-F2CDA474E25C}" type="pres">
      <dgm:prSet presAssocID="{B3308290-6749-4651-8901-2A01EDA0B585}" presName="gear3srcNode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14232BEE-E2A4-438B-AB20-DB46027C3006}" type="pres">
      <dgm:prSet presAssocID="{B3308290-6749-4651-8901-2A01EDA0B585}" presName="gear3dstNode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186C8B9E-8704-45B8-BEEC-58262ED2828C}" type="pres">
      <dgm:prSet presAssocID="{B4B74F0C-89DB-4920-94FF-77EF53B03432}" presName="connector1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083F68B-714D-481C-82E3-4D5F4CAE35D7}" type="pres">
      <dgm:prSet presAssocID="{A3B53543-D3BD-4D0A-84F3-5F9743FC9CB2}" presName="connector2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D5A23217-D166-4DC9-A1F7-8E4E00A5FE7E}" type="pres">
      <dgm:prSet presAssocID="{066E05E4-CFF7-471C-BD89-8B2E5AE0AA87}" presName="connector3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</dgm:ptLst>
  <dgm:cxnLst>
    <dgm:cxn modelId="{7F4CEB4B-DEBA-43A1-9422-E2EE3940663E}" type="presOf" srcId="{F0662AF0-B8C0-4362-B045-7B316E236EBB}" destId="{3C61EC34-A180-422F-973A-F3824BD121C0}" srcOrd="0" destOrd="0" presId="urn:microsoft.com/office/officeart/2005/8/layout/gear1"/>
    <dgm:cxn modelId="{F0583F9D-7907-456B-9814-D07AC449951D}" type="presOf" srcId="{A5A2F272-27B2-4CC1-9B0E-46A2AF4F0D62}" destId="{AA8354BD-5CB6-48E1-872A-A3DAD0E822B9}" srcOrd="0" destOrd="0" presId="urn:microsoft.com/office/officeart/2005/8/layout/gear1"/>
    <dgm:cxn modelId="{1506126E-2678-4543-8CB4-BE8F0BC6E335}" type="presOf" srcId="{B3308290-6749-4651-8901-2A01EDA0B585}" destId="{D11E5C74-857C-409D-9A45-1113BF35F23D}" srcOrd="0" destOrd="0" presId="urn:microsoft.com/office/officeart/2005/8/layout/gear1"/>
    <dgm:cxn modelId="{2A7E1A9E-C424-4090-A732-0E800D5D0BF4}" type="presOf" srcId="{A5A2F272-27B2-4CC1-9B0E-46A2AF4F0D62}" destId="{8F047B67-023A-43F4-8ADC-5D7D0B56E581}" srcOrd="1" destOrd="0" presId="urn:microsoft.com/office/officeart/2005/8/layout/gear1"/>
    <dgm:cxn modelId="{76A4555B-31D2-4736-AD49-67A481520876}" type="presOf" srcId="{A3B53543-D3BD-4D0A-84F3-5F9743FC9CB2}" destId="{0083F68B-714D-481C-82E3-4D5F4CAE35D7}" srcOrd="0" destOrd="0" presId="urn:microsoft.com/office/officeart/2005/8/layout/gear1"/>
    <dgm:cxn modelId="{BB0DD8DE-8E15-4502-9414-7D508DB8F51B}" type="presOf" srcId="{B3308290-6749-4651-8901-2A01EDA0B585}" destId="{14232BEE-E2A4-438B-AB20-DB46027C3006}" srcOrd="3" destOrd="0" presId="urn:microsoft.com/office/officeart/2005/8/layout/gear1"/>
    <dgm:cxn modelId="{1C7FFA9B-B725-403A-A328-365F950B662B}" type="presOf" srcId="{B3308290-6749-4651-8901-2A01EDA0B585}" destId="{E3385990-7D40-4E63-8520-F2CDA474E25C}" srcOrd="2" destOrd="0" presId="urn:microsoft.com/office/officeart/2005/8/layout/gear1"/>
    <dgm:cxn modelId="{366F08F5-A689-4BC2-8047-3FA8EAFBEC3A}" srcId="{F0662AF0-B8C0-4362-B045-7B316E236EBB}" destId="{D598AFE1-7C21-4575-8EC6-CF91DB136F21}" srcOrd="1" destOrd="0" parTransId="{9F237F53-E28E-4ABA-B709-8ED57AD64FB0}" sibTransId="{A3B53543-D3BD-4D0A-84F3-5F9743FC9CB2}"/>
    <dgm:cxn modelId="{1E13471F-895A-4C18-8300-A5B13A9A158A}" type="presOf" srcId="{B4B74F0C-89DB-4920-94FF-77EF53B03432}" destId="{186C8B9E-8704-45B8-BEEC-58262ED2828C}" srcOrd="0" destOrd="0" presId="urn:microsoft.com/office/officeart/2005/8/layout/gear1"/>
    <dgm:cxn modelId="{1B070C42-4A47-438E-AD89-BDA0A6049A52}" srcId="{F0662AF0-B8C0-4362-B045-7B316E236EBB}" destId="{B3308290-6749-4651-8901-2A01EDA0B585}" srcOrd="2" destOrd="0" parTransId="{29E09D93-2D11-4895-8D65-B806337BEEDE}" sibTransId="{066E05E4-CFF7-471C-BD89-8B2E5AE0AA87}"/>
    <dgm:cxn modelId="{B0B447AC-CA97-439D-94DA-A55B2F06EEA6}" type="presOf" srcId="{A5A2F272-27B2-4CC1-9B0E-46A2AF4F0D62}" destId="{0795D120-543A-4D9D-B894-0030904362A6}" srcOrd="2" destOrd="0" presId="urn:microsoft.com/office/officeart/2005/8/layout/gear1"/>
    <dgm:cxn modelId="{931A0FBF-80AD-448D-976B-2F441897A524}" type="presOf" srcId="{B3308290-6749-4651-8901-2A01EDA0B585}" destId="{DB980578-6F61-4464-98AF-201A77407A39}" srcOrd="1" destOrd="0" presId="urn:microsoft.com/office/officeart/2005/8/layout/gear1"/>
    <dgm:cxn modelId="{ABF5DFB7-6C70-4B3A-9868-6FC80BC91410}" srcId="{F0662AF0-B8C0-4362-B045-7B316E236EBB}" destId="{A5A2F272-27B2-4CC1-9B0E-46A2AF4F0D62}" srcOrd="0" destOrd="0" parTransId="{46BE4E55-1603-4281-9C3C-F96B6D3E332E}" sibTransId="{B4B74F0C-89DB-4920-94FF-77EF53B03432}"/>
    <dgm:cxn modelId="{4EB9B2C3-0A94-4584-AB6A-CE319F1F1BC4}" type="presOf" srcId="{066E05E4-CFF7-471C-BD89-8B2E5AE0AA87}" destId="{D5A23217-D166-4DC9-A1F7-8E4E00A5FE7E}" srcOrd="0" destOrd="0" presId="urn:microsoft.com/office/officeart/2005/8/layout/gear1"/>
    <dgm:cxn modelId="{0BC2B694-218C-4F34-B68B-982607423137}" type="presOf" srcId="{D598AFE1-7C21-4575-8EC6-CF91DB136F21}" destId="{723E49E1-7364-4F32-B28F-BD222A4FE4EC}" srcOrd="2" destOrd="0" presId="urn:microsoft.com/office/officeart/2005/8/layout/gear1"/>
    <dgm:cxn modelId="{3B8B629A-566C-44A5-82C1-5580A8622E99}" type="presOf" srcId="{D598AFE1-7C21-4575-8EC6-CF91DB136F21}" destId="{F48FDFF0-FC1B-4818-A9FF-E0529977409E}" srcOrd="0" destOrd="0" presId="urn:microsoft.com/office/officeart/2005/8/layout/gear1"/>
    <dgm:cxn modelId="{DBB510F2-9E8F-4D7C-86BC-0BF4817B46A6}" type="presOf" srcId="{D598AFE1-7C21-4575-8EC6-CF91DB136F21}" destId="{BD475A25-A9E7-4D1C-B1C5-43C0786D1D17}" srcOrd="1" destOrd="0" presId="urn:microsoft.com/office/officeart/2005/8/layout/gear1"/>
    <dgm:cxn modelId="{98BC7BA5-B8DC-4342-AABB-2F8C31191B16}" type="presParOf" srcId="{3C61EC34-A180-422F-973A-F3824BD121C0}" destId="{AA8354BD-5CB6-48E1-872A-A3DAD0E822B9}" srcOrd="0" destOrd="0" presId="urn:microsoft.com/office/officeart/2005/8/layout/gear1"/>
    <dgm:cxn modelId="{620FCE8E-9ABD-48C7-B298-54B55BAAE277}" type="presParOf" srcId="{3C61EC34-A180-422F-973A-F3824BD121C0}" destId="{8F047B67-023A-43F4-8ADC-5D7D0B56E581}" srcOrd="1" destOrd="0" presId="urn:microsoft.com/office/officeart/2005/8/layout/gear1"/>
    <dgm:cxn modelId="{F3289C2B-3E71-4088-A8B7-C3B115B2AA8C}" type="presParOf" srcId="{3C61EC34-A180-422F-973A-F3824BD121C0}" destId="{0795D120-543A-4D9D-B894-0030904362A6}" srcOrd="2" destOrd="0" presId="urn:microsoft.com/office/officeart/2005/8/layout/gear1"/>
    <dgm:cxn modelId="{03F05ECE-A179-429D-9E8A-7075514B08FF}" type="presParOf" srcId="{3C61EC34-A180-422F-973A-F3824BD121C0}" destId="{F48FDFF0-FC1B-4818-A9FF-E0529977409E}" srcOrd="3" destOrd="0" presId="urn:microsoft.com/office/officeart/2005/8/layout/gear1"/>
    <dgm:cxn modelId="{25A22B26-186B-42B9-A376-AF78DF3C1796}" type="presParOf" srcId="{3C61EC34-A180-422F-973A-F3824BD121C0}" destId="{BD475A25-A9E7-4D1C-B1C5-43C0786D1D17}" srcOrd="4" destOrd="0" presId="urn:microsoft.com/office/officeart/2005/8/layout/gear1"/>
    <dgm:cxn modelId="{39CE89FA-1A5B-48E6-9E7F-2754CEAAAE17}" type="presParOf" srcId="{3C61EC34-A180-422F-973A-F3824BD121C0}" destId="{723E49E1-7364-4F32-B28F-BD222A4FE4EC}" srcOrd="5" destOrd="0" presId="urn:microsoft.com/office/officeart/2005/8/layout/gear1"/>
    <dgm:cxn modelId="{6BEE81D9-7372-4961-AB2C-D5DCAB311D65}" type="presParOf" srcId="{3C61EC34-A180-422F-973A-F3824BD121C0}" destId="{D11E5C74-857C-409D-9A45-1113BF35F23D}" srcOrd="6" destOrd="0" presId="urn:microsoft.com/office/officeart/2005/8/layout/gear1"/>
    <dgm:cxn modelId="{E9C7C0E4-1451-4601-8F79-368204290F68}" type="presParOf" srcId="{3C61EC34-A180-422F-973A-F3824BD121C0}" destId="{DB980578-6F61-4464-98AF-201A77407A39}" srcOrd="7" destOrd="0" presId="urn:microsoft.com/office/officeart/2005/8/layout/gear1"/>
    <dgm:cxn modelId="{11939C52-CC86-4C9D-B5B9-62E2208530F1}" type="presParOf" srcId="{3C61EC34-A180-422F-973A-F3824BD121C0}" destId="{E3385990-7D40-4E63-8520-F2CDA474E25C}" srcOrd="8" destOrd="0" presId="urn:microsoft.com/office/officeart/2005/8/layout/gear1"/>
    <dgm:cxn modelId="{853ADA8F-962D-429A-86CB-DDCA1C559D72}" type="presParOf" srcId="{3C61EC34-A180-422F-973A-F3824BD121C0}" destId="{14232BEE-E2A4-438B-AB20-DB46027C3006}" srcOrd="9" destOrd="0" presId="urn:microsoft.com/office/officeart/2005/8/layout/gear1"/>
    <dgm:cxn modelId="{551389D1-B5DD-42DE-B738-B09AB43D8BC5}" type="presParOf" srcId="{3C61EC34-A180-422F-973A-F3824BD121C0}" destId="{186C8B9E-8704-45B8-BEEC-58262ED2828C}" srcOrd="10" destOrd="0" presId="urn:microsoft.com/office/officeart/2005/8/layout/gear1"/>
    <dgm:cxn modelId="{8CA9F8C5-7211-4D37-BAAA-34472AA7C74A}" type="presParOf" srcId="{3C61EC34-A180-422F-973A-F3824BD121C0}" destId="{0083F68B-714D-481C-82E3-4D5F4CAE35D7}" srcOrd="11" destOrd="0" presId="urn:microsoft.com/office/officeart/2005/8/layout/gear1"/>
    <dgm:cxn modelId="{5C161C87-5470-4DB0-9A0F-E22B642D9203}" type="presParOf" srcId="{3C61EC34-A180-422F-973A-F3824BD121C0}" destId="{D5A23217-D166-4DC9-A1F7-8E4E00A5FE7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354BD-5CB6-48E1-872A-A3DAD0E822B9}">
      <dsp:nvSpPr>
        <dsp:cNvPr id="0" name=""/>
        <dsp:cNvSpPr/>
      </dsp:nvSpPr>
      <dsp:spPr>
        <a:xfrm>
          <a:off x="1911055" y="1228535"/>
          <a:ext cx="1501542" cy="1501542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perspectiveRelaxed" fov="3300000">
            <a:rot lat="19956991" lon="20604397" rev="703656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2667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6000" b="1" kern="1200" dirty="0" smtClean="0">
              <a:latin typeface="나눔고딕" pitchFamily="50" charset="-127"/>
              <a:ea typeface="나눔고딕" pitchFamily="50" charset="-127"/>
            </a:rPr>
            <a:t>?</a:t>
          </a:r>
          <a:endParaRPr lang="ko-KR" altLang="en-US" sz="6600" b="1" kern="1200" dirty="0">
            <a:latin typeface="나눔고딕" pitchFamily="50" charset="-127"/>
            <a:ea typeface="나눔고딕" pitchFamily="50" charset="-127"/>
          </a:endParaRPr>
        </a:p>
      </dsp:txBody>
      <dsp:txXfrm>
        <a:off x="2212932" y="1580264"/>
        <a:ext cx="897788" cy="771824"/>
      </dsp:txXfrm>
    </dsp:sp>
    <dsp:sp modelId="{F48FDFF0-FC1B-4818-A9FF-E0529977409E}">
      <dsp:nvSpPr>
        <dsp:cNvPr id="0" name=""/>
        <dsp:cNvSpPr/>
      </dsp:nvSpPr>
      <dsp:spPr>
        <a:xfrm>
          <a:off x="1037430" y="873624"/>
          <a:ext cx="1092031" cy="1092031"/>
        </a:xfrm>
        <a:prstGeom prst="gear6">
          <a:avLst/>
        </a:prstGeom>
        <a:solidFill>
          <a:schemeClr val="accent5">
            <a:hueOff val="-6198687"/>
            <a:satOff val="9275"/>
            <a:lumOff val="-10392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perspectiveRelaxed" fov="3300000">
            <a:rot lat="19956991" lon="20604397" rev="703656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p3d extrusionH="28000" prstMaterial="matte"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dirty="0" smtClean="0">
              <a:latin typeface="나눔고딕" pitchFamily="50" charset="-127"/>
              <a:ea typeface="나눔고딕" pitchFamily="50" charset="-127"/>
            </a:rPr>
            <a:t>증기</a:t>
          </a:r>
          <a:endParaRPr lang="en-US" altLang="ko-KR" sz="1300" b="1" kern="1200" dirty="0" smtClean="0">
            <a:latin typeface="나눔고딕" pitchFamily="50" charset="-127"/>
            <a:ea typeface="나눔고딕" pitchFamily="50" charset="-127"/>
          </a:endParaRPr>
        </a:p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dirty="0" smtClean="0">
              <a:latin typeface="나눔고딕" pitchFamily="50" charset="-127"/>
              <a:ea typeface="나눔고딕" pitchFamily="50" charset="-127"/>
            </a:rPr>
            <a:t>온도</a:t>
          </a:r>
          <a:endParaRPr lang="en-US" altLang="ko-KR" sz="1300" b="1" kern="1200" dirty="0" smtClean="0">
            <a:latin typeface="나눔고딕" pitchFamily="50" charset="-127"/>
            <a:ea typeface="나눔고딕" pitchFamily="50" charset="-127"/>
          </a:endParaRPr>
        </a:p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b="1" kern="1200" dirty="0" smtClean="0">
              <a:latin typeface="나눔고딕" pitchFamily="50" charset="-127"/>
              <a:ea typeface="나눔고딕" pitchFamily="50" charset="-127"/>
            </a:rPr>
            <a:t>170℃</a:t>
          </a:r>
          <a:endParaRPr lang="ko-KR" altLang="en-US" sz="1300" b="1" kern="1200" dirty="0">
            <a:latin typeface="나눔고딕" pitchFamily="50" charset="-127"/>
            <a:ea typeface="나눔고딕" pitchFamily="50" charset="-127"/>
          </a:endParaRPr>
        </a:p>
      </dsp:txBody>
      <dsp:txXfrm>
        <a:off x="1312352" y="1150208"/>
        <a:ext cx="542187" cy="538863"/>
      </dsp:txXfrm>
    </dsp:sp>
    <dsp:sp modelId="{D11E5C74-857C-409D-9A45-1113BF35F23D}">
      <dsp:nvSpPr>
        <dsp:cNvPr id="0" name=""/>
        <dsp:cNvSpPr/>
      </dsp:nvSpPr>
      <dsp:spPr>
        <a:xfrm rot="20700000">
          <a:off x="1649079" y="120234"/>
          <a:ext cx="1069967" cy="1069967"/>
        </a:xfrm>
        <a:prstGeom prst="gear6">
          <a:avLst/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perspectiveRelaxed" fov="3300000">
            <a:rot lat="19956991" lon="20604397" rev="703656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latin typeface="나눔고딕" pitchFamily="50" charset="-127"/>
              <a:ea typeface="나눔고딕" pitchFamily="50" charset="-127"/>
            </a:rPr>
            <a:t>기압</a:t>
          </a:r>
          <a:endParaRPr lang="en-US" altLang="ko-KR" sz="1400" b="1" kern="1200" dirty="0" smtClean="0">
            <a:latin typeface="나눔고딕" pitchFamily="50" charset="-127"/>
            <a:ea typeface="나눔고딕" pitchFamily="50" charset="-127"/>
          </a:endParaRP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latin typeface="나눔고딕" pitchFamily="50" charset="-127"/>
              <a:ea typeface="나눔고딕" pitchFamily="50" charset="-127"/>
            </a:rPr>
            <a:t>16atm</a:t>
          </a:r>
          <a:endParaRPr lang="ko-KR" altLang="en-US" sz="1400" b="1" kern="1200" dirty="0">
            <a:latin typeface="나눔고딕" pitchFamily="50" charset="-127"/>
            <a:ea typeface="나눔고딕" pitchFamily="50" charset="-127"/>
          </a:endParaRPr>
        </a:p>
      </dsp:txBody>
      <dsp:txXfrm rot="-20700000">
        <a:off x="1883754" y="354910"/>
        <a:ext cx="600617" cy="600617"/>
      </dsp:txXfrm>
    </dsp:sp>
    <dsp:sp modelId="{186C8B9E-8704-45B8-BEEC-58262ED2828C}">
      <dsp:nvSpPr>
        <dsp:cNvPr id="0" name=""/>
        <dsp:cNvSpPr/>
      </dsp:nvSpPr>
      <dsp:spPr>
        <a:xfrm>
          <a:off x="1780262" y="1010542"/>
          <a:ext cx="1921974" cy="1921974"/>
        </a:xfrm>
        <a:prstGeom prst="circularArrow">
          <a:avLst>
            <a:gd name="adj1" fmla="val 4688"/>
            <a:gd name="adj2" fmla="val 299029"/>
            <a:gd name="adj3" fmla="val 2466567"/>
            <a:gd name="adj4" fmla="val 15972587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Relaxed" fov="3300000">
            <a:rot lat="19956991" lon="20604397" rev="703656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3F68B-714D-481C-82E3-4D5F4CAE35D7}">
      <dsp:nvSpPr>
        <dsp:cNvPr id="0" name=""/>
        <dsp:cNvSpPr/>
      </dsp:nvSpPr>
      <dsp:spPr>
        <a:xfrm>
          <a:off x="844033" y="638283"/>
          <a:ext cx="1396434" cy="139643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6198687"/>
            <a:satOff val="9275"/>
            <a:lumOff val="-10392"/>
            <a:alphaOff val="0"/>
          </a:schemeClr>
        </a:solidFill>
        <a:ln>
          <a:noFill/>
        </a:ln>
        <a:effectLst/>
        <a:scene3d>
          <a:camera prst="perspectiveRelaxed" fov="3300000">
            <a:rot lat="19956991" lon="20604397" rev="703656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23217-D166-4DC9-A1F7-8E4E00A5FE7E}">
      <dsp:nvSpPr>
        <dsp:cNvPr id="0" name=""/>
        <dsp:cNvSpPr/>
      </dsp:nvSpPr>
      <dsp:spPr>
        <a:xfrm>
          <a:off x="1401585" y="-107844"/>
          <a:ext cx="1505638" cy="150563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>
          <a:noFill/>
        </a:ln>
        <a:effectLst/>
        <a:scene3d>
          <a:camera prst="perspectiveRelaxed" fov="3300000">
            <a:rot lat="19956991" lon="20604397" rev="703656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354BD-5CB6-48E1-872A-A3DAD0E822B9}">
      <dsp:nvSpPr>
        <dsp:cNvPr id="0" name=""/>
        <dsp:cNvSpPr/>
      </dsp:nvSpPr>
      <dsp:spPr>
        <a:xfrm>
          <a:off x="2362336" y="1442200"/>
          <a:ext cx="1762690" cy="1762690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perspectiveRelaxed" fov="3300000">
            <a:rot lat="19956991" lon="20604397" rev="703656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latin typeface="나눔고딕" pitchFamily="50" charset="-127"/>
              <a:ea typeface="나눔고딕" pitchFamily="50" charset="-127"/>
            </a:rPr>
            <a:t>증기량</a:t>
          </a:r>
          <a:endParaRPr lang="en-US" altLang="ko-KR" sz="2800" b="1" kern="1200" dirty="0" smtClean="0">
            <a:latin typeface="나눔고딕" pitchFamily="50" charset="-127"/>
            <a:ea typeface="나눔고딕" pitchFamily="50" charset="-127"/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b="1" kern="1200" dirty="0" smtClean="0">
              <a:latin typeface="나눔고딕" pitchFamily="50" charset="-127"/>
              <a:ea typeface="나눔고딕" pitchFamily="50" charset="-127"/>
            </a:rPr>
            <a:t>30 t/h</a:t>
          </a:r>
          <a:endParaRPr lang="ko-KR" altLang="en-US" sz="2800" b="1" kern="1200" dirty="0">
            <a:latin typeface="나눔고딕" pitchFamily="50" charset="-127"/>
            <a:ea typeface="나눔고딕" pitchFamily="50" charset="-127"/>
          </a:endParaRPr>
        </a:p>
      </dsp:txBody>
      <dsp:txXfrm>
        <a:off x="2716715" y="1855102"/>
        <a:ext cx="1053932" cy="906059"/>
      </dsp:txXfrm>
    </dsp:sp>
    <dsp:sp modelId="{F48FDFF0-FC1B-4818-A9FF-E0529977409E}">
      <dsp:nvSpPr>
        <dsp:cNvPr id="0" name=""/>
        <dsp:cNvSpPr/>
      </dsp:nvSpPr>
      <dsp:spPr>
        <a:xfrm>
          <a:off x="1336771" y="1025565"/>
          <a:ext cx="1281956" cy="1281956"/>
        </a:xfrm>
        <a:prstGeom prst="gear6">
          <a:avLst/>
        </a:prstGeom>
        <a:solidFill>
          <a:schemeClr val="accent5">
            <a:hueOff val="-6198687"/>
            <a:satOff val="9275"/>
            <a:lumOff val="-10392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perspectiveRelaxed" fov="3300000">
            <a:rot lat="19956991" lon="20604397" rev="703656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latin typeface="나눔고딕" pitchFamily="50" charset="-127"/>
              <a:ea typeface="나눔고딕" pitchFamily="50" charset="-127"/>
            </a:rPr>
            <a:t>증기</a:t>
          </a:r>
          <a:endParaRPr lang="en-US" altLang="ko-KR" sz="1400" b="1" kern="1200" dirty="0" smtClean="0">
            <a:latin typeface="나눔고딕" pitchFamily="50" charset="-127"/>
            <a:ea typeface="나눔고딕" pitchFamily="50" charset="-127"/>
          </a:endParaRP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latin typeface="나눔고딕" pitchFamily="50" charset="-127"/>
              <a:ea typeface="나눔고딕" pitchFamily="50" charset="-127"/>
            </a:rPr>
            <a:t>온도</a:t>
          </a:r>
          <a:endParaRPr lang="en-US" altLang="ko-KR" sz="1400" b="1" kern="1200" dirty="0" smtClean="0">
            <a:latin typeface="나눔고딕" pitchFamily="50" charset="-127"/>
            <a:ea typeface="나눔고딕" pitchFamily="50" charset="-127"/>
          </a:endParaRP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latin typeface="나눔고딕" pitchFamily="50" charset="-127"/>
              <a:ea typeface="나눔고딕" pitchFamily="50" charset="-127"/>
            </a:rPr>
            <a:t>190℃</a:t>
          </a:r>
          <a:endParaRPr lang="ko-KR" altLang="en-US" sz="1400" b="1" kern="1200" dirty="0">
            <a:latin typeface="나눔고딕" pitchFamily="50" charset="-127"/>
            <a:ea typeface="나눔고딕" pitchFamily="50" charset="-127"/>
          </a:endParaRPr>
        </a:p>
      </dsp:txBody>
      <dsp:txXfrm>
        <a:off x="1659507" y="1350252"/>
        <a:ext cx="636484" cy="632582"/>
      </dsp:txXfrm>
    </dsp:sp>
    <dsp:sp modelId="{D11E5C74-857C-409D-9A45-1113BF35F23D}">
      <dsp:nvSpPr>
        <dsp:cNvPr id="0" name=""/>
        <dsp:cNvSpPr/>
      </dsp:nvSpPr>
      <dsp:spPr>
        <a:xfrm rot="20700000">
          <a:off x="2054797" y="141146"/>
          <a:ext cx="1256055" cy="1256055"/>
        </a:xfrm>
        <a:prstGeom prst="gear6">
          <a:avLst/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perspectiveRelaxed" fov="3300000">
            <a:rot lat="19956991" lon="20604397" rev="703656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latin typeface="나눔고딕" pitchFamily="50" charset="-127"/>
              <a:ea typeface="나눔고딕" pitchFamily="50" charset="-127"/>
            </a:rPr>
            <a:t>기압</a:t>
          </a:r>
          <a:endParaRPr lang="en-US" altLang="ko-KR" sz="1600" b="1" kern="1200" dirty="0" smtClean="0">
            <a:latin typeface="나눔고딕" pitchFamily="50" charset="-127"/>
            <a:ea typeface="나눔고딕" pitchFamily="50" charset="-127"/>
          </a:endParaRP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latin typeface="나눔고딕" pitchFamily="50" charset="-127"/>
              <a:ea typeface="나눔고딕" pitchFamily="50" charset="-127"/>
            </a:rPr>
            <a:t>16atm</a:t>
          </a:r>
          <a:endParaRPr lang="ko-KR" altLang="en-US" sz="1600" b="1" kern="1200" dirty="0">
            <a:latin typeface="나눔고딕" pitchFamily="50" charset="-127"/>
            <a:ea typeface="나눔고딕" pitchFamily="50" charset="-127"/>
          </a:endParaRPr>
        </a:p>
      </dsp:txBody>
      <dsp:txXfrm rot="-20700000">
        <a:off x="2330287" y="416635"/>
        <a:ext cx="705076" cy="705076"/>
      </dsp:txXfrm>
    </dsp:sp>
    <dsp:sp modelId="{186C8B9E-8704-45B8-BEEC-58262ED2828C}">
      <dsp:nvSpPr>
        <dsp:cNvPr id="0" name=""/>
        <dsp:cNvSpPr/>
      </dsp:nvSpPr>
      <dsp:spPr>
        <a:xfrm>
          <a:off x="2216244" y="1182162"/>
          <a:ext cx="2256243" cy="2256243"/>
        </a:xfrm>
        <a:prstGeom prst="circularArrow">
          <a:avLst>
            <a:gd name="adj1" fmla="val 4688"/>
            <a:gd name="adj2" fmla="val 299029"/>
            <a:gd name="adj3" fmla="val 2486840"/>
            <a:gd name="adj4" fmla="val 15925961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Relaxed" fov="3300000">
            <a:rot lat="19956991" lon="20604397" rev="703656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3F68B-714D-481C-82E3-4D5F4CAE35D7}">
      <dsp:nvSpPr>
        <dsp:cNvPr id="0" name=""/>
        <dsp:cNvSpPr/>
      </dsp:nvSpPr>
      <dsp:spPr>
        <a:xfrm>
          <a:off x="1109739" y="746162"/>
          <a:ext cx="1639301" cy="163930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6198687"/>
            <a:satOff val="9275"/>
            <a:lumOff val="-10392"/>
            <a:alphaOff val="0"/>
          </a:schemeClr>
        </a:solidFill>
        <a:ln>
          <a:noFill/>
        </a:ln>
        <a:effectLst/>
        <a:scene3d>
          <a:camera prst="perspectiveRelaxed" fov="3300000">
            <a:rot lat="19956991" lon="20604397" rev="703656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23217-D166-4DC9-A1F7-8E4E00A5FE7E}">
      <dsp:nvSpPr>
        <dsp:cNvPr id="0" name=""/>
        <dsp:cNvSpPr/>
      </dsp:nvSpPr>
      <dsp:spPr>
        <a:xfrm>
          <a:off x="1764259" y="-129731"/>
          <a:ext cx="1767497" cy="176749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>
          <a:noFill/>
        </a:ln>
        <a:effectLst/>
        <a:scene3d>
          <a:camera prst="perspectiveRelaxed" fov="3300000">
            <a:rot lat="19956991" lon="20604397" rev="703656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E2CF-3161-4BDB-8E67-60101F43767F}" type="datetimeFigureOut">
              <a:rPr lang="ko-KR" altLang="en-US" smtClean="0"/>
              <a:t>2012-12-18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350C-2631-441E-AD35-2A500D9B2F93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E2CF-3161-4BDB-8E67-60101F43767F}" type="datetimeFigureOut">
              <a:rPr lang="ko-KR" altLang="en-US" smtClean="0"/>
              <a:t>2012-12-18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350C-2631-441E-AD35-2A500D9B2F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E2CF-3161-4BDB-8E67-60101F43767F}" type="datetimeFigureOut">
              <a:rPr lang="ko-KR" altLang="en-US" smtClean="0"/>
              <a:t>2012-12-18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350C-2631-441E-AD35-2A500D9B2F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E2CF-3161-4BDB-8E67-60101F43767F}" type="datetimeFigureOut">
              <a:rPr lang="ko-KR" altLang="en-US" smtClean="0"/>
              <a:t>2012-12-18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350C-2631-441E-AD35-2A500D9B2F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E2CF-3161-4BDB-8E67-60101F43767F}" type="datetimeFigureOut">
              <a:rPr lang="ko-KR" altLang="en-US" smtClean="0"/>
              <a:t>2012-12-18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350C-2631-441E-AD35-2A500D9B2F93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E2CF-3161-4BDB-8E67-60101F43767F}" type="datetimeFigureOut">
              <a:rPr lang="ko-KR" altLang="en-US" smtClean="0"/>
              <a:t>2012-12-18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350C-2631-441E-AD35-2A500D9B2F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E2CF-3161-4BDB-8E67-60101F43767F}" type="datetimeFigureOut">
              <a:rPr lang="ko-KR" altLang="en-US" smtClean="0"/>
              <a:t>2012-12-18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350C-2631-441E-AD35-2A500D9B2F93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E2CF-3161-4BDB-8E67-60101F43767F}" type="datetimeFigureOut">
              <a:rPr lang="ko-KR" altLang="en-US" smtClean="0"/>
              <a:t>2012-12-18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350C-2631-441E-AD35-2A500D9B2F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E2CF-3161-4BDB-8E67-60101F43767F}" type="datetimeFigureOut">
              <a:rPr lang="ko-KR" altLang="en-US" smtClean="0"/>
              <a:t>2012-12-18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350C-2631-441E-AD35-2A500D9B2F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E2CF-3161-4BDB-8E67-60101F43767F}" type="datetimeFigureOut">
              <a:rPr lang="ko-KR" altLang="en-US" smtClean="0"/>
              <a:t>2012-12-18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350C-2631-441E-AD35-2A500D9B2F93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E2CF-3161-4BDB-8E67-60101F43767F}" type="datetimeFigureOut">
              <a:rPr lang="ko-KR" altLang="en-US" smtClean="0"/>
              <a:t>2012-12-18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350C-2631-441E-AD35-2A500D9B2F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DAE2CF-3161-4BDB-8E67-60101F43767F}" type="datetimeFigureOut">
              <a:rPr lang="ko-KR" altLang="en-US" smtClean="0"/>
              <a:t>2012-12-18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5A3350C-2631-441E-AD35-2A500D9B2F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3.jpe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6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4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51.pn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Final presentation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20090439</a:t>
            </a:r>
          </a:p>
          <a:p>
            <a:r>
              <a:rPr lang="ko-KR" altLang="en-US" dirty="0" smtClean="0"/>
              <a:t>도인</a:t>
            </a:r>
            <a:r>
              <a:rPr lang="ko-KR" altLang="en-US" dirty="0"/>
              <a:t>환</a:t>
            </a:r>
          </a:p>
        </p:txBody>
      </p:sp>
    </p:spTree>
    <p:extLst>
      <p:ext uri="{BB962C8B-B14F-4D97-AF65-F5344CB8AC3E}">
        <p14:creationId xmlns:p14="http://schemas.microsoft.com/office/powerpoint/2010/main" val="18153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86" y="-171400"/>
            <a:ext cx="9270261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3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Greenhouse Power Plant</a:t>
            </a:r>
            <a:endParaRPr lang="ko-KR" altLang="en-US" dirty="0"/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6134"/>
            <a:ext cx="9144000" cy="5429250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5087392" y="3607630"/>
            <a:ext cx="243565" cy="20924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7157291" y="3623425"/>
            <a:ext cx="243565" cy="20924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4547625" y="3783518"/>
            <a:ext cx="243565" cy="20924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22" y="3984741"/>
            <a:ext cx="243565" cy="20924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3943453" y="3934826"/>
            <a:ext cx="243565" cy="20924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3039039" y="4172788"/>
            <a:ext cx="243565" cy="20924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5521172" y="3933744"/>
            <a:ext cx="243565" cy="20924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3370110" y="3830203"/>
            <a:ext cx="243565" cy="20924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5728632" y="3546824"/>
            <a:ext cx="243565" cy="20924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6361457" y="3849123"/>
            <a:ext cx="243565" cy="20924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1492272" y="4040211"/>
            <a:ext cx="243565" cy="20924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45" y="3426033"/>
            <a:ext cx="243565" cy="20924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40000">
            <a:off x="2068703" y="4201195"/>
            <a:ext cx="243565" cy="20924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4" y="1768273"/>
            <a:ext cx="243565" cy="20924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55" name="TextBox 54"/>
          <p:cNvSpPr txBox="1"/>
          <p:nvPr/>
        </p:nvSpPr>
        <p:spPr>
          <a:xfrm>
            <a:off x="8323274" y="1646414"/>
            <a:ext cx="7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H</a:t>
            </a:r>
            <a:r>
              <a:rPr lang="en-US" altLang="ko-KR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2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O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323274" y="2031955"/>
            <a:ext cx="7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CO</a:t>
            </a:r>
            <a:r>
              <a:rPr lang="en-US" altLang="ko-KR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2</a:t>
            </a:r>
            <a:endParaRPr lang="ko-KR" altLang="en-US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5588478" y="4799910"/>
            <a:ext cx="523875" cy="177641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2847923" y="5396514"/>
            <a:ext cx="523875" cy="177641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20" y="5840384"/>
            <a:ext cx="523875" cy="177641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5625120" y="6222993"/>
            <a:ext cx="523875" cy="177641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13" y="2120858"/>
            <a:ext cx="523875" cy="177641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2300666" y="5844359"/>
            <a:ext cx="523875" cy="177641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964906" y="5482880"/>
            <a:ext cx="523875" cy="177641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46" y="6189054"/>
            <a:ext cx="523875" cy="177641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2261727" y="4996032"/>
            <a:ext cx="523875" cy="177641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4310062" y="6376583"/>
            <a:ext cx="523875" cy="177641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3889084" y="5840385"/>
            <a:ext cx="523875" cy="177641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3865984" y="3238091"/>
            <a:ext cx="523875" cy="177641"/>
          </a:xfrm>
          <a:prstGeom prst="rect">
            <a:avLst/>
          </a:prstGeom>
        </p:spPr>
      </p:pic>
      <p:sp>
        <p:nvSpPr>
          <p:cNvPr id="69" name="도형 68"/>
          <p:cNvSpPr/>
          <p:nvPr/>
        </p:nvSpPr>
        <p:spPr>
          <a:xfrm rot="14087792" flipH="1" flipV="1">
            <a:off x="613599" y="2113348"/>
            <a:ext cx="1959005" cy="1873920"/>
          </a:xfrm>
          <a:prstGeom prst="swooshArrow">
            <a:avLst>
              <a:gd name="adj1" fmla="val 36793"/>
              <a:gd name="adj2" fmla="val 23583"/>
            </a:avLst>
          </a:prstGeom>
          <a:gradFill>
            <a:gsLst>
              <a:gs pos="0">
                <a:srgbClr val="FFFF00"/>
              </a:gs>
              <a:gs pos="37000">
                <a:srgbClr val="FFC000">
                  <a:alpha val="80000"/>
                </a:srgbClr>
              </a:gs>
              <a:gs pos="70000">
                <a:srgbClr val="FFFF00">
                  <a:alpha val="50000"/>
                </a:srgbClr>
              </a:gs>
              <a:gs pos="100000">
                <a:srgbClr val="FFFF00">
                  <a:lumMod val="50000"/>
                  <a:lumOff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0" name="도형 69"/>
          <p:cNvSpPr/>
          <p:nvPr/>
        </p:nvSpPr>
        <p:spPr>
          <a:xfrm rot="10872208" flipV="1">
            <a:off x="4730914" y="4663576"/>
            <a:ext cx="830809" cy="794725"/>
          </a:xfrm>
          <a:prstGeom prst="swooshArrow">
            <a:avLst>
              <a:gd name="adj1" fmla="val 36793"/>
              <a:gd name="adj2" fmla="val 23583"/>
            </a:avLst>
          </a:prstGeom>
          <a:gradFill>
            <a:gsLst>
              <a:gs pos="0">
                <a:srgbClr val="FF0000"/>
              </a:gs>
              <a:gs pos="37000">
                <a:srgbClr val="C00000">
                  <a:alpha val="80000"/>
                </a:srgbClr>
              </a:gs>
              <a:gs pos="70000">
                <a:srgbClr val="FF0000">
                  <a:alpha val="70000"/>
                </a:srgb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1" name="오른쪽 화살표 56"/>
          <p:cNvSpPr/>
          <p:nvPr/>
        </p:nvSpPr>
        <p:spPr>
          <a:xfrm rot="4831905">
            <a:off x="3162621" y="1527140"/>
            <a:ext cx="1468211" cy="1461363"/>
          </a:xfrm>
          <a:custGeom>
            <a:avLst/>
            <a:gdLst>
              <a:gd name="connsiteX0" fmla="*/ 0 w 4320480"/>
              <a:gd name="connsiteY0" fmla="*/ 252028 h 1008112"/>
              <a:gd name="connsiteX1" fmla="*/ 3816424 w 4320480"/>
              <a:gd name="connsiteY1" fmla="*/ 252028 h 1008112"/>
              <a:gd name="connsiteX2" fmla="*/ 3816424 w 4320480"/>
              <a:gd name="connsiteY2" fmla="*/ 0 h 1008112"/>
              <a:gd name="connsiteX3" fmla="*/ 4320480 w 4320480"/>
              <a:gd name="connsiteY3" fmla="*/ 504056 h 1008112"/>
              <a:gd name="connsiteX4" fmla="*/ 3816424 w 4320480"/>
              <a:gd name="connsiteY4" fmla="*/ 1008112 h 1008112"/>
              <a:gd name="connsiteX5" fmla="*/ 3816424 w 4320480"/>
              <a:gd name="connsiteY5" fmla="*/ 756084 h 1008112"/>
              <a:gd name="connsiteX6" fmla="*/ 0 w 4320480"/>
              <a:gd name="connsiteY6" fmla="*/ 756084 h 1008112"/>
              <a:gd name="connsiteX7" fmla="*/ 0 w 4320480"/>
              <a:gd name="connsiteY7" fmla="*/ 252028 h 1008112"/>
              <a:gd name="connsiteX0" fmla="*/ 0 w 4338301"/>
              <a:gd name="connsiteY0" fmla="*/ 510811 h 1008112"/>
              <a:gd name="connsiteX1" fmla="*/ 3834245 w 4338301"/>
              <a:gd name="connsiteY1" fmla="*/ 252028 h 1008112"/>
              <a:gd name="connsiteX2" fmla="*/ 3834245 w 4338301"/>
              <a:gd name="connsiteY2" fmla="*/ 0 h 1008112"/>
              <a:gd name="connsiteX3" fmla="*/ 4338301 w 4338301"/>
              <a:gd name="connsiteY3" fmla="*/ 504056 h 1008112"/>
              <a:gd name="connsiteX4" fmla="*/ 3834245 w 4338301"/>
              <a:gd name="connsiteY4" fmla="*/ 1008112 h 1008112"/>
              <a:gd name="connsiteX5" fmla="*/ 3834245 w 4338301"/>
              <a:gd name="connsiteY5" fmla="*/ 756084 h 1008112"/>
              <a:gd name="connsiteX6" fmla="*/ 17821 w 4338301"/>
              <a:gd name="connsiteY6" fmla="*/ 756084 h 1008112"/>
              <a:gd name="connsiteX7" fmla="*/ 0 w 4338301"/>
              <a:gd name="connsiteY7" fmla="*/ 510811 h 1008112"/>
              <a:gd name="connsiteX0" fmla="*/ 0 w 4346277"/>
              <a:gd name="connsiteY0" fmla="*/ 537792 h 1008112"/>
              <a:gd name="connsiteX1" fmla="*/ 3842221 w 4346277"/>
              <a:gd name="connsiteY1" fmla="*/ 252028 h 1008112"/>
              <a:gd name="connsiteX2" fmla="*/ 3842221 w 4346277"/>
              <a:gd name="connsiteY2" fmla="*/ 0 h 1008112"/>
              <a:gd name="connsiteX3" fmla="*/ 4346277 w 4346277"/>
              <a:gd name="connsiteY3" fmla="*/ 504056 h 1008112"/>
              <a:gd name="connsiteX4" fmla="*/ 3842221 w 4346277"/>
              <a:gd name="connsiteY4" fmla="*/ 1008112 h 1008112"/>
              <a:gd name="connsiteX5" fmla="*/ 3842221 w 4346277"/>
              <a:gd name="connsiteY5" fmla="*/ 756084 h 1008112"/>
              <a:gd name="connsiteX6" fmla="*/ 25797 w 4346277"/>
              <a:gd name="connsiteY6" fmla="*/ 756084 h 1008112"/>
              <a:gd name="connsiteX7" fmla="*/ 0 w 4346277"/>
              <a:gd name="connsiteY7" fmla="*/ 537792 h 1008112"/>
              <a:gd name="connsiteX0" fmla="*/ 16794 w 4363071"/>
              <a:gd name="connsiteY0" fmla="*/ 537792 h 1008112"/>
              <a:gd name="connsiteX1" fmla="*/ 3859015 w 4363071"/>
              <a:gd name="connsiteY1" fmla="*/ 252028 h 1008112"/>
              <a:gd name="connsiteX2" fmla="*/ 3859015 w 4363071"/>
              <a:gd name="connsiteY2" fmla="*/ 0 h 1008112"/>
              <a:gd name="connsiteX3" fmla="*/ 4363071 w 4363071"/>
              <a:gd name="connsiteY3" fmla="*/ 504056 h 1008112"/>
              <a:gd name="connsiteX4" fmla="*/ 3859015 w 4363071"/>
              <a:gd name="connsiteY4" fmla="*/ 1008112 h 1008112"/>
              <a:gd name="connsiteX5" fmla="*/ 3859015 w 4363071"/>
              <a:gd name="connsiteY5" fmla="*/ 756084 h 1008112"/>
              <a:gd name="connsiteX6" fmla="*/ 0 w 4363071"/>
              <a:gd name="connsiteY6" fmla="*/ 552791 h 1008112"/>
              <a:gd name="connsiteX7" fmla="*/ 16794 w 4363071"/>
              <a:gd name="connsiteY7" fmla="*/ 537792 h 1008112"/>
              <a:gd name="connsiteX0" fmla="*/ 28758 w 4363071"/>
              <a:gd name="connsiteY0" fmla="*/ 497321 h 1008112"/>
              <a:gd name="connsiteX1" fmla="*/ 3859015 w 4363071"/>
              <a:gd name="connsiteY1" fmla="*/ 252028 h 1008112"/>
              <a:gd name="connsiteX2" fmla="*/ 3859015 w 4363071"/>
              <a:gd name="connsiteY2" fmla="*/ 0 h 1008112"/>
              <a:gd name="connsiteX3" fmla="*/ 4363071 w 4363071"/>
              <a:gd name="connsiteY3" fmla="*/ 504056 h 1008112"/>
              <a:gd name="connsiteX4" fmla="*/ 3859015 w 4363071"/>
              <a:gd name="connsiteY4" fmla="*/ 1008112 h 1008112"/>
              <a:gd name="connsiteX5" fmla="*/ 3859015 w 4363071"/>
              <a:gd name="connsiteY5" fmla="*/ 756084 h 1008112"/>
              <a:gd name="connsiteX6" fmla="*/ 0 w 4363071"/>
              <a:gd name="connsiteY6" fmla="*/ 552791 h 1008112"/>
              <a:gd name="connsiteX7" fmla="*/ 28758 w 4363071"/>
              <a:gd name="connsiteY7" fmla="*/ 497321 h 1008112"/>
              <a:gd name="connsiteX0" fmla="*/ 12806 w 4347119"/>
              <a:gd name="connsiteY0" fmla="*/ 497321 h 1008112"/>
              <a:gd name="connsiteX1" fmla="*/ 3843063 w 4347119"/>
              <a:gd name="connsiteY1" fmla="*/ 252028 h 1008112"/>
              <a:gd name="connsiteX2" fmla="*/ 3843063 w 4347119"/>
              <a:gd name="connsiteY2" fmla="*/ 0 h 1008112"/>
              <a:gd name="connsiteX3" fmla="*/ 4347119 w 4347119"/>
              <a:gd name="connsiteY3" fmla="*/ 504056 h 1008112"/>
              <a:gd name="connsiteX4" fmla="*/ 3843063 w 4347119"/>
              <a:gd name="connsiteY4" fmla="*/ 1008112 h 1008112"/>
              <a:gd name="connsiteX5" fmla="*/ 3843063 w 4347119"/>
              <a:gd name="connsiteY5" fmla="*/ 756084 h 1008112"/>
              <a:gd name="connsiteX6" fmla="*/ 0 w 4347119"/>
              <a:gd name="connsiteY6" fmla="*/ 498828 h 1008112"/>
              <a:gd name="connsiteX7" fmla="*/ 12806 w 4347119"/>
              <a:gd name="connsiteY7" fmla="*/ 497321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7119" h="1008112">
                <a:moveTo>
                  <a:pt x="12806" y="497321"/>
                </a:moveTo>
                <a:lnTo>
                  <a:pt x="3843063" y="252028"/>
                </a:lnTo>
                <a:lnTo>
                  <a:pt x="3843063" y="0"/>
                </a:lnTo>
                <a:lnTo>
                  <a:pt x="4347119" y="504056"/>
                </a:lnTo>
                <a:lnTo>
                  <a:pt x="3843063" y="1008112"/>
                </a:lnTo>
                <a:lnTo>
                  <a:pt x="3843063" y="756084"/>
                </a:lnTo>
                <a:lnTo>
                  <a:pt x="0" y="498828"/>
                </a:lnTo>
                <a:lnTo>
                  <a:pt x="12806" y="497321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lumMod val="100000"/>
                </a:srgbClr>
              </a:gs>
              <a:gs pos="39999">
                <a:srgbClr val="FFC000">
                  <a:alpha val="73000"/>
                </a:srgbClr>
              </a:gs>
              <a:gs pos="70000">
                <a:srgbClr val="FFFF00">
                  <a:lumMod val="100000"/>
                  <a:alpha val="70000"/>
                </a:srgbClr>
              </a:gs>
              <a:gs pos="100000">
                <a:srgbClr val="FFFF00">
                  <a:alpha val="70000"/>
                </a:srgbClr>
              </a:gs>
            </a:gsLst>
            <a:lin ang="81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도형 71"/>
          <p:cNvSpPr/>
          <p:nvPr/>
        </p:nvSpPr>
        <p:spPr>
          <a:xfrm rot="9827792" flipH="1" flipV="1">
            <a:off x="3286758" y="4860120"/>
            <a:ext cx="830809" cy="794725"/>
          </a:xfrm>
          <a:prstGeom prst="swooshArrow">
            <a:avLst>
              <a:gd name="adj1" fmla="val 36793"/>
              <a:gd name="adj2" fmla="val 23583"/>
            </a:avLst>
          </a:prstGeom>
          <a:gradFill>
            <a:gsLst>
              <a:gs pos="0">
                <a:srgbClr val="FF0000"/>
              </a:gs>
              <a:gs pos="37000">
                <a:srgbClr val="C00000">
                  <a:alpha val="80000"/>
                </a:srgbClr>
              </a:gs>
              <a:gs pos="70000">
                <a:srgbClr val="FF0000">
                  <a:alpha val="70000"/>
                </a:srgb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3" name="TextBox 72"/>
          <p:cNvSpPr txBox="1"/>
          <p:nvPr/>
        </p:nvSpPr>
        <p:spPr>
          <a:xfrm>
            <a:off x="1913348" y="2361227"/>
            <a:ext cx="1794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FF00"/>
                </a:solidFill>
                <a:latin typeface="나눔고딕 ExtraBold" pitchFamily="50" charset="-127"/>
                <a:ea typeface="나눔고딕 ExtraBold" pitchFamily="50" charset="-127"/>
              </a:rPr>
              <a:t>Solar heat</a:t>
            </a:r>
            <a:endParaRPr lang="ko-KR" altLang="en-US" b="1" dirty="0">
              <a:solidFill>
                <a:srgbClr val="FFFF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94802" y="5082965"/>
            <a:ext cx="71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Heat</a:t>
            </a:r>
            <a:endParaRPr lang="ko-KR" altLang="en-US" b="1" dirty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5" name="도형 74"/>
          <p:cNvSpPr/>
          <p:nvPr/>
        </p:nvSpPr>
        <p:spPr>
          <a:xfrm rot="6372208" flipV="1">
            <a:off x="5587867" y="1578020"/>
            <a:ext cx="1959005" cy="1873920"/>
          </a:xfrm>
          <a:prstGeom prst="swooshArrow">
            <a:avLst>
              <a:gd name="adj1" fmla="val 36793"/>
              <a:gd name="adj2" fmla="val 23583"/>
            </a:avLst>
          </a:prstGeom>
          <a:gradFill>
            <a:gsLst>
              <a:gs pos="0">
                <a:srgbClr val="FFFF00"/>
              </a:gs>
              <a:gs pos="37000">
                <a:srgbClr val="FFC000">
                  <a:alpha val="80000"/>
                </a:srgbClr>
              </a:gs>
              <a:gs pos="70000">
                <a:srgbClr val="FFFF00">
                  <a:alpha val="50000"/>
                </a:srgbClr>
              </a:gs>
              <a:gs pos="100000">
                <a:srgbClr val="FFFF00">
                  <a:lumMod val="50000"/>
                  <a:lumOff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66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Equilibrium Temperature</a:t>
            </a:r>
            <a:endParaRPr lang="ko-KR" altLang="en-US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467430" y="5327862"/>
            <a:ext cx="83577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/>
          <p:cNvGrpSpPr>
            <a:grpSpLocks noChangeAspect="1"/>
          </p:cNvGrpSpPr>
          <p:nvPr/>
        </p:nvGrpSpPr>
        <p:grpSpPr>
          <a:xfrm>
            <a:off x="2855809" y="2940323"/>
            <a:ext cx="3432383" cy="3657029"/>
            <a:chOff x="251520" y="535083"/>
            <a:chExt cx="3542606" cy="3542606"/>
          </a:xfrm>
        </p:grpSpPr>
        <p:sp>
          <p:nvSpPr>
            <p:cNvPr id="6" name="현 5"/>
            <p:cNvSpPr>
              <a:spLocks noChangeAspect="1"/>
            </p:cNvSpPr>
            <p:nvPr/>
          </p:nvSpPr>
          <p:spPr>
            <a:xfrm>
              <a:off x="251520" y="535083"/>
              <a:ext cx="3542606" cy="3542606"/>
            </a:xfrm>
            <a:prstGeom prst="chord">
              <a:avLst>
                <a:gd name="adj1" fmla="val 9668138"/>
                <a:gd name="adj2" fmla="val 1124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현 6"/>
            <p:cNvSpPr>
              <a:spLocks noChangeAspect="1"/>
            </p:cNvSpPr>
            <p:nvPr/>
          </p:nvSpPr>
          <p:spPr>
            <a:xfrm>
              <a:off x="502178" y="833722"/>
              <a:ext cx="3061710" cy="3068739"/>
            </a:xfrm>
            <a:prstGeom prst="chord">
              <a:avLst>
                <a:gd name="adj1" fmla="val 9668138"/>
                <a:gd name="adj2" fmla="val 1124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오른쪽 화살표 7"/>
          <p:cNvSpPr>
            <a:spLocks noChangeAspect="1"/>
          </p:cNvSpPr>
          <p:nvPr/>
        </p:nvSpPr>
        <p:spPr>
          <a:xfrm rot="2935220">
            <a:off x="2017055" y="1748697"/>
            <a:ext cx="1269091" cy="124974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Input E</a:t>
            </a:r>
            <a:endParaRPr lang="ko-KR" altLang="en-US" b="1" baseline="30000" dirty="0">
              <a:solidFill>
                <a:schemeClr val="tx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왼쪽 화살표 8"/>
          <p:cNvSpPr>
            <a:spLocks noChangeAspect="1"/>
          </p:cNvSpPr>
          <p:nvPr/>
        </p:nvSpPr>
        <p:spPr>
          <a:xfrm>
            <a:off x="1417209" y="4058956"/>
            <a:ext cx="1438600" cy="1257764"/>
          </a:xfrm>
          <a:prstGeom prst="leftArrow">
            <a:avLst>
              <a:gd name="adj1" fmla="val 65847"/>
              <a:gd name="adj2" fmla="val 5000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전도</a:t>
            </a:r>
            <a:endParaRPr lang="en-US" altLang="ko-KR" dirty="0" smtClean="0">
              <a:solidFill>
                <a:schemeClr val="tx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(Q</a:t>
            </a:r>
            <a:r>
              <a:rPr lang="en-US" altLang="ko-KR" baseline="-25000" dirty="0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cond</a:t>
            </a:r>
            <a:r>
              <a:rPr lang="en-US" altLang="ko-KR" dirty="0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en-US" altLang="ko-KR" sz="1050" dirty="0" smtClean="0">
              <a:solidFill>
                <a:schemeClr val="tx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오른쪽으로 구부러진 화살표 9"/>
          <p:cNvSpPr>
            <a:spLocks noChangeAspect="1"/>
          </p:cNvSpPr>
          <p:nvPr/>
        </p:nvSpPr>
        <p:spPr>
          <a:xfrm>
            <a:off x="6300240" y="3822060"/>
            <a:ext cx="1014072" cy="1686899"/>
          </a:xfrm>
          <a:prstGeom prst="curvedRightArrow">
            <a:avLst>
              <a:gd name="adj1" fmla="val 21917"/>
              <a:gd name="adj2" fmla="val 46941"/>
              <a:gd name="adj3" fmla="val 2500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dirty="0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대류</a:t>
            </a:r>
            <a:r>
              <a:rPr lang="en-US" altLang="ko-KR" dirty="0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(Q</a:t>
            </a:r>
            <a:r>
              <a:rPr lang="en-US" altLang="ko-KR" baseline="-25000" dirty="0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conv</a:t>
            </a:r>
            <a:r>
              <a:rPr lang="en-US" altLang="ko-KR" dirty="0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dirty="0">
              <a:solidFill>
                <a:schemeClr val="tx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왼쪽 화살표 10"/>
          <p:cNvSpPr>
            <a:spLocks noChangeAspect="1"/>
          </p:cNvSpPr>
          <p:nvPr/>
        </p:nvSpPr>
        <p:spPr>
          <a:xfrm rot="7851166" flipV="1">
            <a:off x="5515651" y="2032414"/>
            <a:ext cx="1331896" cy="1236084"/>
          </a:xfrm>
          <a:prstGeom prst="leftArrow">
            <a:avLst>
              <a:gd name="adj1" fmla="val 67391"/>
              <a:gd name="adj2" fmla="val 5000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복사</a:t>
            </a:r>
            <a:r>
              <a:rPr lang="en-US" altLang="ko-KR" dirty="0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(Q</a:t>
            </a:r>
            <a:r>
              <a:rPr lang="en-US" altLang="ko-KR" baseline="-25000" dirty="0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rad</a:t>
            </a:r>
            <a:r>
              <a:rPr lang="en-US" altLang="ko-KR" dirty="0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en-US" altLang="ko-KR" sz="1400" dirty="0" smtClean="0">
              <a:solidFill>
                <a:schemeClr val="tx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7123792" y="2728184"/>
            <a:ext cx="1408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latin typeface="나눔고딕 ExtraBold" pitchFamily="50" charset="-127"/>
                <a:ea typeface="나눔고딕 ExtraBold" pitchFamily="50" charset="-127"/>
              </a:rPr>
              <a:t>대기온도</a:t>
            </a:r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 300(K)</a:t>
            </a:r>
            <a:endParaRPr lang="ko-KR" altLang="en-US" sz="1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3839200" y="4326155"/>
            <a:ext cx="140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CO2 </a:t>
            </a:r>
          </a:p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latin typeface="나눔고딕 ExtraBold" pitchFamily="50" charset="-127"/>
                <a:ea typeface="나눔고딕 ExtraBold" pitchFamily="50" charset="-127"/>
              </a:rPr>
              <a:t>온도</a:t>
            </a:r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 T(K)</a:t>
            </a:r>
            <a:endParaRPr lang="ko-KR" altLang="en-US" sz="1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14" name="구부러진 연결선 13"/>
          <p:cNvCxnSpPr>
            <a:cxnSpLocks noChangeAspect="1"/>
          </p:cNvCxnSpPr>
          <p:nvPr/>
        </p:nvCxnSpPr>
        <p:spPr>
          <a:xfrm flipH="1" flipV="1">
            <a:off x="2413903" y="3611460"/>
            <a:ext cx="539967" cy="51314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1392936" y="3212882"/>
            <a:ext cx="1054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latin typeface="나눔고딕 ExtraBold" pitchFamily="50" charset="-127"/>
                <a:ea typeface="나눔고딕 ExtraBold" pitchFamily="50" charset="-127"/>
              </a:rPr>
              <a:t>표면온도</a:t>
            </a:r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 350 (K)</a:t>
            </a:r>
            <a:endParaRPr lang="ko-KR" altLang="en-US" sz="1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직사각형 15"/>
              <p:cNvSpPr/>
              <p:nvPr/>
            </p:nvSpPr>
            <p:spPr>
              <a:xfrm>
                <a:off x="935290" y="5877252"/>
                <a:ext cx="3484992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altLang="ko-KR" b="1" i="1">
                              <a:latin typeface="Cambria Math"/>
                            </a:rPr>
                            <m:t>𝒊𝒏𝒑𝒖𝒕</m:t>
                          </m:r>
                        </m:sub>
                      </m:sSub>
                      <m:r>
                        <a:rPr lang="en-US" altLang="ko-KR" b="1" i="1" smtClean="0"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altLang="ko-KR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altLang="ko-KR" b="1" i="1">
                              <a:latin typeface="Cambria Math"/>
                            </a:rPr>
                            <m:t>𝒄𝒐𝒏𝒅</m:t>
                          </m:r>
                        </m:sub>
                      </m:sSub>
                      <m:r>
                        <a:rPr lang="en-US" altLang="ko-KR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ko-KR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altLang="ko-KR" b="1" i="1">
                              <a:latin typeface="Cambria Math"/>
                            </a:rPr>
                            <m:t>𝒄𝒐𝒏𝒗</m:t>
                          </m:r>
                        </m:sub>
                      </m:sSub>
                      <m:r>
                        <a:rPr lang="en-US" altLang="ko-KR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ko-KR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altLang="ko-KR" b="1" i="1">
                              <a:latin typeface="Cambria Math"/>
                            </a:rPr>
                            <m:t>𝒓𝒂𝒅</m:t>
                          </m:r>
                        </m:sub>
                      </m:sSub>
                    </m:oMath>
                  </m:oMathPara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16" name="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90" y="5877252"/>
                <a:ext cx="3484992" cy="394210"/>
              </a:xfrm>
              <a:prstGeom prst="rect">
                <a:avLst/>
              </a:prstGeom>
              <a:blipFill rotWithShape="1"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81892" y="5887960"/>
                <a:ext cx="3672510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𝑖𝑛𝑝𝑢𝑡</m:t>
                        </m:r>
                      </m:sub>
                    </m:sSub>
                    <m:r>
                      <a:rPr lang="en-US" altLang="ko-KR" i="1"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dirty="0" smtClean="0">
                    <a:latin typeface="나눔고딕" pitchFamily="50" charset="-127"/>
                    <a:ea typeface="나눔고딕" pitchFamily="50" charset="-127"/>
                  </a:rPr>
                  <a:t>에 따라 </a:t>
                </a:r>
                <a:r>
                  <a:rPr lang="ko-KR" altLang="en-US" dirty="0" smtClean="0">
                    <a:solidFill>
                      <a:srgbClr val="FF0000"/>
                    </a:solidFill>
                    <a:latin typeface="나눔고딕" pitchFamily="50" charset="-127"/>
                    <a:ea typeface="나눔고딕" pitchFamily="50" charset="-127"/>
                  </a:rPr>
                  <a:t>평형 온도</a:t>
                </a:r>
                <a:r>
                  <a:rPr lang="en-US" altLang="ko-KR" dirty="0" smtClean="0">
                    <a:solidFill>
                      <a:srgbClr val="FF0000"/>
                    </a:solidFill>
                    <a:latin typeface="나눔고딕" pitchFamily="50" charset="-127"/>
                    <a:ea typeface="나눔고딕" pitchFamily="50" charset="-127"/>
                  </a:rPr>
                  <a:t>(T)</a:t>
                </a:r>
                <a:r>
                  <a:rPr lang="ko-KR" altLang="en-US" dirty="0" smtClean="0">
                    <a:solidFill>
                      <a:srgbClr val="FF0000"/>
                    </a:solidFill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dirty="0" smtClean="0">
                    <a:latin typeface="나눔고딕" pitchFamily="50" charset="-127"/>
                    <a:ea typeface="나눔고딕" pitchFamily="50" charset="-127"/>
                  </a:rPr>
                  <a:t>계</a:t>
                </a:r>
                <a:r>
                  <a:rPr lang="ko-KR" altLang="en-US" dirty="0">
                    <a:latin typeface="나눔고딕" pitchFamily="50" charset="-127"/>
                    <a:ea typeface="나눔고딕" pitchFamily="50" charset="-127"/>
                  </a:rPr>
                  <a:t>산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892" y="5887960"/>
                <a:ext cx="3672510" cy="390748"/>
              </a:xfrm>
              <a:prstGeom prst="rect">
                <a:avLst/>
              </a:prstGeom>
              <a:blipFill rotWithShape="1">
                <a:blip r:embed="rId3"/>
                <a:stretch>
                  <a:fillRect t="-12500" b="-140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모서리가 둥근 직사각형 17"/>
          <p:cNvSpPr/>
          <p:nvPr/>
        </p:nvSpPr>
        <p:spPr>
          <a:xfrm>
            <a:off x="611450" y="5830642"/>
            <a:ext cx="7921100" cy="504070"/>
          </a:xfrm>
          <a:prstGeom prst="roundRect">
            <a:avLst>
              <a:gd name="adj" fmla="val 5416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>
                <a:spLocks noChangeAspect="1"/>
              </p:cNvSpPr>
              <p:nvPr/>
            </p:nvSpPr>
            <p:spPr>
              <a:xfrm>
                <a:off x="6729425" y="1916702"/>
                <a:ext cx="173111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/>
                        </a:rPr>
                        <m:t>𝜎𝜀</m:t>
                      </m:r>
                      <m:d>
                        <m:d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ko-K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300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425" y="1916702"/>
                <a:ext cx="173111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>
                <a:spLocks noChangeAspect="1"/>
              </p:cNvSpPr>
              <p:nvPr/>
            </p:nvSpPr>
            <p:spPr>
              <a:xfrm>
                <a:off x="179390" y="4330186"/>
                <a:ext cx="1241622" cy="6109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</a:rPr>
                        <m:t>𝑘</m:t>
                      </m:r>
                      <m:f>
                        <m:f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−300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0" y="4330186"/>
                <a:ext cx="1241622" cy="610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>
                <a:spLocks noChangeAspect="1"/>
              </p:cNvSpPr>
              <p:nvPr/>
            </p:nvSpPr>
            <p:spPr>
              <a:xfrm>
                <a:off x="7335684" y="4511620"/>
                <a:ext cx="148944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−300</m:t>
                          </m:r>
                        </m:e>
                      </m:d>
                    </m:oMath>
                  </m:oMathPara>
                </a14:m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684" y="4511620"/>
                <a:ext cx="148944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직사각형 21"/>
          <p:cNvSpPr/>
          <p:nvPr/>
        </p:nvSpPr>
        <p:spPr>
          <a:xfrm>
            <a:off x="3175053" y="5180943"/>
            <a:ext cx="2819295" cy="19223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03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33000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03594 0.0571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5 0.0449 L -1.38889E-6 2.96296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" y="-224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 8.51064E-7 L 4.44444E-6 8.51064E-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/>
      <p:bldP spid="15" grpId="0"/>
      <p:bldP spid="16" grpId="0"/>
      <p:bldP spid="17" grpId="0"/>
      <p:bldP spid="18" grpId="0" animBg="1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 smtClean="0"/>
                  <a:t>Calculation of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593" b="-117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683568" y="3397660"/>
                <a:ext cx="6661150" cy="670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ko-KR" i="1">
                              <a:latin typeface="Cambria Math"/>
                            </a:rPr>
                            <m:t>𝑖𝑛𝑝𝑢𝑡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𝑐𝑜𝑛𝑑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𝑐𝑜𝑛𝑣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𝑟𝑎𝑑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</a:rPr>
                        <m:t>)</m:t>
                      </m:r>
                      <m:r>
                        <a:rPr lang="en-US" altLang="ko-KR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ko-KR" i="1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altLang="ko-KR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altLang="ko-KR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ko-K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altLang="ko-KR" i="1">
                              <a:latin typeface="Cambria Math"/>
                            </a:rPr>
                            <m:t>𝑣</m:t>
                          </m:r>
                          <m:r>
                            <a:rPr lang="en-US" altLang="ko-KR" i="1">
                              <a:latin typeface="Cambria Math"/>
                            </a:rPr>
                            <m:t>,</m:t>
                          </m:r>
                          <m:r>
                            <a:rPr lang="en-US" altLang="ko-KR" i="1">
                              <a:latin typeface="Cambria Math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ko-KR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altLang="ko-K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i="1">
                              <a:latin typeface="Cambria Math"/>
                              <a:ea typeface="Cambria Math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ko-KR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altLang="ko-KR" i="1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ko-KR" altLang="en-US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397660"/>
                <a:ext cx="6661150" cy="6701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19845" y="2915652"/>
            <a:ext cx="351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 variation of system with time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1207" y="1794232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Equilibrium T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/>
              <p:cNvSpPr/>
              <p:nvPr/>
            </p:nvSpPr>
            <p:spPr>
              <a:xfrm>
                <a:off x="814387" y="2267580"/>
                <a:ext cx="3420680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ko-KR" i="1">
                              <a:latin typeface="Cambria Math"/>
                            </a:rPr>
                            <m:t>𝑖𝑛𝑝𝑢𝑡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altLang="ko-K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ko-KR" i="1">
                              <a:latin typeface="Cambria Math"/>
                            </a:rPr>
                            <m:t>𝑐𝑜𝑛𝑑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ko-KR" i="1">
                              <a:latin typeface="Cambria Math"/>
                            </a:rPr>
                            <m:t>𝑐𝑜𝑛𝑣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ko-KR" i="1">
                              <a:latin typeface="Cambria Math"/>
                            </a:rPr>
                            <m:t>𝑟𝑎𝑑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87" y="2267580"/>
                <a:ext cx="3420680" cy="390748"/>
              </a:xfrm>
              <a:prstGeom prst="rect">
                <a:avLst/>
              </a:prstGeom>
              <a:blipFill rotWithShape="1"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251520" y="3995772"/>
                <a:ext cx="6661150" cy="1129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(559−0.03</m:t>
                      </m:r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−350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0.5</m:t>
                          </m:r>
                        </m:den>
                      </m:f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0.03×</m:t>
                          </m:r>
                          <m:f>
                            <m:fPr>
                              <m:ctrlP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  <a:ea typeface="Cambria Math"/>
                                    </a:rPr>
                                    <m:t>−350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0.5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350−300</m:t>
                              </m:r>
                            </m:e>
                          </m:d>
                        </m:den>
                      </m:f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350−300</m:t>
                          </m:r>
                        </m:e>
                      </m:d>
                    </m:oMath>
                  </m:oMathPara>
                </a14:m>
                <a:endParaRPr lang="en-US" altLang="ko-KR" b="0" dirty="0" smtClean="0">
                  <a:ea typeface="Cambria Math"/>
                </a:endParaRPr>
              </a:p>
              <a:p>
                <a:endParaRPr lang="en-US" altLang="ko-KR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995772"/>
                <a:ext cx="6661150" cy="11290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14387" y="5147900"/>
                <a:ext cx="6120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  <a:ea typeface="Cambria Math"/>
                        </a:rPr>
                        <m:t>− 5.67×</m:t>
                      </m:r>
                      <m:sSup>
                        <m:sSupPr>
                          <m:ctrlPr>
                            <a:rPr lang="en-US" altLang="ko-KR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  <a:ea typeface="Cambria Math"/>
                            </a:rPr>
                            <m:t>−8</m:t>
                          </m:r>
                        </m:sup>
                      </m:sSup>
                      <m:r>
                        <a:rPr lang="en-US" altLang="ko-KR" i="1">
                          <a:latin typeface="Cambria Math"/>
                          <a:ea typeface="Cambria Math"/>
                        </a:rPr>
                        <m:t>×0.3×(</m:t>
                      </m:r>
                      <m:sSup>
                        <m:sSupPr>
                          <m:ctrlPr>
                            <a:rPr lang="en-US" altLang="ko-KR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en-US" altLang="ko-KR" i="1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ko-KR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  <a:ea typeface="Cambria Math"/>
                            </a:rPr>
                            <m:t>300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en-US" altLang="ko-KR" i="1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altLang="ko-KR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altLang="ko-KR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ko-KR">
                          <a:latin typeface="Cambria Math"/>
                          <a:ea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altLang="ko-KR" i="1">
                          <a:latin typeface="Cambria Math"/>
                          <a:ea typeface="Cambria Math"/>
                        </a:rPr>
                        <m:t>π</m:t>
                      </m:r>
                      <m:r>
                        <a:rPr lang="el-GR" altLang="ko-KR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l-GR" altLang="ko-KR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  <a:ea typeface="Cambria Math"/>
                            </a:rPr>
                            <m:t>75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l-GR" altLang="ko-KR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ko-KR" i="1">
                          <a:latin typeface="Cambria Math"/>
                          <a:ea typeface="Cambria Math"/>
                        </a:rPr>
                        <m:t>𝑑𝑡</m:t>
                      </m:r>
                    </m:oMath>
                  </m:oMathPara>
                </a14:m>
                <a:endParaRPr lang="en-US" altLang="ko-KR" dirty="0">
                  <a:ea typeface="Cambria Math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87" y="5147900"/>
                <a:ext cx="612068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72200" y="5147900"/>
                <a:ext cx="2389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=0.655</m:t>
                      </m:r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×3172×</m:t>
                      </m:r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𝑑𝑇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5147900"/>
                <a:ext cx="238905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5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Coefficients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9592" y="2060848"/>
                <a:ext cx="46694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ko-KR" altLang="en-US" dirty="0" smtClean="0"/>
                  <a:t>대류 열 전달 계수</a:t>
                </a:r>
                <a:r>
                  <a:rPr lang="en-US" altLang="ko-KR" dirty="0"/>
                  <a:t> </a:t>
                </a:r>
                <a:r>
                  <a:rPr lang="en-US" altLang="ko-K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)=0.1176 </m:t>
                    </m:r>
                    <m:r>
                      <a:rPr lang="en-US" altLang="ko-KR" b="0" i="1" smtClean="0">
                        <a:latin typeface="Cambria Math"/>
                      </a:rPr>
                      <m:t>𝑊</m:t>
                    </m:r>
                    <m:r>
                      <a:rPr lang="en-US" altLang="ko-KR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060848"/>
                <a:ext cx="466942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914" t="-11475" b="-262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2965410"/>
                <a:ext cx="3470950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ko-KR" altLang="en-US" dirty="0" smtClean="0"/>
                  <a:t>열 전도도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)=0.03 </m:t>
                    </m:r>
                    <m:r>
                      <a:rPr lang="en-US" altLang="ko-KR" b="0" i="1" smtClean="0">
                        <a:latin typeface="Cambria Math"/>
                      </a:rPr>
                      <m:t>𝑊</m:t>
                    </m:r>
                    <m:r>
                      <a:rPr lang="en-US" altLang="ko-KR" b="0" i="1" smtClean="0">
                        <a:latin typeface="Cambria Math"/>
                      </a:rPr>
                      <m:t>/</m:t>
                    </m:r>
                    <m:r>
                      <a:rPr lang="en-US" altLang="ko-KR" b="0" i="1" smtClean="0">
                        <a:latin typeface="Cambria Math"/>
                      </a:rPr>
                      <m:t>𝑚𝐾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965410"/>
                <a:ext cx="3470950" cy="391582"/>
              </a:xfrm>
              <a:prstGeom prst="rect">
                <a:avLst/>
              </a:prstGeom>
              <a:blipFill rotWithShape="1">
                <a:blip r:embed="rId3"/>
                <a:stretch>
                  <a:fillRect l="-1230" t="-12308" b="-123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3419708"/>
                <a:ext cx="66188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ko-KR" dirty="0" smtClean="0"/>
                  <a:t>Stefan-Boltzmann constant (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</a:rPr>
                      <m:t>𝜎</m:t>
                    </m:r>
                    <m:r>
                      <a:rPr lang="en-US" altLang="ko-KR" b="0" i="1" smtClean="0">
                        <a:latin typeface="Cambria Math"/>
                      </a:rPr>
                      <m:t>)=5.670373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−8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𝑊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/</m:t>
                    </m:r>
                    <m:sSup>
                      <m:sSup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419708"/>
                <a:ext cx="661886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45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9592" y="3861048"/>
                <a:ext cx="25123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ko-KR" dirty="0" smtClean="0"/>
                  <a:t>Emissivity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ko-KR" altLang="en-US" i="1" smtClean="0">
                            <a:latin typeface="Cambria Math"/>
                          </a:rPr>
                          <m:t>𝜀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=0.3 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861048"/>
                <a:ext cx="251235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699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9592" y="4309393"/>
                <a:ext cx="5259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ko-KR" dirty="0" smtClean="0"/>
                  <a:t>CO</a:t>
                </a:r>
                <a:r>
                  <a:rPr lang="en-US" altLang="ko-KR" baseline="-25000" dirty="0" smtClean="0"/>
                  <a:t>2</a:t>
                </a:r>
                <a:r>
                  <a:rPr lang="en-US" altLang="ko-KR" dirty="0" smtClean="0"/>
                  <a:t> absorption coefficient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=0.43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𝑚𝑜𝑙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309393"/>
                <a:ext cx="5259517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812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9592" y="4764071"/>
                <a:ext cx="4142801" cy="393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ko-KR" dirty="0" smtClean="0"/>
                  <a:t>Specific heat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𝑣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𝐶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=0.655 </m:t>
                    </m:r>
                    <m:r>
                      <a:rPr lang="en-US" altLang="ko-KR" b="0" i="1" smtClean="0">
                        <a:latin typeface="Cambria Math"/>
                      </a:rPr>
                      <m:t>𝑘𝐽</m:t>
                    </m:r>
                    <m:r>
                      <a:rPr lang="en-US" altLang="ko-KR" b="0" i="1" smtClean="0">
                        <a:latin typeface="Cambria Math"/>
                      </a:rPr>
                      <m:t>/</m:t>
                    </m:r>
                    <m:r>
                      <a:rPr lang="en-US" altLang="ko-KR" b="0" i="1" smtClean="0">
                        <a:latin typeface="Cambria Math"/>
                      </a:rPr>
                      <m:t>𝑘𝑔𝐾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764071"/>
                <a:ext cx="4142801" cy="393121"/>
              </a:xfrm>
              <a:prstGeom prst="rect">
                <a:avLst/>
              </a:prstGeom>
              <a:blipFill rotWithShape="1">
                <a:blip r:embed="rId7"/>
                <a:stretch>
                  <a:fillRect l="-1031" t="-7813" b="-18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3822" y="5268127"/>
                <a:ext cx="4162743" cy="393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ko-KR" dirty="0" smtClean="0"/>
                  <a:t>Specific heat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𝑣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</a:rPr>
                          <m:t>𝑂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=0.633 </m:t>
                    </m:r>
                    <m:r>
                      <a:rPr lang="en-US" altLang="ko-KR" b="0" i="1" smtClean="0">
                        <a:latin typeface="Cambria Math"/>
                      </a:rPr>
                      <m:t>𝑘𝐽</m:t>
                    </m:r>
                    <m:r>
                      <a:rPr lang="en-US" altLang="ko-KR" b="0" i="1" smtClean="0">
                        <a:latin typeface="Cambria Math"/>
                      </a:rPr>
                      <m:t>/</m:t>
                    </m:r>
                    <m:r>
                      <a:rPr lang="en-US" altLang="ko-KR" b="0" i="1" smtClean="0">
                        <a:latin typeface="Cambria Math"/>
                      </a:rPr>
                      <m:t>𝑘𝑔𝐾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22" y="5268127"/>
                <a:ext cx="4162743" cy="393121"/>
              </a:xfrm>
              <a:prstGeom prst="rect">
                <a:avLst/>
              </a:prstGeom>
              <a:blipFill rotWithShape="1">
                <a:blip r:embed="rId8"/>
                <a:stretch>
                  <a:fillRect l="-1025" t="-7692" b="-169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612575" y="2483604"/>
            <a:ext cx="683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Calculated by Newton’s cooling law &amp; Fourier’s conduction law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43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Vapor quantity</a:t>
            </a:r>
            <a:endParaRPr lang="ko-KR" altLang="en-US" dirty="0"/>
          </a:p>
        </p:txBody>
      </p:sp>
      <p:graphicFrame>
        <p:nvGraphicFramePr>
          <p:cNvPr id="4" name="다이어그램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089913"/>
              </p:ext>
            </p:extLst>
          </p:nvPr>
        </p:nvGraphicFramePr>
        <p:xfrm>
          <a:off x="143964" y="4083298"/>
          <a:ext cx="4095119" cy="2730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다이어그램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791855"/>
              </p:ext>
            </p:extLst>
          </p:nvPr>
        </p:nvGraphicFramePr>
        <p:xfrm>
          <a:off x="-396552" y="1214902"/>
          <a:ext cx="5045162" cy="3204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23" descr="C:\Users\JabezCho\AppData\Local\Microsoft\Windows\Temporary Internet Files\Content.IE5\YCNHUH1R\MC900441958[1].wmf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63"/>
          <a:stretch/>
        </p:blipFill>
        <p:spPr bwMode="auto">
          <a:xfrm>
            <a:off x="4653259" y="2172542"/>
            <a:ext cx="926881" cy="87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95536" y="6094812"/>
            <a:ext cx="17550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GPP</a:t>
            </a:r>
            <a:endParaRPr lang="en-US" altLang="ko-K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8" name="Picture 23" descr="C:\Users\JabezCho\AppData\Local\Microsoft\Windows\Temporary Internet Files\Content.IE5\YCNHUH1R\MC900441958[1].wmf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63"/>
          <a:stretch/>
        </p:blipFill>
        <p:spPr bwMode="auto">
          <a:xfrm>
            <a:off x="4192089" y="4751711"/>
            <a:ext cx="1028001" cy="97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그룹 8"/>
          <p:cNvGrpSpPr/>
          <p:nvPr/>
        </p:nvGrpSpPr>
        <p:grpSpPr>
          <a:xfrm>
            <a:off x="5352148" y="4921934"/>
            <a:ext cx="3612462" cy="1525895"/>
            <a:chOff x="4672426" y="4416040"/>
            <a:chExt cx="4332027" cy="2022286"/>
          </a:xfrm>
        </p:grpSpPr>
        <p:pic>
          <p:nvPicPr>
            <p:cNvPr id="10" name="Picture 4" descr="http://images2.wikia.nocookie.net/__cb20110305232833/pokemon/ko/images/8/8e/%EB%AC%BC%EC%9D%8C%ED%91%9C_%EC%95%84%EC%9D%B4%EC%BD%98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426" y="4416040"/>
              <a:ext cx="2022286" cy="202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6177256" y="5219384"/>
              <a:ext cx="2827197" cy="9768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나눔고딕 ExtraBold" pitchFamily="50" charset="-127"/>
                  <a:ea typeface="나눔고딕 ExtraBold" pitchFamily="50" charset="-127"/>
                </a:rPr>
                <a:t>= 32t/h</a:t>
              </a:r>
              <a:endParaRPr lang="en-US" altLang="ko-K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440477" y="1991501"/>
            <a:ext cx="1764751" cy="1591477"/>
            <a:chOff x="8632383" y="1715630"/>
            <a:chExt cx="1962097" cy="199361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6403" y="1839272"/>
              <a:ext cx="788003" cy="788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직사각형 13"/>
            <p:cNvSpPr/>
            <p:nvPr/>
          </p:nvSpPr>
          <p:spPr>
            <a:xfrm>
              <a:off x="8794230" y="2939800"/>
              <a:ext cx="1700001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4400" b="1" cap="none" spc="0" dirty="0" smtClean="0">
                  <a:ln w="10541" cmpd="sng">
                    <a:solidFill>
                      <a:schemeClr val="tx1"/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00">
                          <a:shade val="30000"/>
                          <a:satMod val="115000"/>
                        </a:srgbClr>
                      </a:gs>
                      <a:gs pos="50000">
                        <a:srgbClr val="FFFF00">
                          <a:shade val="67500"/>
                          <a:satMod val="115000"/>
                        </a:srgbClr>
                      </a:gs>
                      <a:gs pos="100000">
                        <a:srgbClr val="FFFF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latin typeface="나눔고딕 ExtraBold" pitchFamily="50" charset="-127"/>
                  <a:ea typeface="나눔고딕 ExtraBold" pitchFamily="50" charset="-127"/>
                </a:rPr>
                <a:t>3MW</a:t>
              </a:r>
              <a:endParaRPr lang="en-US" altLang="ko-KR" sz="44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32383" y="2579750"/>
              <a:ext cx="136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1000</a:t>
              </a:r>
              <a:r>
                <a:rPr lang="ko-KR" altLang="en-US" dirty="0" smtClean="0">
                  <a:latin typeface="나눔고딕" pitchFamily="50" charset="-127"/>
                  <a:ea typeface="나눔고딕" pitchFamily="50" charset="-127"/>
                </a:rPr>
                <a:t>가구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4346" y="1715630"/>
              <a:ext cx="1040134" cy="13001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직사각형 16"/>
          <p:cNvSpPr/>
          <p:nvPr/>
        </p:nvSpPr>
        <p:spPr>
          <a:xfrm>
            <a:off x="2773657" y="1861190"/>
            <a:ext cx="20432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저온발전</a:t>
            </a:r>
            <a:endParaRPr lang="en-US" altLang="ko-KR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98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Boiler size of GPP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3892" y="5649762"/>
                <a:ext cx="684257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𝑖𝑛𝑝𝑢𝑡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×∆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𝑤𝑎𝑡𝑒𝑟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𝑤𝑎𝑡𝑒𝑟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×∆</m:t>
                      </m:r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𝑙𝑎𝑡𝑒𝑛𝑡</m:t>
                      </m:r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h𝑒𝑎𝑡</m:t>
                      </m:r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𝑤𝑎𝑡𝑒𝑟</m:t>
                          </m:r>
                        </m:sub>
                      </m:sSub>
                    </m:oMath>
                  </m:oMathPara>
                </a14:m>
                <a:endParaRPr lang="ko-KR" altLang="en-US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892" y="5649762"/>
                <a:ext cx="6842578" cy="390748"/>
              </a:xfrm>
              <a:prstGeom prst="rect">
                <a:avLst/>
              </a:prstGeom>
              <a:blipFill rotWithShape="1">
                <a:blip r:embed="rId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87530" y="6161529"/>
                <a:ext cx="7048847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dirty="0" smtClean="0"/>
                  <a:t>Solar input =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/>
                      </a:rPr>
                      <m:t>1.96</m:t>
                    </m:r>
                    <m:r>
                      <a:rPr lang="en-US" altLang="ko-KR" b="0" i="0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0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b="0" i="0" smtClean="0">
                            <a:latin typeface="Cambria Math"/>
                            <a:ea typeface="Cambria Math"/>
                          </a:rPr>
                          <m:t>7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  <a:ea typeface="Cambria Math"/>
                      </a:rPr>
                      <m:t>W</m:t>
                    </m:r>
                    <m:r>
                      <a:rPr lang="en-US" altLang="ko-KR" b="0" i="0" smtClean="0">
                        <a:latin typeface="Cambria Math"/>
                        <a:ea typeface="Cambria Math"/>
                      </a:rPr>
                      <m:t>/</m:t>
                    </m:r>
                    <m:sSup>
                      <m:sSup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/>
                            <a:ea typeface="Cambria Math"/>
                          </a:rPr>
                          <m:t>m</m:t>
                        </m:r>
                      </m:e>
                      <m:sup>
                        <m:r>
                          <a:rPr lang="en-US" altLang="ko-KR" b="0" i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530" y="6161529"/>
                <a:ext cx="7048847" cy="507831"/>
              </a:xfrm>
              <a:prstGeom prst="rect">
                <a:avLst/>
              </a:prstGeom>
              <a:blipFill rotWithShape="1">
                <a:blip r:embed="rId3"/>
                <a:stretch>
                  <a:fillRect l="-779" b="-9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오른쪽 화살표 8"/>
          <p:cNvSpPr/>
          <p:nvPr/>
        </p:nvSpPr>
        <p:spPr>
          <a:xfrm rot="2907357">
            <a:off x="1736436" y="2371599"/>
            <a:ext cx="1004292" cy="555056"/>
          </a:xfrm>
          <a:custGeom>
            <a:avLst/>
            <a:gdLst>
              <a:gd name="connsiteX0" fmla="*/ 0 w 972108"/>
              <a:gd name="connsiteY0" fmla="*/ 180025 h 720100"/>
              <a:gd name="connsiteX1" fmla="*/ 612058 w 972108"/>
              <a:gd name="connsiteY1" fmla="*/ 180025 h 720100"/>
              <a:gd name="connsiteX2" fmla="*/ 612058 w 972108"/>
              <a:gd name="connsiteY2" fmla="*/ 0 h 720100"/>
              <a:gd name="connsiteX3" fmla="*/ 972108 w 972108"/>
              <a:gd name="connsiteY3" fmla="*/ 360050 h 720100"/>
              <a:gd name="connsiteX4" fmla="*/ 612058 w 972108"/>
              <a:gd name="connsiteY4" fmla="*/ 720100 h 720100"/>
              <a:gd name="connsiteX5" fmla="*/ 612058 w 972108"/>
              <a:gd name="connsiteY5" fmla="*/ 540075 h 720100"/>
              <a:gd name="connsiteX6" fmla="*/ 0 w 972108"/>
              <a:gd name="connsiteY6" fmla="*/ 540075 h 720100"/>
              <a:gd name="connsiteX7" fmla="*/ 0 w 972108"/>
              <a:gd name="connsiteY7" fmla="*/ 180025 h 720100"/>
              <a:gd name="connsiteX0" fmla="*/ 60639 w 1032747"/>
              <a:gd name="connsiteY0" fmla="*/ 180025 h 720100"/>
              <a:gd name="connsiteX1" fmla="*/ 672697 w 1032747"/>
              <a:gd name="connsiteY1" fmla="*/ 180025 h 720100"/>
              <a:gd name="connsiteX2" fmla="*/ 672697 w 1032747"/>
              <a:gd name="connsiteY2" fmla="*/ 0 h 720100"/>
              <a:gd name="connsiteX3" fmla="*/ 1032747 w 1032747"/>
              <a:gd name="connsiteY3" fmla="*/ 360050 h 720100"/>
              <a:gd name="connsiteX4" fmla="*/ 672697 w 1032747"/>
              <a:gd name="connsiteY4" fmla="*/ 720100 h 720100"/>
              <a:gd name="connsiteX5" fmla="*/ 672697 w 1032747"/>
              <a:gd name="connsiteY5" fmla="*/ 540075 h 720100"/>
              <a:gd name="connsiteX6" fmla="*/ 0 w 1032747"/>
              <a:gd name="connsiteY6" fmla="*/ 357371 h 720100"/>
              <a:gd name="connsiteX7" fmla="*/ 60639 w 1032747"/>
              <a:gd name="connsiteY7" fmla="*/ 180025 h 720100"/>
              <a:gd name="connsiteX0" fmla="*/ 45283 w 1032747"/>
              <a:gd name="connsiteY0" fmla="*/ 286537 h 720100"/>
              <a:gd name="connsiteX1" fmla="*/ 672697 w 1032747"/>
              <a:gd name="connsiteY1" fmla="*/ 180025 h 720100"/>
              <a:gd name="connsiteX2" fmla="*/ 672697 w 1032747"/>
              <a:gd name="connsiteY2" fmla="*/ 0 h 720100"/>
              <a:gd name="connsiteX3" fmla="*/ 1032747 w 1032747"/>
              <a:gd name="connsiteY3" fmla="*/ 360050 h 720100"/>
              <a:gd name="connsiteX4" fmla="*/ 672697 w 1032747"/>
              <a:gd name="connsiteY4" fmla="*/ 720100 h 720100"/>
              <a:gd name="connsiteX5" fmla="*/ 672697 w 1032747"/>
              <a:gd name="connsiteY5" fmla="*/ 540075 h 720100"/>
              <a:gd name="connsiteX6" fmla="*/ 0 w 1032747"/>
              <a:gd name="connsiteY6" fmla="*/ 357371 h 720100"/>
              <a:gd name="connsiteX7" fmla="*/ 45283 w 1032747"/>
              <a:gd name="connsiteY7" fmla="*/ 286537 h 720100"/>
              <a:gd name="connsiteX0" fmla="*/ 0 w 1043247"/>
              <a:gd name="connsiteY0" fmla="*/ 271246 h 720100"/>
              <a:gd name="connsiteX1" fmla="*/ 683197 w 1043247"/>
              <a:gd name="connsiteY1" fmla="*/ 180025 h 720100"/>
              <a:gd name="connsiteX2" fmla="*/ 683197 w 1043247"/>
              <a:gd name="connsiteY2" fmla="*/ 0 h 720100"/>
              <a:gd name="connsiteX3" fmla="*/ 1043247 w 1043247"/>
              <a:gd name="connsiteY3" fmla="*/ 360050 h 720100"/>
              <a:gd name="connsiteX4" fmla="*/ 683197 w 1043247"/>
              <a:gd name="connsiteY4" fmla="*/ 720100 h 720100"/>
              <a:gd name="connsiteX5" fmla="*/ 683197 w 1043247"/>
              <a:gd name="connsiteY5" fmla="*/ 540075 h 720100"/>
              <a:gd name="connsiteX6" fmla="*/ 10500 w 1043247"/>
              <a:gd name="connsiteY6" fmla="*/ 357371 h 720100"/>
              <a:gd name="connsiteX7" fmla="*/ 0 w 1043247"/>
              <a:gd name="connsiteY7" fmla="*/ 271246 h 720100"/>
              <a:gd name="connsiteX0" fmla="*/ 19820 w 1063067"/>
              <a:gd name="connsiteY0" fmla="*/ 271246 h 720100"/>
              <a:gd name="connsiteX1" fmla="*/ 703017 w 1063067"/>
              <a:gd name="connsiteY1" fmla="*/ 180025 h 720100"/>
              <a:gd name="connsiteX2" fmla="*/ 703017 w 1063067"/>
              <a:gd name="connsiteY2" fmla="*/ 0 h 720100"/>
              <a:gd name="connsiteX3" fmla="*/ 1063067 w 1063067"/>
              <a:gd name="connsiteY3" fmla="*/ 360050 h 720100"/>
              <a:gd name="connsiteX4" fmla="*/ 703017 w 1063067"/>
              <a:gd name="connsiteY4" fmla="*/ 720100 h 720100"/>
              <a:gd name="connsiteX5" fmla="*/ 703017 w 1063067"/>
              <a:gd name="connsiteY5" fmla="*/ 540075 h 720100"/>
              <a:gd name="connsiteX6" fmla="*/ 0 w 1063067"/>
              <a:gd name="connsiteY6" fmla="*/ 266019 h 720100"/>
              <a:gd name="connsiteX7" fmla="*/ 19820 w 1063067"/>
              <a:gd name="connsiteY7" fmla="*/ 271246 h 72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3067" h="720100">
                <a:moveTo>
                  <a:pt x="19820" y="271246"/>
                </a:moveTo>
                <a:lnTo>
                  <a:pt x="703017" y="180025"/>
                </a:lnTo>
                <a:lnTo>
                  <a:pt x="703017" y="0"/>
                </a:lnTo>
                <a:lnTo>
                  <a:pt x="1063067" y="360050"/>
                </a:lnTo>
                <a:lnTo>
                  <a:pt x="703017" y="720100"/>
                </a:lnTo>
                <a:lnTo>
                  <a:pt x="703017" y="540075"/>
                </a:lnTo>
                <a:lnTo>
                  <a:pt x="0" y="266019"/>
                </a:lnTo>
                <a:lnTo>
                  <a:pt x="19820" y="271246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8"/>
          <p:cNvSpPr/>
          <p:nvPr/>
        </p:nvSpPr>
        <p:spPr>
          <a:xfrm rot="1534411">
            <a:off x="904741" y="3142934"/>
            <a:ext cx="1004292" cy="555056"/>
          </a:xfrm>
          <a:custGeom>
            <a:avLst/>
            <a:gdLst>
              <a:gd name="connsiteX0" fmla="*/ 0 w 972108"/>
              <a:gd name="connsiteY0" fmla="*/ 180025 h 720100"/>
              <a:gd name="connsiteX1" fmla="*/ 612058 w 972108"/>
              <a:gd name="connsiteY1" fmla="*/ 180025 h 720100"/>
              <a:gd name="connsiteX2" fmla="*/ 612058 w 972108"/>
              <a:gd name="connsiteY2" fmla="*/ 0 h 720100"/>
              <a:gd name="connsiteX3" fmla="*/ 972108 w 972108"/>
              <a:gd name="connsiteY3" fmla="*/ 360050 h 720100"/>
              <a:gd name="connsiteX4" fmla="*/ 612058 w 972108"/>
              <a:gd name="connsiteY4" fmla="*/ 720100 h 720100"/>
              <a:gd name="connsiteX5" fmla="*/ 612058 w 972108"/>
              <a:gd name="connsiteY5" fmla="*/ 540075 h 720100"/>
              <a:gd name="connsiteX6" fmla="*/ 0 w 972108"/>
              <a:gd name="connsiteY6" fmla="*/ 540075 h 720100"/>
              <a:gd name="connsiteX7" fmla="*/ 0 w 972108"/>
              <a:gd name="connsiteY7" fmla="*/ 180025 h 720100"/>
              <a:gd name="connsiteX0" fmla="*/ 60639 w 1032747"/>
              <a:gd name="connsiteY0" fmla="*/ 180025 h 720100"/>
              <a:gd name="connsiteX1" fmla="*/ 672697 w 1032747"/>
              <a:gd name="connsiteY1" fmla="*/ 180025 h 720100"/>
              <a:gd name="connsiteX2" fmla="*/ 672697 w 1032747"/>
              <a:gd name="connsiteY2" fmla="*/ 0 h 720100"/>
              <a:gd name="connsiteX3" fmla="*/ 1032747 w 1032747"/>
              <a:gd name="connsiteY3" fmla="*/ 360050 h 720100"/>
              <a:gd name="connsiteX4" fmla="*/ 672697 w 1032747"/>
              <a:gd name="connsiteY4" fmla="*/ 720100 h 720100"/>
              <a:gd name="connsiteX5" fmla="*/ 672697 w 1032747"/>
              <a:gd name="connsiteY5" fmla="*/ 540075 h 720100"/>
              <a:gd name="connsiteX6" fmla="*/ 0 w 1032747"/>
              <a:gd name="connsiteY6" fmla="*/ 357371 h 720100"/>
              <a:gd name="connsiteX7" fmla="*/ 60639 w 1032747"/>
              <a:gd name="connsiteY7" fmla="*/ 180025 h 720100"/>
              <a:gd name="connsiteX0" fmla="*/ 45283 w 1032747"/>
              <a:gd name="connsiteY0" fmla="*/ 286537 h 720100"/>
              <a:gd name="connsiteX1" fmla="*/ 672697 w 1032747"/>
              <a:gd name="connsiteY1" fmla="*/ 180025 h 720100"/>
              <a:gd name="connsiteX2" fmla="*/ 672697 w 1032747"/>
              <a:gd name="connsiteY2" fmla="*/ 0 h 720100"/>
              <a:gd name="connsiteX3" fmla="*/ 1032747 w 1032747"/>
              <a:gd name="connsiteY3" fmla="*/ 360050 h 720100"/>
              <a:gd name="connsiteX4" fmla="*/ 672697 w 1032747"/>
              <a:gd name="connsiteY4" fmla="*/ 720100 h 720100"/>
              <a:gd name="connsiteX5" fmla="*/ 672697 w 1032747"/>
              <a:gd name="connsiteY5" fmla="*/ 540075 h 720100"/>
              <a:gd name="connsiteX6" fmla="*/ 0 w 1032747"/>
              <a:gd name="connsiteY6" fmla="*/ 357371 h 720100"/>
              <a:gd name="connsiteX7" fmla="*/ 45283 w 1032747"/>
              <a:gd name="connsiteY7" fmla="*/ 286537 h 720100"/>
              <a:gd name="connsiteX0" fmla="*/ 0 w 1043247"/>
              <a:gd name="connsiteY0" fmla="*/ 271246 h 720100"/>
              <a:gd name="connsiteX1" fmla="*/ 683197 w 1043247"/>
              <a:gd name="connsiteY1" fmla="*/ 180025 h 720100"/>
              <a:gd name="connsiteX2" fmla="*/ 683197 w 1043247"/>
              <a:gd name="connsiteY2" fmla="*/ 0 h 720100"/>
              <a:gd name="connsiteX3" fmla="*/ 1043247 w 1043247"/>
              <a:gd name="connsiteY3" fmla="*/ 360050 h 720100"/>
              <a:gd name="connsiteX4" fmla="*/ 683197 w 1043247"/>
              <a:gd name="connsiteY4" fmla="*/ 720100 h 720100"/>
              <a:gd name="connsiteX5" fmla="*/ 683197 w 1043247"/>
              <a:gd name="connsiteY5" fmla="*/ 540075 h 720100"/>
              <a:gd name="connsiteX6" fmla="*/ 10500 w 1043247"/>
              <a:gd name="connsiteY6" fmla="*/ 357371 h 720100"/>
              <a:gd name="connsiteX7" fmla="*/ 0 w 1043247"/>
              <a:gd name="connsiteY7" fmla="*/ 271246 h 720100"/>
              <a:gd name="connsiteX0" fmla="*/ 19820 w 1063067"/>
              <a:gd name="connsiteY0" fmla="*/ 271246 h 720100"/>
              <a:gd name="connsiteX1" fmla="*/ 703017 w 1063067"/>
              <a:gd name="connsiteY1" fmla="*/ 180025 h 720100"/>
              <a:gd name="connsiteX2" fmla="*/ 703017 w 1063067"/>
              <a:gd name="connsiteY2" fmla="*/ 0 h 720100"/>
              <a:gd name="connsiteX3" fmla="*/ 1063067 w 1063067"/>
              <a:gd name="connsiteY3" fmla="*/ 360050 h 720100"/>
              <a:gd name="connsiteX4" fmla="*/ 703017 w 1063067"/>
              <a:gd name="connsiteY4" fmla="*/ 720100 h 720100"/>
              <a:gd name="connsiteX5" fmla="*/ 703017 w 1063067"/>
              <a:gd name="connsiteY5" fmla="*/ 540075 h 720100"/>
              <a:gd name="connsiteX6" fmla="*/ 0 w 1063067"/>
              <a:gd name="connsiteY6" fmla="*/ 266019 h 720100"/>
              <a:gd name="connsiteX7" fmla="*/ 19820 w 1063067"/>
              <a:gd name="connsiteY7" fmla="*/ 271246 h 72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3067" h="720100">
                <a:moveTo>
                  <a:pt x="19820" y="271246"/>
                </a:moveTo>
                <a:lnTo>
                  <a:pt x="703017" y="180025"/>
                </a:lnTo>
                <a:lnTo>
                  <a:pt x="703017" y="0"/>
                </a:lnTo>
                <a:lnTo>
                  <a:pt x="1063067" y="360050"/>
                </a:lnTo>
                <a:lnTo>
                  <a:pt x="703017" y="720100"/>
                </a:lnTo>
                <a:lnTo>
                  <a:pt x="703017" y="540075"/>
                </a:lnTo>
                <a:lnTo>
                  <a:pt x="0" y="266019"/>
                </a:lnTo>
                <a:lnTo>
                  <a:pt x="19820" y="271246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>
            <a:grpSpLocks noChangeAspect="1"/>
          </p:cNvGrpSpPr>
          <p:nvPr/>
        </p:nvGrpSpPr>
        <p:grpSpPr>
          <a:xfrm>
            <a:off x="1879354" y="3085848"/>
            <a:ext cx="2503373" cy="2503373"/>
            <a:chOff x="971600" y="1268760"/>
            <a:chExt cx="1440000" cy="1440000"/>
          </a:xfrm>
        </p:grpSpPr>
        <p:sp>
          <p:nvSpPr>
            <p:cNvPr id="9" name="원호 8"/>
            <p:cNvSpPr/>
            <p:nvPr/>
          </p:nvSpPr>
          <p:spPr>
            <a:xfrm>
              <a:off x="971600" y="1268760"/>
              <a:ext cx="1440000" cy="1440000"/>
            </a:xfrm>
            <a:prstGeom prst="arc">
              <a:avLst>
                <a:gd name="adj1" fmla="val 10811218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971600" y="1844824"/>
              <a:ext cx="1440000" cy="3055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>
              <a:endCxn id="10" idx="5"/>
            </p:cNvCxnSpPr>
            <p:nvPr/>
          </p:nvCxnSpPr>
          <p:spPr>
            <a:xfrm>
              <a:off x="1691600" y="1988760"/>
              <a:ext cx="509117" cy="116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096187" y="1883263"/>
              <a:ext cx="681626" cy="23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>
                  <a:latin typeface="나눔고딕 Light" pitchFamily="50" charset="-127"/>
                  <a:ea typeface="나눔고딕 Light" pitchFamily="50" charset="-127"/>
                </a:rPr>
                <a:t>Radius</a:t>
              </a:r>
              <a:endParaRPr lang="ko-KR" altLang="en-US" sz="1400" dirty="0">
                <a:latin typeface="나눔고딕 Light" pitchFamily="50" charset="-127"/>
                <a:ea typeface="나눔고딕 Light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/>
              <p:cNvSpPr/>
              <p:nvPr/>
            </p:nvSpPr>
            <p:spPr>
              <a:xfrm>
                <a:off x="1048407" y="2737332"/>
                <a:ext cx="12988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83</m:t>
                      </m:r>
                      <m:r>
                        <a:rPr lang="en-US" altLang="ko-KR" i="1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altLang="ko-KR" i="1">
                          <a:latin typeface="Cambria Math"/>
                          <a:ea typeface="Cambria Math"/>
                        </a:rPr>
                        <m:t>/</m:t>
                      </m:r>
                      <m:sSup>
                        <m:sSupPr>
                          <m:ctrlPr>
                            <a:rPr lang="en-US" altLang="ko-KR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407" y="2737332"/>
                <a:ext cx="129888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3" descr="C:\Users\samaung\AppData\Local\Microsoft\Windows\Temporary Internet Files\Content.IE5\KXVLL0W4\MC900441354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56" y="1729192"/>
            <a:ext cx="956224" cy="95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11950" y="3470132"/>
            <a:ext cx="1471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19.6 MW/m</a:t>
            </a:r>
            <a:r>
              <a:rPr lang="en-US" altLang="ko-KR" sz="1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4942981" y="1729192"/>
            <a:ext cx="4084070" cy="3332432"/>
            <a:chOff x="5014991" y="1412720"/>
            <a:chExt cx="4084070" cy="3332432"/>
          </a:xfrm>
        </p:grpSpPr>
        <p:sp>
          <p:nvSpPr>
            <p:cNvPr id="17" name="TextBox 16"/>
            <p:cNvSpPr txBox="1"/>
            <p:nvPr/>
          </p:nvSpPr>
          <p:spPr>
            <a:xfrm>
              <a:off x="8172500" y="4084158"/>
              <a:ext cx="926561" cy="356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>
                  <a:latin typeface="나눔고딕" pitchFamily="50" charset="-127"/>
                  <a:ea typeface="나눔고딕" pitchFamily="50" charset="-127"/>
                </a:rPr>
                <a:t>Radius</a:t>
              </a:r>
              <a:endParaRPr lang="ko-KR" altLang="en-US" sz="14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14991" y="1992785"/>
              <a:ext cx="1171043" cy="356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latin typeface="나눔고딕" pitchFamily="50" charset="-127"/>
                  <a:ea typeface="나눔고딕" pitchFamily="50" charset="-127"/>
                </a:rPr>
                <a:t>Solar Input</a:t>
              </a:r>
              <a:endParaRPr lang="ko-KR" altLang="en-US" sz="14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5592893" y="1412720"/>
              <a:ext cx="2651617" cy="3332432"/>
              <a:chOff x="4987376" y="3341790"/>
              <a:chExt cx="3110829" cy="3439158"/>
            </a:xfrm>
          </p:grpSpPr>
          <p:sp>
            <p:nvSpPr>
              <p:cNvPr id="20" name="도형 19"/>
              <p:cNvSpPr/>
              <p:nvPr/>
            </p:nvSpPr>
            <p:spPr>
              <a:xfrm rot="17412208" flipV="1">
                <a:off x="5009818" y="3838073"/>
                <a:ext cx="3439158" cy="2446591"/>
              </a:xfrm>
              <a:prstGeom prst="swooshArrow">
                <a:avLst>
                  <a:gd name="adj1" fmla="val 8345"/>
                  <a:gd name="adj2" fmla="val 23583"/>
                </a:avLst>
              </a:prstGeom>
              <a:gradFill>
                <a:gsLst>
                  <a:gs pos="0">
                    <a:schemeClr val="accent6"/>
                  </a:gs>
                  <a:gs pos="51000">
                    <a:srgbClr val="FFC000">
                      <a:alpha val="80000"/>
                    </a:srgbClr>
                  </a:gs>
                  <a:gs pos="73000">
                    <a:srgbClr val="FFFF00">
                      <a:alpha val="50000"/>
                    </a:srgbClr>
                  </a:gs>
                  <a:gs pos="100000">
                    <a:srgbClr val="FFFF00">
                      <a:lumMod val="50000"/>
                      <a:lumOff val="5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cxnSp>
            <p:nvCxnSpPr>
              <p:cNvPr id="21" name="직선 화살표 연결선 20"/>
              <p:cNvCxnSpPr/>
              <p:nvPr/>
            </p:nvCxnSpPr>
            <p:spPr>
              <a:xfrm>
                <a:off x="4987376" y="6257065"/>
                <a:ext cx="311082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화살표 연결선 21"/>
              <p:cNvCxnSpPr>
                <a:stCxn id="20" idx="0"/>
              </p:cNvCxnSpPr>
              <p:nvPr/>
            </p:nvCxnSpPr>
            <p:spPr>
              <a:xfrm flipV="1">
                <a:off x="4987503" y="4312270"/>
                <a:ext cx="0" cy="1940404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/>
          <p:cNvSpPr txBox="1"/>
          <p:nvPr/>
        </p:nvSpPr>
        <p:spPr>
          <a:xfrm>
            <a:off x="6804310" y="4609592"/>
            <a:ext cx="936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70.8m</a:t>
            </a:r>
            <a:endParaRPr lang="ko-KR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4" name="직선 연결선 23"/>
          <p:cNvCxnSpPr>
            <a:stCxn id="15" idx="3"/>
          </p:cNvCxnSpPr>
          <p:nvPr/>
        </p:nvCxnSpPr>
        <p:spPr>
          <a:xfrm flipV="1">
            <a:off x="5683433" y="3618365"/>
            <a:ext cx="1518908" cy="565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7238984" y="3618367"/>
            <a:ext cx="0" cy="94660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907966" y="1763398"/>
                <a:ext cx="4963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∴</m:t>
                    </m:r>
                  </m:oMath>
                </a14:m>
                <a:r>
                  <a:rPr lang="ko-KR" altLang="en-US" b="1" dirty="0" smtClean="0">
                    <a:solidFill>
                      <a:srgbClr val="FF00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반지름이 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70.8m </a:t>
                </a:r>
                <a:r>
                  <a:rPr lang="ko-KR" altLang="en-US" b="1" dirty="0" smtClean="0">
                    <a:solidFill>
                      <a:srgbClr val="FF00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인 반구 형태의 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system </a:t>
                </a:r>
                <a:r>
                  <a:rPr lang="ko-KR" altLang="en-US" b="1" dirty="0" smtClean="0">
                    <a:solidFill>
                      <a:srgbClr val="FF00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필요</a:t>
                </a:r>
                <a:endParaRPr lang="ko-KR" altLang="en-US" b="1" dirty="0">
                  <a:solidFill>
                    <a:srgbClr val="FF00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966" y="1763398"/>
                <a:ext cx="4963218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11475" r="-614" b="-213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99490" y="5104380"/>
                <a:ext cx="6480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0" smtClean="0">
                          <a:latin typeface="Cambria Math"/>
                        </a:rPr>
                        <m:t> </m:t>
                      </m:r>
                      <m:r>
                        <a:rPr lang="en-US" altLang="ko-KR" b="1" i="0" smtClean="0">
                          <a:latin typeface="Cambria Math"/>
                        </a:rPr>
                        <m:t>𝐒𝐲𝐬𝐭𝐞𝐦</m:t>
                      </m:r>
                      <m:r>
                        <a:rPr lang="en-US" altLang="ko-KR" b="1" i="0" smtClean="0">
                          <a:latin typeface="Cambria Math"/>
                        </a:rPr>
                        <m:t> </m:t>
                      </m:r>
                      <m:r>
                        <a:rPr lang="ko-KR" altLang="en-US" b="1" i="0" smtClean="0">
                          <a:latin typeface="Cambria Math"/>
                        </a:rPr>
                        <m:t>전체</m:t>
                      </m:r>
                      <m:r>
                        <a:rPr lang="en-US" altLang="ko-KR" b="1" i="0" smtClean="0">
                          <a:latin typeface="Cambria Math"/>
                        </a:rPr>
                        <m:t> </m:t>
                      </m:r>
                      <m:r>
                        <a:rPr lang="en-US" altLang="ko-KR" b="1" i="0" smtClean="0">
                          <a:latin typeface="Cambria Math"/>
                        </a:rPr>
                        <m:t>𝐄</m:t>
                      </m:r>
                      <m:r>
                        <a:rPr lang="en-US" altLang="ko-KR" b="1" i="0" smtClean="0">
                          <a:latin typeface="Cambria Math"/>
                        </a:rPr>
                        <m:t>=</m:t>
                      </m:r>
                      <m:r>
                        <a:rPr lang="ko-KR" altLang="en-US" b="1" i="0" smtClean="0">
                          <a:latin typeface="Cambria Math"/>
                        </a:rPr>
                        <m:t>물의</m:t>
                      </m:r>
                      <m:r>
                        <a:rPr lang="en-US" altLang="ko-KR" b="1" i="0" smtClean="0">
                          <a:latin typeface="Cambria Math"/>
                        </a:rPr>
                        <m:t> </m:t>
                      </m:r>
                      <m:r>
                        <a:rPr lang="ko-KR" altLang="en-US" b="1" i="0" smtClean="0">
                          <a:latin typeface="Cambria Math"/>
                        </a:rPr>
                        <m:t>온도를</m:t>
                      </m:r>
                      <m:r>
                        <a:rPr lang="en-US" altLang="ko-KR" b="1" i="0" smtClean="0">
                          <a:latin typeface="Cambria Math"/>
                        </a:rPr>
                        <m:t> </m:t>
                      </m:r>
                      <m:r>
                        <a:rPr lang="ko-KR" altLang="en-US" b="1" i="0" smtClean="0">
                          <a:latin typeface="Cambria Math"/>
                        </a:rPr>
                        <m:t>올리는</m:t>
                      </m:r>
                      <m:r>
                        <a:rPr lang="en-US" altLang="ko-KR" b="1" i="0" smtClean="0">
                          <a:latin typeface="Cambria Math"/>
                        </a:rPr>
                        <m:t> </m:t>
                      </m:r>
                      <m:r>
                        <a:rPr lang="en-US" altLang="ko-KR" b="1" i="0" smtClean="0">
                          <a:latin typeface="Cambria Math"/>
                        </a:rPr>
                        <m:t>𝐄</m:t>
                      </m:r>
                      <m:r>
                        <a:rPr lang="en-US" altLang="ko-KR" b="1" i="0" smtClean="0">
                          <a:latin typeface="Cambria Math"/>
                        </a:rPr>
                        <m:t>+</m:t>
                      </m:r>
                      <m:r>
                        <a:rPr lang="ko-KR" altLang="en-US" b="1" i="0" smtClean="0">
                          <a:latin typeface="Cambria Math"/>
                        </a:rPr>
                        <m:t>물</m:t>
                      </m:r>
                      <m:r>
                        <a:rPr lang="ko-KR" altLang="en-US" b="1" i="0">
                          <a:latin typeface="Cambria Math"/>
                        </a:rPr>
                        <m:t>의</m:t>
                      </m:r>
                      <m:r>
                        <a:rPr lang="en-US" altLang="ko-KR" b="1" i="0" smtClean="0">
                          <a:latin typeface="Cambria Math"/>
                        </a:rPr>
                        <m:t> </m:t>
                      </m:r>
                      <m:r>
                        <a:rPr lang="ko-KR" altLang="en-US" b="1" i="0" smtClean="0">
                          <a:latin typeface="Cambria Math"/>
                        </a:rPr>
                        <m:t>상태변화</m:t>
                      </m:r>
                      <m:r>
                        <a:rPr lang="en-US" altLang="ko-KR" b="1" i="0" smtClean="0">
                          <a:latin typeface="Cambria Math"/>
                        </a:rPr>
                        <m:t> </m:t>
                      </m:r>
                      <m:r>
                        <a:rPr lang="en-US" altLang="ko-KR" b="1" i="0" smtClean="0">
                          <a:latin typeface="Cambria Math"/>
                        </a:rPr>
                        <m:t>𝐄</m:t>
                      </m:r>
                    </m:oMath>
                  </m:oMathPara>
                </a14:m>
                <a:endParaRPr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90" y="5104380"/>
                <a:ext cx="648090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80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23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Cost reduction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4111381" y="5106410"/>
            <a:ext cx="1345788" cy="1418934"/>
            <a:chOff x="2500298" y="2143125"/>
            <a:chExt cx="1933590" cy="2195519"/>
          </a:xfrm>
        </p:grpSpPr>
        <p:sp>
          <p:nvSpPr>
            <p:cNvPr id="5" name="사다리꼴 4"/>
            <p:cNvSpPr/>
            <p:nvPr/>
          </p:nvSpPr>
          <p:spPr>
            <a:xfrm rot="10800000">
              <a:off x="2500298" y="3838578"/>
              <a:ext cx="1928826" cy="500066"/>
            </a:xfrm>
            <a:prstGeom prst="trapezoid">
              <a:avLst>
                <a:gd name="adj" fmla="val 40238"/>
              </a:avLst>
            </a:prstGeom>
            <a:gradFill>
              <a:gsLst>
                <a:gs pos="80000">
                  <a:schemeClr val="bg1">
                    <a:alpha val="0"/>
                  </a:schemeClr>
                </a:gs>
                <a:gs pos="0">
                  <a:schemeClr val="accent1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6" name="이등변 삼각형 5"/>
            <p:cNvSpPr/>
            <p:nvPr/>
          </p:nvSpPr>
          <p:spPr>
            <a:xfrm>
              <a:off x="2500313" y="2143125"/>
              <a:ext cx="1933575" cy="1666875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66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2500313" y="3630613"/>
              <a:ext cx="1931987" cy="369887"/>
            </a:xfrm>
            <a:prstGeom prst="ellipse">
              <a:avLst/>
            </a:prstGeom>
            <a:gradFill flip="none" rotWithShape="1">
              <a:gsLst>
                <a:gs pos="0">
                  <a:srgbClr val="497DBB"/>
                </a:gs>
                <a:gs pos="74000">
                  <a:srgbClr val="497DB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8" name="정육면체 7"/>
          <p:cNvSpPr/>
          <p:nvPr/>
        </p:nvSpPr>
        <p:spPr>
          <a:xfrm rot="20728295">
            <a:off x="2083301" y="4813863"/>
            <a:ext cx="5251935" cy="455342"/>
          </a:xfrm>
          <a:prstGeom prst="cube">
            <a:avLst>
              <a:gd name="adj" fmla="val 80465"/>
            </a:avLst>
          </a:prstGeom>
          <a:gradFill>
            <a:gsLst>
              <a:gs pos="0">
                <a:srgbClr val="0070C0"/>
              </a:gs>
              <a:gs pos="25000">
                <a:srgbClr val="0070C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5892130" y="3247813"/>
            <a:ext cx="1341665" cy="1308895"/>
            <a:chOff x="6146776" y="1574330"/>
            <a:chExt cx="1785755" cy="1759560"/>
          </a:xfrm>
        </p:grpSpPr>
        <p:sp>
          <p:nvSpPr>
            <p:cNvPr id="10" name="타원 9"/>
            <p:cNvSpPr/>
            <p:nvPr/>
          </p:nvSpPr>
          <p:spPr bwMode="blackWhite">
            <a:xfrm>
              <a:off x="6146776" y="1574330"/>
              <a:ext cx="1785755" cy="1759560"/>
            </a:xfrm>
            <a:prstGeom prst="ellipse">
              <a:avLst/>
            </a:prstGeom>
            <a:solidFill>
              <a:srgbClr val="E93605"/>
            </a:solidFill>
            <a:ln w="107950" cap="rnd" cmpd="sng">
              <a:noFill/>
              <a:prstDash val="solid"/>
              <a:round/>
              <a:headEnd/>
              <a:tailEnd/>
            </a:ln>
            <a:effectLst/>
            <a:scene3d>
              <a:camera prst="orthographicFront">
                <a:rot lat="0" lon="21299996" rev="0"/>
              </a:camera>
              <a:lightRig rig="twoPt" dir="t">
                <a:rot lat="0" lon="0" rev="9000000"/>
              </a:lightRig>
            </a:scene3d>
            <a:sp3d>
              <a:bevelT w="762000" h="762000"/>
              <a:bevelB w="762000" h="762000"/>
            </a:sp3d>
            <a:extLst/>
          </p:spPr>
          <p:txBody>
            <a:bodyPr lIns="93296" tIns="46648" rIns="93296" bIns="46648"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6233568" y="2146332"/>
              <a:ext cx="1461075" cy="661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803384">
                <a:buSzPct val="120000"/>
              </a:pPr>
              <a:r>
                <a:rPr lang="ko-KR" altLang="en-US" sz="1600" b="1" dirty="0" smtClean="0">
                  <a:latin typeface="+mn-ea"/>
                </a:rPr>
                <a:t>화력발전소 비용</a:t>
              </a:r>
              <a:endParaRPr lang="en-US" altLang="ko-KR" sz="1600" b="1" dirty="0" smtClean="0">
                <a:latin typeface="+mn-ea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1508211" y="3468508"/>
            <a:ext cx="2447155" cy="2024725"/>
            <a:chOff x="609904" y="1994822"/>
            <a:chExt cx="3257163" cy="2721859"/>
          </a:xfrm>
        </p:grpSpPr>
        <p:sp>
          <p:nvSpPr>
            <p:cNvPr id="13" name="타원 12"/>
            <p:cNvSpPr/>
            <p:nvPr/>
          </p:nvSpPr>
          <p:spPr bwMode="blackWhite">
            <a:xfrm>
              <a:off x="1032858" y="1994822"/>
              <a:ext cx="2721859" cy="2721859"/>
            </a:xfrm>
            <a:prstGeom prst="ellipse">
              <a:avLst/>
            </a:prstGeom>
            <a:solidFill>
              <a:srgbClr val="B4E692"/>
            </a:solidFill>
            <a:ln w="107950" cap="rnd" cmpd="sng">
              <a:noFill/>
              <a:prstDash val="solid"/>
              <a:round/>
              <a:headEnd/>
              <a:tailEnd/>
            </a:ln>
            <a:effectLst/>
            <a:scene3d>
              <a:camera prst="orthographicFront">
                <a:rot lat="0" lon="21299996" rev="0"/>
              </a:camera>
              <a:lightRig rig="twoPt" dir="t">
                <a:rot lat="0" lon="0" rev="9000000"/>
              </a:lightRig>
            </a:scene3d>
            <a:sp3d>
              <a:bevelT w="1270000" h="1270000"/>
              <a:bevelB w="1270000" h="1270000"/>
            </a:sp3d>
            <a:extLst/>
          </p:spPr>
          <p:txBody>
            <a:bodyPr lIns="93296" tIns="46648" rIns="93296" bIns="46648"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609904" y="2864590"/>
              <a:ext cx="3257163" cy="992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spAutoFit/>
            </a:bodyPr>
            <a:lstStyle/>
            <a:p>
              <a:pPr algn="ctr" defTabSz="803384">
                <a:buSzPct val="120000"/>
              </a:pPr>
              <a:r>
                <a:rPr lang="en-US" altLang="ko-KR" sz="1600" b="1" dirty="0" smtClean="0">
                  <a:latin typeface="+mn-ea"/>
                </a:rPr>
                <a:t>Green House </a:t>
              </a:r>
            </a:p>
            <a:p>
              <a:pPr algn="ctr" defTabSz="803384">
                <a:buSzPct val="120000"/>
              </a:pPr>
              <a:r>
                <a:rPr lang="en-US" altLang="ko-KR" sz="1600" b="1" dirty="0" smtClean="0">
                  <a:latin typeface="+mn-ea"/>
                </a:rPr>
                <a:t>Power Plant </a:t>
              </a:r>
            </a:p>
            <a:p>
              <a:pPr algn="ctr" defTabSz="803384">
                <a:buSzPct val="120000"/>
              </a:pPr>
              <a:r>
                <a:rPr lang="ko-KR" altLang="en-US" sz="1600" b="1" dirty="0" smtClean="0">
                  <a:latin typeface="+mn-ea"/>
                </a:rPr>
                <a:t>비용</a:t>
              </a:r>
              <a:endParaRPr lang="en-US" altLang="ko-KR" sz="1600" b="1" dirty="0" smtClean="0">
                <a:latin typeface="+mn-ea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014978" y="3976406"/>
            <a:ext cx="1460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+mn-ea"/>
              </a:rPr>
              <a:t>9</a:t>
            </a:r>
            <a:r>
              <a:rPr lang="ko-KR" altLang="en-US" sz="2400" b="1" dirty="0" smtClean="0">
                <a:latin typeface="+mn-ea"/>
              </a:rPr>
              <a:t>개월 후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1215" y="3999612"/>
            <a:ext cx="1460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+mn-ea"/>
              </a:rPr>
              <a:t>5 </a:t>
            </a:r>
            <a:r>
              <a:rPr lang="ko-KR" altLang="en-US" sz="2400" b="1" dirty="0" smtClean="0">
                <a:latin typeface="+mn-ea"/>
              </a:rPr>
              <a:t>년 후 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0958" y="4790012"/>
            <a:ext cx="1643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Turning Point</a:t>
            </a:r>
          </a:p>
        </p:txBody>
      </p:sp>
      <p:sp>
        <p:nvSpPr>
          <p:cNvPr id="18" name="폭발 1 17"/>
          <p:cNvSpPr/>
          <p:nvPr/>
        </p:nvSpPr>
        <p:spPr>
          <a:xfrm>
            <a:off x="3059790" y="3832386"/>
            <a:ext cx="2589648" cy="910605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50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억원</a:t>
            </a:r>
            <a:r>
              <a:rPr lang="ko-KR" altLang="en-US" b="1" dirty="0" smtClean="0">
                <a:solidFill>
                  <a:srgbClr val="FF0000"/>
                </a:solidFill>
              </a:rPr>
              <a:t> 절감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067713"/>
              </p:ext>
            </p:extLst>
          </p:nvPr>
        </p:nvGraphicFramePr>
        <p:xfrm>
          <a:off x="1095870" y="1484644"/>
          <a:ext cx="6860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120"/>
                <a:gridCol w="1372120"/>
                <a:gridCol w="1372120"/>
                <a:gridCol w="1372120"/>
                <a:gridCol w="1372120"/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연료비</a:t>
                      </a:r>
                      <a:r>
                        <a:rPr lang="en-US" altLang="ko-KR" dirty="0" smtClean="0"/>
                        <a:t>/1</a:t>
                      </a:r>
                      <a:r>
                        <a:rPr lang="ko-KR" altLang="en-US" dirty="0" smtClean="0"/>
                        <a:t>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초기 비용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9</a:t>
                      </a:r>
                      <a:r>
                        <a:rPr lang="ko-KR" altLang="en-US" dirty="0" smtClean="0"/>
                        <a:t>개월</a:t>
                      </a:r>
                      <a:r>
                        <a:rPr lang="ko-KR" altLang="en-US" baseline="0" dirty="0" smtClean="0"/>
                        <a:t> 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r>
                        <a:rPr lang="ko-KR" altLang="en-US" dirty="0" smtClean="0"/>
                        <a:t>년 후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화력발전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12</a:t>
                      </a:r>
                      <a:r>
                        <a:rPr lang="ko-KR" altLang="en-US" dirty="0" err="1" smtClean="0"/>
                        <a:t>억원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9</a:t>
                      </a:r>
                      <a:r>
                        <a:rPr lang="ko-KR" altLang="en-US" dirty="0" err="1" smtClean="0"/>
                        <a:t>억원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</a:rPr>
                        <a:t>억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69</a:t>
                      </a:r>
                      <a:r>
                        <a:rPr lang="ko-KR" altLang="en-US" dirty="0" smtClean="0"/>
                        <a:t>억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GPP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40</a:t>
                      </a:r>
                      <a:r>
                        <a:rPr lang="ko-KR" altLang="en-US" dirty="0" smtClean="0"/>
                        <a:t>만원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19</a:t>
                      </a:r>
                      <a:r>
                        <a:rPr lang="ko-KR" altLang="en-US" dirty="0" err="1" smtClean="0"/>
                        <a:t>억원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</a:rPr>
                        <a:t>억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19</a:t>
                      </a:r>
                      <a:r>
                        <a:rPr lang="ko-KR" altLang="en-US" dirty="0" smtClean="0"/>
                        <a:t>억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66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3108E-6 L 3.61111E-6 -0.04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1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54209E-6 L -0.00035 0.035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7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18000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3492 L 5E-6 0.0876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3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4579 L 3.61111E-6 -0.1052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8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/>
      <p:bldP spid="15" grpId="1"/>
      <p:bldP spid="16" grpId="0"/>
      <p:bldP spid="17" grpId="0"/>
      <p:bldP spid="17" grpId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999" y="1861467"/>
            <a:ext cx="6400369" cy="411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85323"/>
            <a:ext cx="5472608" cy="423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1107273" y="1622235"/>
            <a:ext cx="6489063" cy="4509196"/>
            <a:chOff x="1353466" y="2068252"/>
            <a:chExt cx="5840910" cy="3900835"/>
          </a:xfrm>
        </p:grpSpPr>
        <p:grpSp>
          <p:nvGrpSpPr>
            <p:cNvPr id="6" name="그룹 5"/>
            <p:cNvGrpSpPr/>
            <p:nvPr/>
          </p:nvGrpSpPr>
          <p:grpSpPr>
            <a:xfrm>
              <a:off x="1353466" y="2068252"/>
              <a:ext cx="5840910" cy="3900835"/>
              <a:chOff x="1563243" y="2385332"/>
              <a:chExt cx="5840910" cy="3900835"/>
            </a:xfrm>
          </p:grpSpPr>
          <p:grpSp>
            <p:nvGrpSpPr>
              <p:cNvPr id="8" name="그룹 7"/>
              <p:cNvGrpSpPr/>
              <p:nvPr/>
            </p:nvGrpSpPr>
            <p:grpSpPr>
              <a:xfrm>
                <a:off x="1563243" y="2385332"/>
                <a:ext cx="5840910" cy="3636028"/>
                <a:chOff x="421913" y="873122"/>
                <a:chExt cx="5840910" cy="3636028"/>
              </a:xfrm>
            </p:grpSpPr>
            <p:cxnSp>
              <p:nvCxnSpPr>
                <p:cNvPr id="10" name="직선 연결선 9"/>
                <p:cNvCxnSpPr/>
                <p:nvPr/>
              </p:nvCxnSpPr>
              <p:spPr>
                <a:xfrm rot="540000" flipV="1">
                  <a:off x="3160886" y="1608035"/>
                  <a:ext cx="439663" cy="374115"/>
                </a:xfrm>
                <a:prstGeom prst="line">
                  <a:avLst/>
                </a:prstGeom>
                <a:ln w="381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직선 연결선 10"/>
                <p:cNvCxnSpPr/>
                <p:nvPr/>
              </p:nvCxnSpPr>
              <p:spPr>
                <a:xfrm rot="420000" flipV="1">
                  <a:off x="2610881" y="1931263"/>
                  <a:ext cx="431151" cy="242957"/>
                </a:xfrm>
                <a:prstGeom prst="line">
                  <a:avLst/>
                </a:prstGeom>
                <a:ln w="381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직선 연결선 11"/>
                <p:cNvCxnSpPr/>
                <p:nvPr/>
              </p:nvCxnSpPr>
              <p:spPr>
                <a:xfrm rot="60000">
                  <a:off x="3672825" y="1649602"/>
                  <a:ext cx="467913" cy="261255"/>
                </a:xfrm>
                <a:prstGeom prst="line">
                  <a:avLst/>
                </a:prstGeom>
                <a:ln w="381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직선 연결선 12"/>
                <p:cNvCxnSpPr/>
                <p:nvPr/>
              </p:nvCxnSpPr>
              <p:spPr>
                <a:xfrm>
                  <a:off x="4151691" y="1918832"/>
                  <a:ext cx="545826" cy="0"/>
                </a:xfrm>
                <a:prstGeom prst="line">
                  <a:avLst/>
                </a:prstGeom>
                <a:ln w="381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직선 연결선 13"/>
                <p:cNvCxnSpPr/>
                <p:nvPr/>
              </p:nvCxnSpPr>
              <p:spPr>
                <a:xfrm rot="19260000">
                  <a:off x="4872846" y="1828170"/>
                  <a:ext cx="151431" cy="551466"/>
                </a:xfrm>
                <a:prstGeom prst="line">
                  <a:avLst/>
                </a:prstGeom>
                <a:ln w="381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3429308" y="4170596"/>
                  <a:ext cx="4644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고딕" pitchFamily="50" charset="-127"/>
                      <a:ea typeface="나눔고딕" pitchFamily="50" charset="-127"/>
                    </a:rPr>
                    <a:t>12</a:t>
                  </a:r>
                  <a:endParaRPr lang="ko-KR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cxnSp>
              <p:nvCxnSpPr>
                <p:cNvPr id="16" name="직선 연결선 15"/>
                <p:cNvCxnSpPr>
                  <a:stCxn id="28" idx="3"/>
                  <a:endCxn id="29" idx="3"/>
                </p:cNvCxnSpPr>
                <p:nvPr/>
              </p:nvCxnSpPr>
              <p:spPr>
                <a:xfrm flipV="1">
                  <a:off x="2066114" y="2198351"/>
                  <a:ext cx="507226" cy="755371"/>
                </a:xfrm>
                <a:prstGeom prst="line">
                  <a:avLst/>
                </a:prstGeom>
                <a:ln w="381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/>
                <p:cNvSpPr txBox="1"/>
                <p:nvPr/>
              </p:nvSpPr>
              <p:spPr>
                <a:xfrm>
                  <a:off x="2922082" y="4170596"/>
                  <a:ext cx="4644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고딕" pitchFamily="50" charset="-127"/>
                      <a:ea typeface="나눔고딕" pitchFamily="50" charset="-127"/>
                    </a:rPr>
                    <a:t>10</a:t>
                  </a:r>
                  <a:endParaRPr lang="ko-KR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907630" y="4170596"/>
                  <a:ext cx="4644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고딕" pitchFamily="50" charset="-127"/>
                      <a:ea typeface="나눔고딕" pitchFamily="50" charset="-127"/>
                    </a:rPr>
                    <a:t>6</a:t>
                  </a:r>
                  <a:endParaRPr lang="ko-KR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414856" y="4170596"/>
                  <a:ext cx="4644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고딕" pitchFamily="50" charset="-127"/>
                      <a:ea typeface="나눔고딕" pitchFamily="50" charset="-127"/>
                    </a:rPr>
                    <a:t>8</a:t>
                  </a:r>
                  <a:endParaRPr lang="ko-KR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4443760" y="4170596"/>
                  <a:ext cx="4644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고딕" pitchFamily="50" charset="-127"/>
                      <a:ea typeface="나눔고딕" pitchFamily="50" charset="-127"/>
                    </a:rPr>
                    <a:t>16</a:t>
                  </a:r>
                  <a:endParaRPr lang="ko-KR" alt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950986" y="4170596"/>
                  <a:ext cx="4644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고딕" pitchFamily="50" charset="-127"/>
                      <a:ea typeface="나눔고딕" pitchFamily="50" charset="-127"/>
                    </a:rPr>
                    <a:t>18</a:t>
                  </a:r>
                  <a:endParaRPr lang="ko-KR" alt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936534" y="4170596"/>
                  <a:ext cx="4644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고딕" pitchFamily="50" charset="-127"/>
                      <a:ea typeface="나눔고딕" pitchFamily="50" charset="-127"/>
                    </a:rPr>
                    <a:t>14</a:t>
                  </a:r>
                  <a:endParaRPr lang="ko-KR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23" name="자유형 22"/>
                <p:cNvSpPr/>
                <p:nvPr/>
              </p:nvSpPr>
              <p:spPr>
                <a:xfrm>
                  <a:off x="1714460" y="1880210"/>
                  <a:ext cx="3816853" cy="2217420"/>
                </a:xfrm>
                <a:custGeom>
                  <a:avLst/>
                  <a:gdLst>
                    <a:gd name="connsiteX0" fmla="*/ 0 w 2994660"/>
                    <a:gd name="connsiteY0" fmla="*/ 2476500 h 2476500"/>
                    <a:gd name="connsiteX1" fmla="*/ 2994660 w 2994660"/>
                    <a:gd name="connsiteY1" fmla="*/ 2476500 h 2476500"/>
                    <a:gd name="connsiteX2" fmla="*/ 2994660 w 2994660"/>
                    <a:gd name="connsiteY2" fmla="*/ 1760220 h 2476500"/>
                    <a:gd name="connsiteX3" fmla="*/ 2552700 w 2994660"/>
                    <a:gd name="connsiteY3" fmla="*/ 967740 h 2476500"/>
                    <a:gd name="connsiteX4" fmla="*/ 1958340 w 2994660"/>
                    <a:gd name="connsiteY4" fmla="*/ 967740 h 2476500"/>
                    <a:gd name="connsiteX5" fmla="*/ 1501140 w 2994660"/>
                    <a:gd name="connsiteY5" fmla="*/ 0 h 2476500"/>
                    <a:gd name="connsiteX6" fmla="*/ 982980 w 2994660"/>
                    <a:gd name="connsiteY6" fmla="*/ 982980 h 2476500"/>
                    <a:gd name="connsiteX7" fmla="*/ 472440 w 2994660"/>
                    <a:gd name="connsiteY7" fmla="*/ 1478280 h 2476500"/>
                    <a:gd name="connsiteX8" fmla="*/ 15240 w 2994660"/>
                    <a:gd name="connsiteY8" fmla="*/ 2186940 h 2476500"/>
                    <a:gd name="connsiteX9" fmla="*/ 0 w 2994660"/>
                    <a:gd name="connsiteY9" fmla="*/ 2476500 h 2476500"/>
                    <a:gd name="connsiteX0" fmla="*/ 7620 w 3002280"/>
                    <a:gd name="connsiteY0" fmla="*/ 2476500 h 2476500"/>
                    <a:gd name="connsiteX1" fmla="*/ 3002280 w 3002280"/>
                    <a:gd name="connsiteY1" fmla="*/ 2476500 h 2476500"/>
                    <a:gd name="connsiteX2" fmla="*/ 3002280 w 3002280"/>
                    <a:gd name="connsiteY2" fmla="*/ 1760220 h 2476500"/>
                    <a:gd name="connsiteX3" fmla="*/ 2560320 w 3002280"/>
                    <a:gd name="connsiteY3" fmla="*/ 967740 h 2476500"/>
                    <a:gd name="connsiteX4" fmla="*/ 1965960 w 3002280"/>
                    <a:gd name="connsiteY4" fmla="*/ 967740 h 2476500"/>
                    <a:gd name="connsiteX5" fmla="*/ 1508760 w 3002280"/>
                    <a:gd name="connsiteY5" fmla="*/ 0 h 2476500"/>
                    <a:gd name="connsiteX6" fmla="*/ 990600 w 3002280"/>
                    <a:gd name="connsiteY6" fmla="*/ 982980 h 2476500"/>
                    <a:gd name="connsiteX7" fmla="*/ 480060 w 3002280"/>
                    <a:gd name="connsiteY7" fmla="*/ 1478280 h 2476500"/>
                    <a:gd name="connsiteX8" fmla="*/ 0 w 3002280"/>
                    <a:gd name="connsiteY8" fmla="*/ 2194560 h 2476500"/>
                    <a:gd name="connsiteX9" fmla="*/ 7620 w 3002280"/>
                    <a:gd name="connsiteY9" fmla="*/ 2476500 h 2476500"/>
                    <a:gd name="connsiteX0" fmla="*/ 7620 w 3002280"/>
                    <a:gd name="connsiteY0" fmla="*/ 2476500 h 2476500"/>
                    <a:gd name="connsiteX1" fmla="*/ 3002280 w 3002280"/>
                    <a:gd name="connsiteY1" fmla="*/ 2476500 h 2476500"/>
                    <a:gd name="connsiteX2" fmla="*/ 3002280 w 3002280"/>
                    <a:gd name="connsiteY2" fmla="*/ 1760220 h 2476500"/>
                    <a:gd name="connsiteX3" fmla="*/ 2560320 w 3002280"/>
                    <a:gd name="connsiteY3" fmla="*/ 967740 h 2476500"/>
                    <a:gd name="connsiteX4" fmla="*/ 1965960 w 3002280"/>
                    <a:gd name="connsiteY4" fmla="*/ 967740 h 2476500"/>
                    <a:gd name="connsiteX5" fmla="*/ 1508760 w 3002280"/>
                    <a:gd name="connsiteY5" fmla="*/ 0 h 2476500"/>
                    <a:gd name="connsiteX6" fmla="*/ 990600 w 3002280"/>
                    <a:gd name="connsiteY6" fmla="*/ 982980 h 2476500"/>
                    <a:gd name="connsiteX7" fmla="*/ 480060 w 3002280"/>
                    <a:gd name="connsiteY7" fmla="*/ 1478280 h 2476500"/>
                    <a:gd name="connsiteX8" fmla="*/ 0 w 3002280"/>
                    <a:gd name="connsiteY8" fmla="*/ 2186940 h 2476500"/>
                    <a:gd name="connsiteX9" fmla="*/ 7620 w 3002280"/>
                    <a:gd name="connsiteY9" fmla="*/ 2476500 h 2476500"/>
                    <a:gd name="connsiteX0" fmla="*/ 0 w 2994660"/>
                    <a:gd name="connsiteY0" fmla="*/ 2476500 h 2476500"/>
                    <a:gd name="connsiteX1" fmla="*/ 2994660 w 2994660"/>
                    <a:gd name="connsiteY1" fmla="*/ 2476500 h 2476500"/>
                    <a:gd name="connsiteX2" fmla="*/ 2994660 w 2994660"/>
                    <a:gd name="connsiteY2" fmla="*/ 1760220 h 2476500"/>
                    <a:gd name="connsiteX3" fmla="*/ 2552700 w 2994660"/>
                    <a:gd name="connsiteY3" fmla="*/ 967740 h 2476500"/>
                    <a:gd name="connsiteX4" fmla="*/ 1958340 w 2994660"/>
                    <a:gd name="connsiteY4" fmla="*/ 967740 h 2476500"/>
                    <a:gd name="connsiteX5" fmla="*/ 1501140 w 2994660"/>
                    <a:gd name="connsiteY5" fmla="*/ 0 h 2476500"/>
                    <a:gd name="connsiteX6" fmla="*/ 982980 w 2994660"/>
                    <a:gd name="connsiteY6" fmla="*/ 982980 h 2476500"/>
                    <a:gd name="connsiteX7" fmla="*/ 472440 w 2994660"/>
                    <a:gd name="connsiteY7" fmla="*/ 1478280 h 2476500"/>
                    <a:gd name="connsiteX8" fmla="*/ 15240 w 2994660"/>
                    <a:gd name="connsiteY8" fmla="*/ 2186940 h 2476500"/>
                    <a:gd name="connsiteX9" fmla="*/ 0 w 2994660"/>
                    <a:gd name="connsiteY9" fmla="*/ 2476500 h 2476500"/>
                    <a:gd name="connsiteX0" fmla="*/ 0 w 2994660"/>
                    <a:gd name="connsiteY0" fmla="*/ 2476500 h 2476500"/>
                    <a:gd name="connsiteX1" fmla="*/ 2994660 w 2994660"/>
                    <a:gd name="connsiteY1" fmla="*/ 2476500 h 2476500"/>
                    <a:gd name="connsiteX2" fmla="*/ 2994660 w 2994660"/>
                    <a:gd name="connsiteY2" fmla="*/ 1760220 h 2476500"/>
                    <a:gd name="connsiteX3" fmla="*/ 2552700 w 2994660"/>
                    <a:gd name="connsiteY3" fmla="*/ 967740 h 2476500"/>
                    <a:gd name="connsiteX4" fmla="*/ 1958340 w 2994660"/>
                    <a:gd name="connsiteY4" fmla="*/ 967740 h 2476500"/>
                    <a:gd name="connsiteX5" fmla="*/ 1501140 w 2994660"/>
                    <a:gd name="connsiteY5" fmla="*/ 0 h 2476500"/>
                    <a:gd name="connsiteX6" fmla="*/ 982980 w 2994660"/>
                    <a:gd name="connsiteY6" fmla="*/ 982980 h 2476500"/>
                    <a:gd name="connsiteX7" fmla="*/ 472440 w 2994660"/>
                    <a:gd name="connsiteY7" fmla="*/ 1478280 h 2476500"/>
                    <a:gd name="connsiteX8" fmla="*/ 0 w 2994660"/>
                    <a:gd name="connsiteY8" fmla="*/ 2186940 h 2476500"/>
                    <a:gd name="connsiteX9" fmla="*/ 0 w 2994660"/>
                    <a:gd name="connsiteY9" fmla="*/ 2476500 h 2476500"/>
                    <a:gd name="connsiteX0" fmla="*/ 0 w 3390562"/>
                    <a:gd name="connsiteY0" fmla="*/ 2476500 h 2476500"/>
                    <a:gd name="connsiteX1" fmla="*/ 3390562 w 3390562"/>
                    <a:gd name="connsiteY1" fmla="*/ 2476500 h 2476500"/>
                    <a:gd name="connsiteX2" fmla="*/ 3390562 w 3390562"/>
                    <a:gd name="connsiteY2" fmla="*/ 1760220 h 2476500"/>
                    <a:gd name="connsiteX3" fmla="*/ 2948602 w 3390562"/>
                    <a:gd name="connsiteY3" fmla="*/ 967740 h 2476500"/>
                    <a:gd name="connsiteX4" fmla="*/ 2354242 w 3390562"/>
                    <a:gd name="connsiteY4" fmla="*/ 967740 h 2476500"/>
                    <a:gd name="connsiteX5" fmla="*/ 1897042 w 3390562"/>
                    <a:gd name="connsiteY5" fmla="*/ 0 h 2476500"/>
                    <a:gd name="connsiteX6" fmla="*/ 1378882 w 3390562"/>
                    <a:gd name="connsiteY6" fmla="*/ 982980 h 2476500"/>
                    <a:gd name="connsiteX7" fmla="*/ 868342 w 3390562"/>
                    <a:gd name="connsiteY7" fmla="*/ 1478280 h 2476500"/>
                    <a:gd name="connsiteX8" fmla="*/ 395902 w 3390562"/>
                    <a:gd name="connsiteY8" fmla="*/ 2186940 h 2476500"/>
                    <a:gd name="connsiteX9" fmla="*/ 0 w 3390562"/>
                    <a:gd name="connsiteY9" fmla="*/ 2476500 h 2476500"/>
                    <a:gd name="connsiteX0" fmla="*/ 0 w 3771525"/>
                    <a:gd name="connsiteY0" fmla="*/ 2476500 h 2476500"/>
                    <a:gd name="connsiteX1" fmla="*/ 3771525 w 3771525"/>
                    <a:gd name="connsiteY1" fmla="*/ 2476500 h 2476500"/>
                    <a:gd name="connsiteX2" fmla="*/ 3390562 w 3771525"/>
                    <a:gd name="connsiteY2" fmla="*/ 1760220 h 2476500"/>
                    <a:gd name="connsiteX3" fmla="*/ 2948602 w 3771525"/>
                    <a:gd name="connsiteY3" fmla="*/ 967740 h 2476500"/>
                    <a:gd name="connsiteX4" fmla="*/ 2354242 w 3771525"/>
                    <a:gd name="connsiteY4" fmla="*/ 967740 h 2476500"/>
                    <a:gd name="connsiteX5" fmla="*/ 1897042 w 3771525"/>
                    <a:gd name="connsiteY5" fmla="*/ 0 h 2476500"/>
                    <a:gd name="connsiteX6" fmla="*/ 1378882 w 3771525"/>
                    <a:gd name="connsiteY6" fmla="*/ 982980 h 2476500"/>
                    <a:gd name="connsiteX7" fmla="*/ 868342 w 3771525"/>
                    <a:gd name="connsiteY7" fmla="*/ 1478280 h 2476500"/>
                    <a:gd name="connsiteX8" fmla="*/ 395902 w 3771525"/>
                    <a:gd name="connsiteY8" fmla="*/ 2186940 h 2476500"/>
                    <a:gd name="connsiteX9" fmla="*/ 0 w 3771525"/>
                    <a:gd name="connsiteY9" fmla="*/ 2476500 h 2476500"/>
                    <a:gd name="connsiteX0" fmla="*/ 0 w 3786465"/>
                    <a:gd name="connsiteY0" fmla="*/ 2476500 h 2476500"/>
                    <a:gd name="connsiteX1" fmla="*/ 3786465 w 3786465"/>
                    <a:gd name="connsiteY1" fmla="*/ 2476500 h 2476500"/>
                    <a:gd name="connsiteX2" fmla="*/ 3390562 w 3786465"/>
                    <a:gd name="connsiteY2" fmla="*/ 1760220 h 2476500"/>
                    <a:gd name="connsiteX3" fmla="*/ 2948602 w 3786465"/>
                    <a:gd name="connsiteY3" fmla="*/ 967740 h 2476500"/>
                    <a:gd name="connsiteX4" fmla="*/ 2354242 w 3786465"/>
                    <a:gd name="connsiteY4" fmla="*/ 967740 h 2476500"/>
                    <a:gd name="connsiteX5" fmla="*/ 1897042 w 3786465"/>
                    <a:gd name="connsiteY5" fmla="*/ 0 h 2476500"/>
                    <a:gd name="connsiteX6" fmla="*/ 1378882 w 3786465"/>
                    <a:gd name="connsiteY6" fmla="*/ 982980 h 2476500"/>
                    <a:gd name="connsiteX7" fmla="*/ 868342 w 3786465"/>
                    <a:gd name="connsiteY7" fmla="*/ 1478280 h 2476500"/>
                    <a:gd name="connsiteX8" fmla="*/ 395902 w 3786465"/>
                    <a:gd name="connsiteY8" fmla="*/ 2186940 h 2476500"/>
                    <a:gd name="connsiteX9" fmla="*/ 0 w 3786465"/>
                    <a:gd name="connsiteY9" fmla="*/ 2476500 h 2476500"/>
                    <a:gd name="connsiteX0" fmla="*/ 0 w 3808875"/>
                    <a:gd name="connsiteY0" fmla="*/ 2476500 h 2476500"/>
                    <a:gd name="connsiteX1" fmla="*/ 3808875 w 3808875"/>
                    <a:gd name="connsiteY1" fmla="*/ 2476500 h 2476500"/>
                    <a:gd name="connsiteX2" fmla="*/ 3390562 w 3808875"/>
                    <a:gd name="connsiteY2" fmla="*/ 1760220 h 2476500"/>
                    <a:gd name="connsiteX3" fmla="*/ 2948602 w 3808875"/>
                    <a:gd name="connsiteY3" fmla="*/ 967740 h 2476500"/>
                    <a:gd name="connsiteX4" fmla="*/ 2354242 w 3808875"/>
                    <a:gd name="connsiteY4" fmla="*/ 967740 h 2476500"/>
                    <a:gd name="connsiteX5" fmla="*/ 1897042 w 3808875"/>
                    <a:gd name="connsiteY5" fmla="*/ 0 h 2476500"/>
                    <a:gd name="connsiteX6" fmla="*/ 1378882 w 3808875"/>
                    <a:gd name="connsiteY6" fmla="*/ 982980 h 2476500"/>
                    <a:gd name="connsiteX7" fmla="*/ 868342 w 3808875"/>
                    <a:gd name="connsiteY7" fmla="*/ 1478280 h 2476500"/>
                    <a:gd name="connsiteX8" fmla="*/ 395902 w 3808875"/>
                    <a:gd name="connsiteY8" fmla="*/ 2186940 h 2476500"/>
                    <a:gd name="connsiteX9" fmla="*/ 0 w 3808875"/>
                    <a:gd name="connsiteY9" fmla="*/ 2476500 h 2476500"/>
                    <a:gd name="connsiteX0" fmla="*/ 0 w 3808875"/>
                    <a:gd name="connsiteY0" fmla="*/ 2240280 h 2240280"/>
                    <a:gd name="connsiteX1" fmla="*/ 3808875 w 3808875"/>
                    <a:gd name="connsiteY1" fmla="*/ 2240280 h 2240280"/>
                    <a:gd name="connsiteX2" fmla="*/ 3390562 w 3808875"/>
                    <a:gd name="connsiteY2" fmla="*/ 1524000 h 2240280"/>
                    <a:gd name="connsiteX3" fmla="*/ 2948602 w 3808875"/>
                    <a:gd name="connsiteY3" fmla="*/ 731520 h 2240280"/>
                    <a:gd name="connsiteX4" fmla="*/ 2354242 w 3808875"/>
                    <a:gd name="connsiteY4" fmla="*/ 731520 h 2240280"/>
                    <a:gd name="connsiteX5" fmla="*/ 1904512 w 3808875"/>
                    <a:gd name="connsiteY5" fmla="*/ 0 h 2240280"/>
                    <a:gd name="connsiteX6" fmla="*/ 1378882 w 3808875"/>
                    <a:gd name="connsiteY6" fmla="*/ 746760 h 2240280"/>
                    <a:gd name="connsiteX7" fmla="*/ 868342 w 3808875"/>
                    <a:gd name="connsiteY7" fmla="*/ 1242060 h 2240280"/>
                    <a:gd name="connsiteX8" fmla="*/ 395902 w 3808875"/>
                    <a:gd name="connsiteY8" fmla="*/ 1950720 h 2240280"/>
                    <a:gd name="connsiteX9" fmla="*/ 0 w 3808875"/>
                    <a:gd name="connsiteY9" fmla="*/ 2240280 h 2240280"/>
                    <a:gd name="connsiteX0" fmla="*/ 0 w 3808875"/>
                    <a:gd name="connsiteY0" fmla="*/ 2430780 h 2430780"/>
                    <a:gd name="connsiteX1" fmla="*/ 3808875 w 3808875"/>
                    <a:gd name="connsiteY1" fmla="*/ 2430780 h 2430780"/>
                    <a:gd name="connsiteX2" fmla="*/ 3390562 w 3808875"/>
                    <a:gd name="connsiteY2" fmla="*/ 1714500 h 2430780"/>
                    <a:gd name="connsiteX3" fmla="*/ 2948602 w 3808875"/>
                    <a:gd name="connsiteY3" fmla="*/ 922020 h 2430780"/>
                    <a:gd name="connsiteX4" fmla="*/ 2354242 w 3808875"/>
                    <a:gd name="connsiteY4" fmla="*/ 922020 h 2430780"/>
                    <a:gd name="connsiteX5" fmla="*/ 1882103 w 3808875"/>
                    <a:gd name="connsiteY5" fmla="*/ 0 h 2430780"/>
                    <a:gd name="connsiteX6" fmla="*/ 1378882 w 3808875"/>
                    <a:gd name="connsiteY6" fmla="*/ 937260 h 2430780"/>
                    <a:gd name="connsiteX7" fmla="*/ 868342 w 3808875"/>
                    <a:gd name="connsiteY7" fmla="*/ 1432560 h 2430780"/>
                    <a:gd name="connsiteX8" fmla="*/ 395902 w 3808875"/>
                    <a:gd name="connsiteY8" fmla="*/ 2141220 h 2430780"/>
                    <a:gd name="connsiteX9" fmla="*/ 0 w 3808875"/>
                    <a:gd name="connsiteY9" fmla="*/ 2430780 h 2430780"/>
                    <a:gd name="connsiteX0" fmla="*/ 0 w 3808875"/>
                    <a:gd name="connsiteY0" fmla="*/ 2438400 h 2438400"/>
                    <a:gd name="connsiteX1" fmla="*/ 3808875 w 3808875"/>
                    <a:gd name="connsiteY1" fmla="*/ 2438400 h 2438400"/>
                    <a:gd name="connsiteX2" fmla="*/ 3390562 w 3808875"/>
                    <a:gd name="connsiteY2" fmla="*/ 1722120 h 2438400"/>
                    <a:gd name="connsiteX3" fmla="*/ 2948602 w 3808875"/>
                    <a:gd name="connsiteY3" fmla="*/ 929640 h 2438400"/>
                    <a:gd name="connsiteX4" fmla="*/ 2354242 w 3808875"/>
                    <a:gd name="connsiteY4" fmla="*/ 929640 h 2438400"/>
                    <a:gd name="connsiteX5" fmla="*/ 1897043 w 3808875"/>
                    <a:gd name="connsiteY5" fmla="*/ 0 h 2438400"/>
                    <a:gd name="connsiteX6" fmla="*/ 1378882 w 3808875"/>
                    <a:gd name="connsiteY6" fmla="*/ 944880 h 2438400"/>
                    <a:gd name="connsiteX7" fmla="*/ 868342 w 3808875"/>
                    <a:gd name="connsiteY7" fmla="*/ 1440180 h 2438400"/>
                    <a:gd name="connsiteX8" fmla="*/ 395902 w 3808875"/>
                    <a:gd name="connsiteY8" fmla="*/ 2148840 h 2438400"/>
                    <a:gd name="connsiteX9" fmla="*/ 0 w 3808875"/>
                    <a:gd name="connsiteY9" fmla="*/ 2438400 h 2438400"/>
                    <a:gd name="connsiteX0" fmla="*/ 0 w 3861164"/>
                    <a:gd name="connsiteY0" fmla="*/ 2438400 h 2438400"/>
                    <a:gd name="connsiteX1" fmla="*/ 3861164 w 3861164"/>
                    <a:gd name="connsiteY1" fmla="*/ 2430780 h 2438400"/>
                    <a:gd name="connsiteX2" fmla="*/ 3390562 w 3861164"/>
                    <a:gd name="connsiteY2" fmla="*/ 1722120 h 2438400"/>
                    <a:gd name="connsiteX3" fmla="*/ 2948602 w 3861164"/>
                    <a:gd name="connsiteY3" fmla="*/ 929640 h 2438400"/>
                    <a:gd name="connsiteX4" fmla="*/ 2354242 w 3861164"/>
                    <a:gd name="connsiteY4" fmla="*/ 929640 h 2438400"/>
                    <a:gd name="connsiteX5" fmla="*/ 1897043 w 3861164"/>
                    <a:gd name="connsiteY5" fmla="*/ 0 h 2438400"/>
                    <a:gd name="connsiteX6" fmla="*/ 1378882 w 3861164"/>
                    <a:gd name="connsiteY6" fmla="*/ 944880 h 2438400"/>
                    <a:gd name="connsiteX7" fmla="*/ 868342 w 3861164"/>
                    <a:gd name="connsiteY7" fmla="*/ 1440180 h 2438400"/>
                    <a:gd name="connsiteX8" fmla="*/ 395902 w 3861164"/>
                    <a:gd name="connsiteY8" fmla="*/ 2148840 h 2438400"/>
                    <a:gd name="connsiteX9" fmla="*/ 0 w 3861164"/>
                    <a:gd name="connsiteY9" fmla="*/ 2438400 h 2438400"/>
                    <a:gd name="connsiteX0" fmla="*/ 0 w 3861164"/>
                    <a:gd name="connsiteY0" fmla="*/ 2438400 h 2438400"/>
                    <a:gd name="connsiteX1" fmla="*/ 3861164 w 3861164"/>
                    <a:gd name="connsiteY1" fmla="*/ 2430780 h 2438400"/>
                    <a:gd name="connsiteX2" fmla="*/ 3330803 w 3861164"/>
                    <a:gd name="connsiteY2" fmla="*/ 1714500 h 2438400"/>
                    <a:gd name="connsiteX3" fmla="*/ 2948602 w 3861164"/>
                    <a:gd name="connsiteY3" fmla="*/ 929640 h 2438400"/>
                    <a:gd name="connsiteX4" fmla="*/ 2354242 w 3861164"/>
                    <a:gd name="connsiteY4" fmla="*/ 929640 h 2438400"/>
                    <a:gd name="connsiteX5" fmla="*/ 1897043 w 3861164"/>
                    <a:gd name="connsiteY5" fmla="*/ 0 h 2438400"/>
                    <a:gd name="connsiteX6" fmla="*/ 1378882 w 3861164"/>
                    <a:gd name="connsiteY6" fmla="*/ 944880 h 2438400"/>
                    <a:gd name="connsiteX7" fmla="*/ 868342 w 3861164"/>
                    <a:gd name="connsiteY7" fmla="*/ 1440180 h 2438400"/>
                    <a:gd name="connsiteX8" fmla="*/ 395902 w 3861164"/>
                    <a:gd name="connsiteY8" fmla="*/ 2148840 h 2438400"/>
                    <a:gd name="connsiteX9" fmla="*/ 0 w 3861164"/>
                    <a:gd name="connsiteY9" fmla="*/ 2438400 h 2438400"/>
                    <a:gd name="connsiteX0" fmla="*/ 0 w 3861164"/>
                    <a:gd name="connsiteY0" fmla="*/ 2438400 h 2438400"/>
                    <a:gd name="connsiteX1" fmla="*/ 3861164 w 3861164"/>
                    <a:gd name="connsiteY1" fmla="*/ 2430780 h 2438400"/>
                    <a:gd name="connsiteX2" fmla="*/ 3330803 w 3861164"/>
                    <a:gd name="connsiteY2" fmla="*/ 1714500 h 2438400"/>
                    <a:gd name="connsiteX3" fmla="*/ 2948602 w 3861164"/>
                    <a:gd name="connsiteY3" fmla="*/ 929640 h 2438400"/>
                    <a:gd name="connsiteX4" fmla="*/ 2354242 w 3861164"/>
                    <a:gd name="connsiteY4" fmla="*/ 929640 h 2438400"/>
                    <a:gd name="connsiteX5" fmla="*/ 1897043 w 3861164"/>
                    <a:gd name="connsiteY5" fmla="*/ 0 h 2438400"/>
                    <a:gd name="connsiteX6" fmla="*/ 1378882 w 3861164"/>
                    <a:gd name="connsiteY6" fmla="*/ 944880 h 2438400"/>
                    <a:gd name="connsiteX7" fmla="*/ 875812 w 3861164"/>
                    <a:gd name="connsiteY7" fmla="*/ 1363980 h 2438400"/>
                    <a:gd name="connsiteX8" fmla="*/ 395902 w 3861164"/>
                    <a:gd name="connsiteY8" fmla="*/ 2148840 h 2438400"/>
                    <a:gd name="connsiteX9" fmla="*/ 0 w 3861164"/>
                    <a:gd name="connsiteY9" fmla="*/ 2438400 h 2438400"/>
                    <a:gd name="connsiteX0" fmla="*/ 0 w 3861164"/>
                    <a:gd name="connsiteY0" fmla="*/ 2438400 h 2438400"/>
                    <a:gd name="connsiteX1" fmla="*/ 3861164 w 3861164"/>
                    <a:gd name="connsiteY1" fmla="*/ 2430780 h 2438400"/>
                    <a:gd name="connsiteX2" fmla="*/ 3330803 w 3861164"/>
                    <a:gd name="connsiteY2" fmla="*/ 1714500 h 2438400"/>
                    <a:gd name="connsiteX3" fmla="*/ 2948602 w 3861164"/>
                    <a:gd name="connsiteY3" fmla="*/ 929640 h 2438400"/>
                    <a:gd name="connsiteX4" fmla="*/ 2354242 w 3861164"/>
                    <a:gd name="connsiteY4" fmla="*/ 929640 h 2438400"/>
                    <a:gd name="connsiteX5" fmla="*/ 1897043 w 3861164"/>
                    <a:gd name="connsiteY5" fmla="*/ 0 h 2438400"/>
                    <a:gd name="connsiteX6" fmla="*/ 1378882 w 3861164"/>
                    <a:gd name="connsiteY6" fmla="*/ 1028700 h 2438400"/>
                    <a:gd name="connsiteX7" fmla="*/ 875812 w 3861164"/>
                    <a:gd name="connsiteY7" fmla="*/ 1363980 h 2438400"/>
                    <a:gd name="connsiteX8" fmla="*/ 395902 w 3861164"/>
                    <a:gd name="connsiteY8" fmla="*/ 2148840 h 2438400"/>
                    <a:gd name="connsiteX9" fmla="*/ 0 w 3861164"/>
                    <a:gd name="connsiteY9" fmla="*/ 2438400 h 2438400"/>
                    <a:gd name="connsiteX0" fmla="*/ 0 w 3861164"/>
                    <a:gd name="connsiteY0" fmla="*/ 2438400 h 2438400"/>
                    <a:gd name="connsiteX1" fmla="*/ 3861164 w 3861164"/>
                    <a:gd name="connsiteY1" fmla="*/ 2430780 h 2438400"/>
                    <a:gd name="connsiteX2" fmla="*/ 3330803 w 3861164"/>
                    <a:gd name="connsiteY2" fmla="*/ 1714500 h 2438400"/>
                    <a:gd name="connsiteX3" fmla="*/ 2948602 w 3861164"/>
                    <a:gd name="connsiteY3" fmla="*/ 929640 h 2438400"/>
                    <a:gd name="connsiteX4" fmla="*/ 2354242 w 3861164"/>
                    <a:gd name="connsiteY4" fmla="*/ 1036320 h 2438400"/>
                    <a:gd name="connsiteX5" fmla="*/ 1897043 w 3861164"/>
                    <a:gd name="connsiteY5" fmla="*/ 0 h 2438400"/>
                    <a:gd name="connsiteX6" fmla="*/ 1378882 w 3861164"/>
                    <a:gd name="connsiteY6" fmla="*/ 1028700 h 2438400"/>
                    <a:gd name="connsiteX7" fmla="*/ 875812 w 3861164"/>
                    <a:gd name="connsiteY7" fmla="*/ 1363980 h 2438400"/>
                    <a:gd name="connsiteX8" fmla="*/ 395902 w 3861164"/>
                    <a:gd name="connsiteY8" fmla="*/ 2148840 h 2438400"/>
                    <a:gd name="connsiteX9" fmla="*/ 0 w 3861164"/>
                    <a:gd name="connsiteY9" fmla="*/ 2438400 h 2438400"/>
                    <a:gd name="connsiteX0" fmla="*/ 0 w 3861164"/>
                    <a:gd name="connsiteY0" fmla="*/ 2438400 h 2438400"/>
                    <a:gd name="connsiteX1" fmla="*/ 3861164 w 3861164"/>
                    <a:gd name="connsiteY1" fmla="*/ 2430780 h 2438400"/>
                    <a:gd name="connsiteX2" fmla="*/ 3330803 w 3861164"/>
                    <a:gd name="connsiteY2" fmla="*/ 1714500 h 2438400"/>
                    <a:gd name="connsiteX3" fmla="*/ 2941133 w 3861164"/>
                    <a:gd name="connsiteY3" fmla="*/ 1036320 h 2438400"/>
                    <a:gd name="connsiteX4" fmla="*/ 2354242 w 3861164"/>
                    <a:gd name="connsiteY4" fmla="*/ 1036320 h 2438400"/>
                    <a:gd name="connsiteX5" fmla="*/ 1897043 w 3861164"/>
                    <a:gd name="connsiteY5" fmla="*/ 0 h 2438400"/>
                    <a:gd name="connsiteX6" fmla="*/ 1378882 w 3861164"/>
                    <a:gd name="connsiteY6" fmla="*/ 1028700 h 2438400"/>
                    <a:gd name="connsiteX7" fmla="*/ 875812 w 3861164"/>
                    <a:gd name="connsiteY7" fmla="*/ 1363980 h 2438400"/>
                    <a:gd name="connsiteX8" fmla="*/ 395902 w 3861164"/>
                    <a:gd name="connsiteY8" fmla="*/ 2148840 h 2438400"/>
                    <a:gd name="connsiteX9" fmla="*/ 0 w 3861164"/>
                    <a:gd name="connsiteY9" fmla="*/ 2438400 h 2438400"/>
                    <a:gd name="connsiteX0" fmla="*/ 0 w 3861164"/>
                    <a:gd name="connsiteY0" fmla="*/ 2438400 h 2438400"/>
                    <a:gd name="connsiteX1" fmla="*/ 3861164 w 3861164"/>
                    <a:gd name="connsiteY1" fmla="*/ 2430780 h 2438400"/>
                    <a:gd name="connsiteX2" fmla="*/ 3375622 w 3861164"/>
                    <a:gd name="connsiteY2" fmla="*/ 1638300 h 2438400"/>
                    <a:gd name="connsiteX3" fmla="*/ 2941133 w 3861164"/>
                    <a:gd name="connsiteY3" fmla="*/ 1036320 h 2438400"/>
                    <a:gd name="connsiteX4" fmla="*/ 2354242 w 3861164"/>
                    <a:gd name="connsiteY4" fmla="*/ 1036320 h 2438400"/>
                    <a:gd name="connsiteX5" fmla="*/ 1897043 w 3861164"/>
                    <a:gd name="connsiteY5" fmla="*/ 0 h 2438400"/>
                    <a:gd name="connsiteX6" fmla="*/ 1378882 w 3861164"/>
                    <a:gd name="connsiteY6" fmla="*/ 1028700 h 2438400"/>
                    <a:gd name="connsiteX7" fmla="*/ 875812 w 3861164"/>
                    <a:gd name="connsiteY7" fmla="*/ 1363980 h 2438400"/>
                    <a:gd name="connsiteX8" fmla="*/ 395902 w 3861164"/>
                    <a:gd name="connsiteY8" fmla="*/ 2148840 h 2438400"/>
                    <a:gd name="connsiteX9" fmla="*/ 0 w 3861164"/>
                    <a:gd name="connsiteY9" fmla="*/ 2438400 h 2438400"/>
                    <a:gd name="connsiteX0" fmla="*/ 0 w 3741646"/>
                    <a:gd name="connsiteY0" fmla="*/ 2438400 h 2438400"/>
                    <a:gd name="connsiteX1" fmla="*/ 3741646 w 3741646"/>
                    <a:gd name="connsiteY1" fmla="*/ 2430780 h 2438400"/>
                    <a:gd name="connsiteX2" fmla="*/ 3375622 w 3741646"/>
                    <a:gd name="connsiteY2" fmla="*/ 1638300 h 2438400"/>
                    <a:gd name="connsiteX3" fmla="*/ 2941133 w 3741646"/>
                    <a:gd name="connsiteY3" fmla="*/ 1036320 h 2438400"/>
                    <a:gd name="connsiteX4" fmla="*/ 2354242 w 3741646"/>
                    <a:gd name="connsiteY4" fmla="*/ 1036320 h 2438400"/>
                    <a:gd name="connsiteX5" fmla="*/ 1897043 w 3741646"/>
                    <a:gd name="connsiteY5" fmla="*/ 0 h 2438400"/>
                    <a:gd name="connsiteX6" fmla="*/ 1378882 w 3741646"/>
                    <a:gd name="connsiteY6" fmla="*/ 1028700 h 2438400"/>
                    <a:gd name="connsiteX7" fmla="*/ 875812 w 3741646"/>
                    <a:gd name="connsiteY7" fmla="*/ 1363980 h 2438400"/>
                    <a:gd name="connsiteX8" fmla="*/ 395902 w 3741646"/>
                    <a:gd name="connsiteY8" fmla="*/ 2148840 h 2438400"/>
                    <a:gd name="connsiteX9" fmla="*/ 0 w 3741646"/>
                    <a:gd name="connsiteY9" fmla="*/ 2438400 h 2438400"/>
                    <a:gd name="connsiteX0" fmla="*/ 0 w 3741646"/>
                    <a:gd name="connsiteY0" fmla="*/ 2217420 h 2217420"/>
                    <a:gd name="connsiteX1" fmla="*/ 3741646 w 3741646"/>
                    <a:gd name="connsiteY1" fmla="*/ 2209800 h 2217420"/>
                    <a:gd name="connsiteX2" fmla="*/ 3375622 w 3741646"/>
                    <a:gd name="connsiteY2" fmla="*/ 1417320 h 2217420"/>
                    <a:gd name="connsiteX3" fmla="*/ 2941133 w 3741646"/>
                    <a:gd name="connsiteY3" fmla="*/ 815340 h 2217420"/>
                    <a:gd name="connsiteX4" fmla="*/ 2354242 w 3741646"/>
                    <a:gd name="connsiteY4" fmla="*/ 815340 h 2217420"/>
                    <a:gd name="connsiteX5" fmla="*/ 1897043 w 3741646"/>
                    <a:gd name="connsiteY5" fmla="*/ 0 h 2217420"/>
                    <a:gd name="connsiteX6" fmla="*/ 1378882 w 3741646"/>
                    <a:gd name="connsiteY6" fmla="*/ 807720 h 2217420"/>
                    <a:gd name="connsiteX7" fmla="*/ 875812 w 3741646"/>
                    <a:gd name="connsiteY7" fmla="*/ 1143000 h 2217420"/>
                    <a:gd name="connsiteX8" fmla="*/ 395902 w 3741646"/>
                    <a:gd name="connsiteY8" fmla="*/ 1927860 h 2217420"/>
                    <a:gd name="connsiteX9" fmla="*/ 0 w 3741646"/>
                    <a:gd name="connsiteY9" fmla="*/ 2217420 h 2217420"/>
                    <a:gd name="connsiteX0" fmla="*/ 0 w 3741646"/>
                    <a:gd name="connsiteY0" fmla="*/ 2217420 h 2217420"/>
                    <a:gd name="connsiteX1" fmla="*/ 3741646 w 3741646"/>
                    <a:gd name="connsiteY1" fmla="*/ 2209800 h 2217420"/>
                    <a:gd name="connsiteX2" fmla="*/ 3375622 w 3741646"/>
                    <a:gd name="connsiteY2" fmla="*/ 1417320 h 2217420"/>
                    <a:gd name="connsiteX3" fmla="*/ 2941133 w 3741646"/>
                    <a:gd name="connsiteY3" fmla="*/ 815340 h 2217420"/>
                    <a:gd name="connsiteX4" fmla="*/ 2414001 w 3741646"/>
                    <a:gd name="connsiteY4" fmla="*/ 815340 h 2217420"/>
                    <a:gd name="connsiteX5" fmla="*/ 1897043 w 3741646"/>
                    <a:gd name="connsiteY5" fmla="*/ 0 h 2217420"/>
                    <a:gd name="connsiteX6" fmla="*/ 1378882 w 3741646"/>
                    <a:gd name="connsiteY6" fmla="*/ 807720 h 2217420"/>
                    <a:gd name="connsiteX7" fmla="*/ 875812 w 3741646"/>
                    <a:gd name="connsiteY7" fmla="*/ 1143000 h 2217420"/>
                    <a:gd name="connsiteX8" fmla="*/ 395902 w 3741646"/>
                    <a:gd name="connsiteY8" fmla="*/ 1927860 h 2217420"/>
                    <a:gd name="connsiteX9" fmla="*/ 0 w 3741646"/>
                    <a:gd name="connsiteY9" fmla="*/ 2217420 h 2217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1646" h="2217420">
                      <a:moveTo>
                        <a:pt x="0" y="2217420"/>
                      </a:moveTo>
                      <a:lnTo>
                        <a:pt x="3741646" y="2209800"/>
                      </a:lnTo>
                      <a:lnTo>
                        <a:pt x="3375622" y="1417320"/>
                      </a:lnTo>
                      <a:lnTo>
                        <a:pt x="2941133" y="815340"/>
                      </a:lnTo>
                      <a:lnTo>
                        <a:pt x="2414001" y="815340"/>
                      </a:lnTo>
                      <a:lnTo>
                        <a:pt x="1897043" y="0"/>
                      </a:lnTo>
                      <a:lnTo>
                        <a:pt x="1378882" y="807720"/>
                      </a:lnTo>
                      <a:lnTo>
                        <a:pt x="875812" y="1143000"/>
                      </a:lnTo>
                      <a:lnTo>
                        <a:pt x="395902" y="1927860"/>
                      </a:lnTo>
                      <a:lnTo>
                        <a:pt x="0" y="2217420"/>
                      </a:lnTo>
                      <a:close/>
                    </a:path>
                  </a:pathLst>
                </a:custGeom>
                <a:pattFill prst="pct75">
                  <a:fgClr>
                    <a:schemeClr val="accent5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" name="타원 23"/>
                <p:cNvSpPr>
                  <a:spLocks noChangeAspect="1"/>
                </p:cNvSpPr>
                <p:nvPr/>
              </p:nvSpPr>
              <p:spPr>
                <a:xfrm>
                  <a:off x="3534386" y="1541703"/>
                  <a:ext cx="208583" cy="208583"/>
                </a:xfrm>
                <a:prstGeom prst="ellipse">
                  <a:avLst/>
                </a:prstGeom>
                <a:pattFill prst="pct75">
                  <a:fgClr>
                    <a:schemeClr val="accent6"/>
                  </a:fgClr>
                  <a:bgClr>
                    <a:schemeClr val="bg1"/>
                  </a:bgClr>
                </a:patt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5" name="타원 24"/>
                <p:cNvSpPr>
                  <a:spLocks noChangeAspect="1"/>
                </p:cNvSpPr>
                <p:nvPr/>
              </p:nvSpPr>
              <p:spPr>
                <a:xfrm>
                  <a:off x="3049652" y="1811731"/>
                  <a:ext cx="208583" cy="208583"/>
                </a:xfrm>
                <a:prstGeom prst="ellipse">
                  <a:avLst/>
                </a:prstGeom>
                <a:pattFill prst="pct75">
                  <a:fgClr>
                    <a:schemeClr val="accent6"/>
                  </a:fgClr>
                  <a:bgClr>
                    <a:schemeClr val="bg1"/>
                  </a:bgClr>
                </a:patt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6" name="타원 25"/>
                <p:cNvSpPr>
                  <a:spLocks noChangeAspect="1"/>
                </p:cNvSpPr>
                <p:nvPr/>
              </p:nvSpPr>
              <p:spPr>
                <a:xfrm>
                  <a:off x="4576627" y="1811731"/>
                  <a:ext cx="208583" cy="208583"/>
                </a:xfrm>
                <a:prstGeom prst="ellipse">
                  <a:avLst/>
                </a:prstGeom>
                <a:pattFill prst="pct75">
                  <a:fgClr>
                    <a:schemeClr val="accent6"/>
                  </a:fgClr>
                  <a:bgClr>
                    <a:schemeClr val="bg1"/>
                  </a:bgClr>
                </a:patt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7" name="타원 26"/>
                <p:cNvSpPr>
                  <a:spLocks noChangeAspect="1"/>
                </p:cNvSpPr>
                <p:nvPr/>
              </p:nvSpPr>
              <p:spPr>
                <a:xfrm>
                  <a:off x="4064472" y="1811731"/>
                  <a:ext cx="208583" cy="208583"/>
                </a:xfrm>
                <a:prstGeom prst="ellipse">
                  <a:avLst/>
                </a:prstGeom>
                <a:pattFill prst="pct75">
                  <a:fgClr>
                    <a:schemeClr val="accent6"/>
                  </a:fgClr>
                  <a:bgClr>
                    <a:schemeClr val="bg1"/>
                  </a:bgClr>
                </a:patt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8" name="타원 27"/>
                <p:cNvSpPr>
                  <a:spLocks noChangeAspect="1"/>
                </p:cNvSpPr>
                <p:nvPr/>
              </p:nvSpPr>
              <p:spPr>
                <a:xfrm>
                  <a:off x="2035568" y="2775685"/>
                  <a:ext cx="208583" cy="208583"/>
                </a:xfrm>
                <a:prstGeom prst="ellipse">
                  <a:avLst/>
                </a:prstGeom>
                <a:pattFill prst="pct75">
                  <a:fgClr>
                    <a:schemeClr val="accent6"/>
                  </a:fgClr>
                  <a:bgClr>
                    <a:schemeClr val="bg1"/>
                  </a:bgClr>
                </a:patt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9" name="타원 28"/>
                <p:cNvSpPr>
                  <a:spLocks noChangeAspect="1"/>
                </p:cNvSpPr>
                <p:nvPr/>
              </p:nvSpPr>
              <p:spPr>
                <a:xfrm>
                  <a:off x="2542794" y="2020314"/>
                  <a:ext cx="208583" cy="208583"/>
                </a:xfrm>
                <a:prstGeom prst="ellipse">
                  <a:avLst/>
                </a:prstGeom>
                <a:pattFill prst="pct75">
                  <a:fgClr>
                    <a:schemeClr val="accent6"/>
                  </a:fgClr>
                  <a:bgClr>
                    <a:schemeClr val="bg1"/>
                  </a:bgClr>
                </a:patt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0" name="타원 29"/>
                <p:cNvSpPr>
                  <a:spLocks noChangeAspect="1"/>
                </p:cNvSpPr>
                <p:nvPr/>
              </p:nvSpPr>
              <p:spPr>
                <a:xfrm>
                  <a:off x="5048444" y="2122113"/>
                  <a:ext cx="208583" cy="208583"/>
                </a:xfrm>
                <a:prstGeom prst="ellipse">
                  <a:avLst/>
                </a:prstGeom>
                <a:pattFill prst="pct75">
                  <a:fgClr>
                    <a:schemeClr val="accent6"/>
                  </a:fgClr>
                  <a:bgClr>
                    <a:schemeClr val="bg1"/>
                  </a:bgClr>
                </a:patt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cxnSp>
              <p:nvCxnSpPr>
                <p:cNvPr id="31" name="직선 연결선 30"/>
                <p:cNvCxnSpPr/>
                <p:nvPr/>
              </p:nvCxnSpPr>
              <p:spPr>
                <a:xfrm flipV="1">
                  <a:off x="1706840" y="1303365"/>
                  <a:ext cx="0" cy="2811520"/>
                </a:xfrm>
                <a:prstGeom prst="line">
                  <a:avLst/>
                </a:prstGeom>
                <a:ln w="1905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직선 연결선 31"/>
                <p:cNvCxnSpPr/>
                <p:nvPr/>
              </p:nvCxnSpPr>
              <p:spPr>
                <a:xfrm flipV="1">
                  <a:off x="5546230" y="1296046"/>
                  <a:ext cx="0" cy="2811520"/>
                </a:xfrm>
                <a:prstGeom prst="line">
                  <a:avLst/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/>
                <p:cNvSpPr txBox="1"/>
                <p:nvPr/>
              </p:nvSpPr>
              <p:spPr>
                <a:xfrm>
                  <a:off x="4839924" y="873122"/>
                  <a:ext cx="142289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schemeClr val="accent6"/>
                      </a:solidFill>
                      <a:latin typeface="나눔고딕" pitchFamily="50" charset="-127"/>
                      <a:ea typeface="나눔고딕" pitchFamily="50" charset="-127"/>
                    </a:rPr>
                    <a:t>평형온도</a:t>
                  </a:r>
                  <a:r>
                    <a:rPr lang="en-US" altLang="ko-KR" sz="1600" b="1" dirty="0" smtClean="0">
                      <a:solidFill>
                        <a:schemeClr val="accent6"/>
                      </a:solidFill>
                      <a:latin typeface="나눔고딕" pitchFamily="50" charset="-127"/>
                      <a:ea typeface="나눔고딕" pitchFamily="50" charset="-127"/>
                    </a:rPr>
                    <a:t>(°C)</a:t>
                  </a:r>
                  <a:endParaRPr lang="ko-KR" altLang="en-US" sz="1600" b="1" dirty="0">
                    <a:solidFill>
                      <a:schemeClr val="accent6"/>
                    </a:solidFill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743273" y="873122"/>
                  <a:ext cx="194122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schemeClr val="accent5"/>
                      </a:solidFill>
                      <a:latin typeface="나눔고딕" pitchFamily="50" charset="-127"/>
                      <a:ea typeface="나눔고딕" pitchFamily="50" charset="-127"/>
                    </a:rPr>
                    <a:t>일사량</a:t>
                  </a:r>
                  <a:r>
                    <a:rPr lang="en-US" altLang="ko-KR" sz="1600" b="1" dirty="0" smtClean="0">
                      <a:solidFill>
                        <a:schemeClr val="accent5"/>
                      </a:solidFill>
                      <a:latin typeface="나눔고딕" pitchFamily="50" charset="-127"/>
                      <a:ea typeface="나눔고딕" pitchFamily="50" charset="-127"/>
                    </a:rPr>
                    <a:t>(W/m</a:t>
                  </a:r>
                  <a:r>
                    <a:rPr lang="en-US" altLang="ko-KR" sz="1600" b="1" baseline="30000" dirty="0" smtClean="0">
                      <a:solidFill>
                        <a:schemeClr val="accent5"/>
                      </a:solidFill>
                      <a:latin typeface="나눔고딕" pitchFamily="50" charset="-127"/>
                      <a:ea typeface="나눔고딕" pitchFamily="50" charset="-127"/>
                    </a:rPr>
                    <a:t>2</a:t>
                  </a:r>
                  <a:r>
                    <a:rPr lang="en-US" altLang="ko-KR" sz="1600" b="1" dirty="0" smtClean="0">
                      <a:solidFill>
                        <a:schemeClr val="accent5"/>
                      </a:solidFill>
                      <a:latin typeface="나눔고딕" pitchFamily="50" charset="-127"/>
                      <a:ea typeface="나눔고딕" pitchFamily="50" charset="-127"/>
                    </a:rPr>
                    <a:t>)</a:t>
                  </a:r>
                  <a:endParaRPr lang="ko-KR" altLang="en-US" sz="1600" b="1" dirty="0">
                    <a:solidFill>
                      <a:schemeClr val="accent5"/>
                    </a:solidFill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168452" y="1186514"/>
                  <a:ext cx="941163" cy="351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5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나눔고딕" pitchFamily="50" charset="-127"/>
                      <a:ea typeface="나눔고딕" pitchFamily="50" charset="-127"/>
                    </a:rPr>
                    <a:t>234°C </a:t>
                  </a:r>
                  <a:endParaRPr lang="ko-KR" altLang="en-US" sz="1500" b="1" dirty="0">
                    <a:solidFill>
                      <a:schemeClr val="accent6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4218158" y="1486088"/>
                  <a:ext cx="933634" cy="351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5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나눔고딕" pitchFamily="50" charset="-127"/>
                      <a:ea typeface="나눔고딕" pitchFamily="50" charset="-127"/>
                    </a:rPr>
                    <a:t>196°C </a:t>
                  </a:r>
                  <a:endParaRPr lang="ko-KR" altLang="en-US" sz="1500" b="1" dirty="0">
                    <a:solidFill>
                      <a:schemeClr val="accent6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1688500" y="2947548"/>
                  <a:ext cx="888241" cy="351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5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나눔고딕" pitchFamily="50" charset="-127"/>
                      <a:ea typeface="나눔고딕" pitchFamily="50" charset="-127"/>
                    </a:rPr>
                    <a:t>126°C </a:t>
                  </a:r>
                  <a:endParaRPr lang="ko-KR" altLang="en-US" sz="1500" b="1" dirty="0">
                    <a:solidFill>
                      <a:schemeClr val="accent6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4699064" y="2333519"/>
                  <a:ext cx="956267" cy="351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5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나눔고딕" pitchFamily="50" charset="-127"/>
                      <a:ea typeface="나눔고딕" pitchFamily="50" charset="-127"/>
                    </a:rPr>
                    <a:t>175°C </a:t>
                  </a:r>
                  <a:endParaRPr lang="ko-KR" altLang="en-US" sz="1500" b="1" dirty="0">
                    <a:solidFill>
                      <a:schemeClr val="accent6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421913" y="2137010"/>
                  <a:ext cx="1392117" cy="3348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 smtClean="0">
                      <a:ln>
                        <a:solidFill>
                          <a:schemeClr val="accent5"/>
                        </a:solidFill>
                      </a:ln>
                      <a:solidFill>
                        <a:schemeClr val="accent5"/>
                      </a:solidFill>
                      <a:latin typeface="나눔고딕 Light" pitchFamily="50" charset="-127"/>
                      <a:ea typeface="나눔고딕 Light" pitchFamily="50" charset="-127"/>
                    </a:rPr>
                    <a:t> 900 </a:t>
                  </a:r>
                  <a:r>
                    <a:rPr lang="en-US" altLang="ko-KR" sz="1400" dirty="0">
                      <a:ln>
                        <a:solidFill>
                          <a:schemeClr val="accent5"/>
                        </a:solidFill>
                      </a:ln>
                      <a:solidFill>
                        <a:schemeClr val="accent5"/>
                      </a:solidFill>
                      <a:latin typeface="나눔고딕 Light" pitchFamily="50" charset="-127"/>
                      <a:ea typeface="나눔고딕 Light" pitchFamily="50" charset="-127"/>
                    </a:rPr>
                    <a:t>W/m</a:t>
                  </a:r>
                  <a:r>
                    <a:rPr lang="en-US" altLang="ko-KR" sz="1400" baseline="30000" dirty="0">
                      <a:ln>
                        <a:solidFill>
                          <a:schemeClr val="accent5"/>
                        </a:solidFill>
                      </a:ln>
                      <a:solidFill>
                        <a:schemeClr val="accent5"/>
                      </a:solidFill>
                      <a:latin typeface="나눔고딕 Light" pitchFamily="50" charset="-127"/>
                      <a:ea typeface="나눔고딕 Light" pitchFamily="50" charset="-127"/>
                    </a:rPr>
                    <a:t>2</a:t>
                  </a:r>
                  <a:r>
                    <a:rPr lang="en-US" altLang="ko-KR" sz="1400" dirty="0" smtClean="0">
                      <a:ln>
                        <a:solidFill>
                          <a:schemeClr val="accent5"/>
                        </a:solidFill>
                      </a:ln>
                      <a:solidFill>
                        <a:schemeClr val="accent5"/>
                      </a:solidFill>
                      <a:latin typeface="나눔고딕 Light" pitchFamily="50" charset="-127"/>
                      <a:ea typeface="나눔고딕 Light" pitchFamily="50" charset="-127"/>
                    </a:rPr>
                    <a:t> </a:t>
                  </a:r>
                  <a:endParaRPr lang="ko-KR" altLang="en-US" sz="1400" dirty="0">
                    <a:ln>
                      <a:solidFill>
                        <a:schemeClr val="accent5"/>
                      </a:solidFill>
                    </a:ln>
                    <a:solidFill>
                      <a:schemeClr val="accent5"/>
                    </a:solidFill>
                    <a:latin typeface="나눔고딕 Light" pitchFamily="50" charset="-127"/>
                    <a:ea typeface="나눔고딕 Light" pitchFamily="50" charset="-127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421914" y="2639430"/>
                  <a:ext cx="1392116" cy="3348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 smtClean="0">
                      <a:ln>
                        <a:solidFill>
                          <a:schemeClr val="accent5"/>
                        </a:solidFill>
                      </a:ln>
                      <a:solidFill>
                        <a:schemeClr val="accent5"/>
                      </a:solidFill>
                      <a:latin typeface="나눔고딕 Light" pitchFamily="50" charset="-127"/>
                      <a:ea typeface="나눔고딕 Light" pitchFamily="50" charset="-127"/>
                    </a:rPr>
                    <a:t> </a:t>
                  </a:r>
                  <a:r>
                    <a:rPr lang="en-US" altLang="ko-KR" sz="1400" dirty="0">
                      <a:ln>
                        <a:solidFill>
                          <a:schemeClr val="accent5"/>
                        </a:solidFill>
                      </a:ln>
                      <a:solidFill>
                        <a:schemeClr val="accent5"/>
                      </a:solidFill>
                      <a:latin typeface="나눔고딕 Light" pitchFamily="50" charset="-127"/>
                      <a:ea typeface="나눔고딕 Light" pitchFamily="50" charset="-127"/>
                    </a:rPr>
                    <a:t>7</a:t>
                  </a:r>
                  <a:r>
                    <a:rPr lang="en-US" altLang="ko-KR" sz="1400" dirty="0" smtClean="0">
                      <a:ln>
                        <a:solidFill>
                          <a:schemeClr val="accent5"/>
                        </a:solidFill>
                      </a:ln>
                      <a:solidFill>
                        <a:schemeClr val="accent5"/>
                      </a:solidFill>
                      <a:latin typeface="나눔고딕 Light" pitchFamily="50" charset="-127"/>
                      <a:ea typeface="나눔고딕 Light" pitchFamily="50" charset="-127"/>
                    </a:rPr>
                    <a:t>00 </a:t>
                  </a:r>
                  <a:r>
                    <a:rPr lang="en-US" altLang="ko-KR" sz="1400" dirty="0">
                      <a:ln>
                        <a:solidFill>
                          <a:schemeClr val="accent5"/>
                        </a:solidFill>
                      </a:ln>
                      <a:solidFill>
                        <a:schemeClr val="accent5"/>
                      </a:solidFill>
                      <a:latin typeface="나눔고딕 Light" pitchFamily="50" charset="-127"/>
                      <a:ea typeface="나눔고딕 Light" pitchFamily="50" charset="-127"/>
                    </a:rPr>
                    <a:t>W/m</a:t>
                  </a:r>
                  <a:r>
                    <a:rPr lang="en-US" altLang="ko-KR" sz="1400" baseline="30000" dirty="0">
                      <a:ln>
                        <a:solidFill>
                          <a:schemeClr val="accent5"/>
                        </a:solidFill>
                      </a:ln>
                      <a:solidFill>
                        <a:schemeClr val="accent5"/>
                      </a:solidFill>
                      <a:latin typeface="나눔고딕 Light" pitchFamily="50" charset="-127"/>
                      <a:ea typeface="나눔고딕 Light" pitchFamily="50" charset="-127"/>
                    </a:rPr>
                    <a:t>2</a:t>
                  </a:r>
                  <a:r>
                    <a:rPr lang="en-US" altLang="ko-KR" sz="1400" dirty="0" smtClean="0">
                      <a:ln>
                        <a:solidFill>
                          <a:schemeClr val="accent5"/>
                        </a:solidFill>
                      </a:ln>
                      <a:solidFill>
                        <a:schemeClr val="accent5"/>
                      </a:solidFill>
                      <a:latin typeface="나눔고딕 Light" pitchFamily="50" charset="-127"/>
                      <a:ea typeface="나눔고딕 Light" pitchFamily="50" charset="-127"/>
                    </a:rPr>
                    <a:t> </a:t>
                  </a:r>
                  <a:endParaRPr lang="ko-KR" altLang="en-US" sz="1400" dirty="0">
                    <a:ln>
                      <a:solidFill>
                        <a:schemeClr val="accent5"/>
                      </a:solidFill>
                    </a:ln>
                    <a:solidFill>
                      <a:schemeClr val="accent5"/>
                    </a:solidFill>
                    <a:latin typeface="나눔고딕 Light" pitchFamily="50" charset="-127"/>
                    <a:ea typeface="나눔고딕 Light" pitchFamily="50" charset="-127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421914" y="3141850"/>
                  <a:ext cx="1392116" cy="3348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 smtClean="0">
                      <a:ln>
                        <a:solidFill>
                          <a:schemeClr val="accent5"/>
                        </a:solidFill>
                      </a:ln>
                      <a:solidFill>
                        <a:schemeClr val="accent5"/>
                      </a:solidFill>
                      <a:latin typeface="나눔고딕 Light" pitchFamily="50" charset="-127"/>
                      <a:ea typeface="나눔고딕 Light" pitchFamily="50" charset="-127"/>
                    </a:rPr>
                    <a:t> </a:t>
                  </a:r>
                  <a:r>
                    <a:rPr lang="en-US" altLang="ko-KR" sz="1400" dirty="0">
                      <a:ln>
                        <a:solidFill>
                          <a:schemeClr val="accent5"/>
                        </a:solidFill>
                      </a:ln>
                      <a:solidFill>
                        <a:schemeClr val="accent5"/>
                      </a:solidFill>
                      <a:latin typeface="나눔고딕 Light" pitchFamily="50" charset="-127"/>
                      <a:ea typeface="나눔고딕 Light" pitchFamily="50" charset="-127"/>
                    </a:rPr>
                    <a:t>5</a:t>
                  </a:r>
                  <a:r>
                    <a:rPr lang="en-US" altLang="ko-KR" sz="1400" dirty="0" smtClean="0">
                      <a:ln>
                        <a:solidFill>
                          <a:schemeClr val="accent5"/>
                        </a:solidFill>
                      </a:ln>
                      <a:solidFill>
                        <a:schemeClr val="accent5"/>
                      </a:solidFill>
                      <a:latin typeface="나눔고딕 Light" pitchFamily="50" charset="-127"/>
                      <a:ea typeface="나눔고딕 Light" pitchFamily="50" charset="-127"/>
                    </a:rPr>
                    <a:t>00 </a:t>
                  </a:r>
                  <a:r>
                    <a:rPr lang="en-US" altLang="ko-KR" sz="1400" dirty="0">
                      <a:ln>
                        <a:solidFill>
                          <a:schemeClr val="accent5"/>
                        </a:solidFill>
                      </a:ln>
                      <a:solidFill>
                        <a:schemeClr val="accent5"/>
                      </a:solidFill>
                      <a:latin typeface="나눔고딕 Light" pitchFamily="50" charset="-127"/>
                      <a:ea typeface="나눔고딕 Light" pitchFamily="50" charset="-127"/>
                    </a:rPr>
                    <a:t>W/m</a:t>
                  </a:r>
                  <a:r>
                    <a:rPr lang="en-US" altLang="ko-KR" sz="1400" baseline="30000" dirty="0">
                      <a:ln>
                        <a:solidFill>
                          <a:schemeClr val="accent5"/>
                        </a:solidFill>
                      </a:ln>
                      <a:solidFill>
                        <a:schemeClr val="accent5"/>
                      </a:solidFill>
                      <a:latin typeface="나눔고딕 Light" pitchFamily="50" charset="-127"/>
                      <a:ea typeface="나눔고딕 Light" pitchFamily="50" charset="-127"/>
                    </a:rPr>
                    <a:t>2</a:t>
                  </a:r>
                  <a:r>
                    <a:rPr lang="en-US" altLang="ko-KR" sz="1400" dirty="0" smtClean="0">
                      <a:ln>
                        <a:solidFill>
                          <a:schemeClr val="accent5"/>
                        </a:solidFill>
                      </a:ln>
                      <a:solidFill>
                        <a:schemeClr val="accent5"/>
                      </a:solidFill>
                      <a:latin typeface="나눔고딕 Light" pitchFamily="50" charset="-127"/>
                      <a:ea typeface="나눔고딕 Light" pitchFamily="50" charset="-127"/>
                    </a:rPr>
                    <a:t> </a:t>
                  </a:r>
                  <a:endParaRPr lang="ko-KR" altLang="en-US" sz="1400" dirty="0">
                    <a:ln>
                      <a:solidFill>
                        <a:schemeClr val="accent5"/>
                      </a:solidFill>
                    </a:ln>
                    <a:solidFill>
                      <a:schemeClr val="accent5"/>
                    </a:solidFill>
                    <a:latin typeface="나눔고딕 Light" pitchFamily="50" charset="-127"/>
                    <a:ea typeface="나눔고딕 Light" pitchFamily="50" charset="-127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421914" y="3644269"/>
                  <a:ext cx="1392116" cy="3348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 smtClean="0">
                      <a:ln>
                        <a:solidFill>
                          <a:schemeClr val="accent5"/>
                        </a:solidFill>
                      </a:ln>
                      <a:solidFill>
                        <a:schemeClr val="accent5"/>
                      </a:solidFill>
                      <a:latin typeface="나눔고딕 Light" pitchFamily="50" charset="-127"/>
                      <a:ea typeface="나눔고딕 Light" pitchFamily="50" charset="-127"/>
                    </a:rPr>
                    <a:t> </a:t>
                  </a:r>
                  <a:r>
                    <a:rPr lang="en-US" altLang="ko-KR" sz="1400" dirty="0">
                      <a:ln>
                        <a:solidFill>
                          <a:schemeClr val="accent5"/>
                        </a:solidFill>
                      </a:ln>
                      <a:solidFill>
                        <a:schemeClr val="accent5"/>
                      </a:solidFill>
                      <a:latin typeface="나눔고딕 Light" pitchFamily="50" charset="-127"/>
                      <a:ea typeface="나눔고딕 Light" pitchFamily="50" charset="-127"/>
                    </a:rPr>
                    <a:t>3</a:t>
                  </a:r>
                  <a:r>
                    <a:rPr lang="en-US" altLang="ko-KR" sz="1400" dirty="0" smtClean="0">
                      <a:ln>
                        <a:solidFill>
                          <a:schemeClr val="accent5"/>
                        </a:solidFill>
                      </a:ln>
                      <a:solidFill>
                        <a:schemeClr val="accent5"/>
                      </a:solidFill>
                      <a:latin typeface="나눔고딕 Light" pitchFamily="50" charset="-127"/>
                      <a:ea typeface="나눔고딕 Light" pitchFamily="50" charset="-127"/>
                    </a:rPr>
                    <a:t>00 W/m</a:t>
                  </a:r>
                  <a:r>
                    <a:rPr lang="en-US" altLang="ko-KR" sz="1400" baseline="30000" dirty="0" smtClean="0">
                      <a:ln>
                        <a:solidFill>
                          <a:schemeClr val="accent5"/>
                        </a:solidFill>
                      </a:ln>
                      <a:solidFill>
                        <a:schemeClr val="accent5"/>
                      </a:solidFill>
                      <a:latin typeface="나눔고딕 Light" pitchFamily="50" charset="-127"/>
                      <a:ea typeface="나눔고딕 Light" pitchFamily="50" charset="-127"/>
                    </a:rPr>
                    <a:t>2</a:t>
                  </a:r>
                  <a:r>
                    <a:rPr lang="en-US" altLang="ko-KR" sz="1400" dirty="0" smtClean="0">
                      <a:ln>
                        <a:solidFill>
                          <a:schemeClr val="accent5"/>
                        </a:solidFill>
                      </a:ln>
                      <a:solidFill>
                        <a:schemeClr val="accent5"/>
                      </a:solidFill>
                      <a:latin typeface="나눔고딕 Light" pitchFamily="50" charset="-127"/>
                      <a:ea typeface="나눔고딕 Light" pitchFamily="50" charset="-127"/>
                    </a:rPr>
                    <a:t> </a:t>
                  </a:r>
                  <a:endParaRPr lang="ko-KR" altLang="en-US" sz="1400" dirty="0">
                    <a:ln>
                      <a:solidFill>
                        <a:schemeClr val="accent5"/>
                      </a:solidFill>
                    </a:ln>
                    <a:solidFill>
                      <a:schemeClr val="accent5"/>
                    </a:solidFill>
                    <a:latin typeface="나눔고딕 Light" pitchFamily="50" charset="-127"/>
                    <a:ea typeface="나눔고딕 Light" pitchFamily="50" charset="-127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158930" y="1645256"/>
                  <a:ext cx="878996" cy="351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5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나눔고딕" pitchFamily="50" charset="-127"/>
                      <a:ea typeface="나눔고딕" pitchFamily="50" charset="-127"/>
                    </a:rPr>
                    <a:t>181°C </a:t>
                  </a:r>
                  <a:endParaRPr lang="ko-KR" altLang="en-US" sz="1500" b="1" dirty="0">
                    <a:solidFill>
                      <a:schemeClr val="accent6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4496702" y="5978390"/>
                <a:ext cx="6013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오후</a:t>
                </a:r>
                <a:endParaRPr lang="ko-KR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745584" y="5641573"/>
              <a:ext cx="661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오전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9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39517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0" y="3907654"/>
            <a:ext cx="7373255" cy="199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0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Darken’s</a:t>
            </a:r>
            <a:r>
              <a:rPr lang="en-US" altLang="ko-KR" dirty="0" smtClean="0"/>
              <a:t> uphill diffusion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71753" y="1484784"/>
            <a:ext cx="3820840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/>
              <a:t>Specimen length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 smtClean="0"/>
              <a:t>: 50mm, 50mm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/>
              <a:t>Left composition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 smtClean="0"/>
              <a:t>: Fe - 3.8 </a:t>
            </a:r>
            <a:r>
              <a:rPr lang="en-US" altLang="ko-KR" sz="2000" dirty="0" err="1" smtClean="0"/>
              <a:t>wt</a:t>
            </a:r>
            <a:r>
              <a:rPr lang="en-US" altLang="ko-KR" sz="2000" dirty="0" smtClean="0"/>
              <a:t>% Si - 0.478 </a:t>
            </a:r>
            <a:r>
              <a:rPr lang="en-US" altLang="ko-KR" sz="2000" dirty="0" err="1" smtClean="0"/>
              <a:t>wt</a:t>
            </a:r>
            <a:r>
              <a:rPr lang="en-US" altLang="ko-KR" sz="2000" dirty="0" smtClean="0"/>
              <a:t>% C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/>
              <a:t>Right composition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 smtClean="0"/>
              <a:t>: Fe – 0.441 </a:t>
            </a:r>
            <a:r>
              <a:rPr lang="en-US" altLang="ko-KR" sz="2000" dirty="0" err="1" smtClean="0"/>
              <a:t>wt</a:t>
            </a:r>
            <a:r>
              <a:rPr lang="en-US" altLang="ko-KR" sz="2000" dirty="0" smtClean="0"/>
              <a:t>% C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/>
              <a:t>Temperature</a:t>
            </a:r>
            <a:r>
              <a:rPr lang="en-US" altLang="ko-KR" dirty="0" smtClean="0"/>
              <a:t> : </a:t>
            </a:r>
            <a:r>
              <a:rPr lang="en-US" altLang="ko-KR" sz="2000" dirty="0" smtClean="0"/>
              <a:t>1323K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/>
              <a:t>Time : </a:t>
            </a:r>
            <a:r>
              <a:rPr lang="en-US" altLang="ko-KR" sz="2000" dirty="0" smtClean="0"/>
              <a:t>13 days</a:t>
            </a:r>
            <a:endParaRPr lang="ko-KR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5988"/>
            <a:ext cx="484822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0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Thermodynamics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𝐶𝐶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𝑉𝑎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</m:sSub>
                    <m:f>
                      <m:f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ko-KR" altLang="en-US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ko-KR" altLang="en-US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endParaRPr lang="en-US" altLang="ko-K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𝐶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𝑆𝑖</m:t>
                        </m:r>
                      </m:sub>
                    </m:sSub>
                    <m:r>
                      <a:rPr lang="en-US" altLang="ko-K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𝑉𝑎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</m:sSub>
                    <m:f>
                      <m:f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ko-KR" alt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ko-KR" alt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𝑆𝑖</m:t>
                            </m:r>
                          </m:sub>
                        </m:sSub>
                      </m:den>
                    </m:f>
                  </m:oMath>
                </a14:m>
                <a:endParaRPr lang="en-US" altLang="ko-K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𝑆𝑖</m:t>
                        </m:r>
                        <m:r>
                          <a:rPr lang="en-US" altLang="ko-KR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𝑆𝑖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𝑆𝑖</m:t>
                        </m:r>
                      </m:sub>
                    </m:sSub>
                    <m:f>
                      <m:f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ko-KR" alt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𝑆𝑖</m:t>
                            </m:r>
                          </m:sub>
                        </m:sSub>
                      </m:num>
                      <m:den>
                        <m:r>
                          <a:rPr lang="ko-KR" alt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𝑆𝑖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𝐹𝑒</m:t>
                        </m:r>
                      </m:sub>
                    </m:sSub>
                    <m:f>
                      <m:f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ko-KR" alt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𝐹𝑒</m:t>
                            </m:r>
                          </m:sub>
                        </m:sSub>
                      </m:num>
                      <m:den>
                        <m:r>
                          <a:rPr lang="ko-KR" alt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endParaRPr lang="en-US" altLang="ko-K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𝑆𝑖𝑆𝑖</m:t>
                        </m:r>
                      </m:sub>
                    </m:sSub>
                    <m:r>
                      <a:rPr lang="en-US" altLang="ko-K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𝑆𝑖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𝑆𝑖</m:t>
                        </m:r>
                      </m:sub>
                    </m:sSub>
                    <m:f>
                      <m:f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ko-KR" alt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𝑆𝑖</m:t>
                            </m:r>
                          </m:sub>
                        </m:sSub>
                      </m:num>
                      <m:den>
                        <m:r>
                          <a:rPr lang="ko-KR" alt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𝑆𝑖</m:t>
                            </m:r>
                          </m:sub>
                        </m:sSub>
                      </m:den>
                    </m:f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𝑆𝑖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𝐹𝑒</m:t>
                        </m:r>
                      </m:sub>
                    </m:sSub>
                    <m:f>
                      <m:f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ko-KR" alt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𝐹𝑒</m:t>
                            </m:r>
                          </m:sub>
                        </m:sSub>
                      </m:num>
                      <m:den>
                        <m:r>
                          <a:rPr lang="ko-KR" alt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𝑆𝑖</m:t>
                            </m:r>
                          </m:sub>
                        </m:sSub>
                      </m:den>
                    </m:f>
                  </m:oMath>
                </a14:m>
                <a:endParaRPr lang="en-US" altLang="ko-KR" dirty="0" smtClean="0"/>
              </a:p>
              <a:p>
                <a:endParaRPr lang="en-US" altLang="ko-KR" dirty="0"/>
              </a:p>
              <a:p>
                <a:r>
                  <a:rPr lang="en-US" altLang="ko-KR" dirty="0" smtClean="0"/>
                  <a:t>We should need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ko-KR" alt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ko-KR" alt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ko-KR" alt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ko-KR" alt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𝑆𝑖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ko-KR" alt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𝑆𝑖</m:t>
                            </m:r>
                          </m:sub>
                        </m:sSub>
                      </m:num>
                      <m:den>
                        <m:r>
                          <a:rPr lang="ko-KR" alt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ko-KR" alt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𝐹𝑒</m:t>
                            </m:r>
                          </m:sub>
                        </m:sSub>
                      </m:num>
                      <m:den>
                        <m:r>
                          <a:rPr lang="ko-KR" alt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ko-KR" alt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𝑆𝑖</m:t>
                            </m:r>
                          </m:sub>
                        </m:sSub>
                      </m:num>
                      <m:den>
                        <m:r>
                          <a:rPr lang="ko-KR" alt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𝑆𝑖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ko-KR" alt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𝐹𝑒</m:t>
                            </m:r>
                          </m:sub>
                        </m:sSub>
                      </m:num>
                      <m:den>
                        <m:r>
                          <a:rPr lang="ko-KR" alt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𝑆𝑖</m:t>
                            </m:r>
                          </m:sub>
                        </m:sSub>
                      </m:den>
                    </m:f>
                  </m:oMath>
                </a14:m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그룹 4"/>
          <p:cNvGrpSpPr/>
          <p:nvPr/>
        </p:nvGrpSpPr>
        <p:grpSpPr>
          <a:xfrm>
            <a:off x="467544" y="1662286"/>
            <a:ext cx="5915025" cy="2990850"/>
            <a:chOff x="467544" y="1662286"/>
            <a:chExt cx="5915025" cy="29908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662286"/>
              <a:ext cx="5915025" cy="2990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직사각형 3"/>
                <p:cNvSpPr/>
                <p:nvPr/>
              </p:nvSpPr>
              <p:spPr>
                <a:xfrm>
                  <a:off x="3425056" y="3886515"/>
                  <a:ext cx="270439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𝐹𝑒</m:t>
                            </m:r>
                          </m:sub>
                        </m:sSub>
                        <m:r>
                          <a:rPr lang="en-US" altLang="ko-KR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𝑆𝑖</m:t>
                            </m:r>
                          </m:sub>
                        </m:sSub>
                        <m:r>
                          <a:rPr lang="en-US" altLang="ko-KR" sz="24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4" name="직사각형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5056" y="3886515"/>
                  <a:ext cx="270439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직사각형 8"/>
          <p:cNvSpPr/>
          <p:nvPr/>
        </p:nvSpPr>
        <p:spPr>
          <a:xfrm>
            <a:off x="467544" y="1662286"/>
            <a:ext cx="6408712" cy="3206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467544" y="2099295"/>
            <a:ext cx="8075240" cy="2116832"/>
            <a:chOff x="467544" y="2099295"/>
            <a:chExt cx="8075240" cy="2116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내용 개체 틀 2"/>
                <p:cNvSpPr txBox="1">
                  <a:spLocks/>
                </p:cNvSpPr>
                <p:nvPr/>
              </p:nvSpPr>
              <p:spPr>
                <a:xfrm>
                  <a:off x="467544" y="2099295"/>
                  <a:ext cx="4042792" cy="211683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182880" indent="-182880" algn="l" defTabSz="914400" rtl="0" eaLnBrk="1" latinLnBrk="1" hangingPunct="1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-182880" algn="l" defTabSz="914400" rtl="0" eaLnBrk="1" latinLnBrk="1" hangingPunct="1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731520" indent="-182880" algn="l" defTabSz="914400" rtl="0" eaLnBrk="1" latinLnBrk="1" hangingPunct="1">
                    <a:spcBef>
                      <a:spcPct val="20000"/>
                    </a:spcBef>
                    <a:buClr>
                      <a:schemeClr val="accent1"/>
                    </a:buClr>
                    <a:buSzPct val="90000"/>
                    <a:buFont typeface="Arial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05840" indent="-182880" algn="l" defTabSz="914400" rtl="0" eaLnBrk="1" latinLnBrk="1" hangingPunct="1">
                    <a:spcBef>
                      <a:spcPct val="20000"/>
                    </a:spcBef>
                    <a:buClr>
                      <a:schemeClr val="accent1"/>
                    </a:buClr>
                    <a:buFont typeface="Arial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188720" indent="-137160" algn="l" defTabSz="914400" rtl="0" eaLnBrk="1" latinLnBrk="1" hangingPunct="1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Arial" pitchFamily="34" charset="0"/>
                    <a:buChar char="•"/>
                    <a:defRPr sz="1400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371600" indent="-182880" algn="l" defTabSz="914400" rtl="0" eaLnBrk="1" latinLnBrk="1" hangingPunct="1">
                    <a:spcBef>
                      <a:spcPct val="20000"/>
                    </a:spcBef>
                    <a:buClr>
                      <a:schemeClr val="accent1"/>
                    </a:buClr>
                    <a:buFont typeface="Arial" pitchFamily="34" charset="0"/>
                    <a:buChar char="•"/>
                    <a:defRPr sz="1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554480" indent="-182880" algn="l" defTabSz="914400" rtl="0" eaLnBrk="1" latinLnBrk="1" hangingPunct="1">
                    <a:spcBef>
                      <a:spcPct val="20000"/>
                    </a:spcBef>
                    <a:buClr>
                      <a:schemeClr val="accent1"/>
                    </a:buClr>
                    <a:buFont typeface="Arial" pitchFamily="34" charset="0"/>
                    <a:buChar char="•"/>
                    <a:defRPr sz="1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737360" indent="-182880" algn="l" defTabSz="914400" rtl="0" eaLnBrk="1" latinLnBrk="1" hangingPunct="1">
                    <a:spcBef>
                      <a:spcPct val="20000"/>
                    </a:spcBef>
                    <a:buClr>
                      <a:schemeClr val="accent1"/>
                    </a:buClr>
                    <a:buFont typeface="Arial" pitchFamily="34" charset="0"/>
                    <a:buChar char="•"/>
                    <a:defRPr sz="1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920240" indent="-182880" algn="l" defTabSz="914400" rtl="0" eaLnBrk="1" latinLnBrk="1" hangingPunct="1">
                    <a:spcBef>
                      <a:spcPct val="20000"/>
                    </a:spcBef>
                    <a:buClr>
                      <a:schemeClr val="accent1"/>
                    </a:buClr>
                    <a:buFont typeface="Arial" pitchFamily="34" charset="0"/>
                    <a:buChar char="•"/>
                    <a:defRPr sz="1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ko-KR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  <m:t>𝑆𝑖</m:t>
                              </m:r>
                            </m:sub>
                          </m:sSub>
                        </m:num>
                        <m:den>
                          <m:r>
                            <a:rPr lang="ko-KR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altLang="ko-KR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altLang="ko-KR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</m:sSub>
                      <m:r>
                        <a:rPr lang="en-US" altLang="ko-KR" i="1" smtClean="0">
                          <a:latin typeface="Cambria Math"/>
                          <a:ea typeface="Cambria Math"/>
                        </a:rPr>
                        <m:t>+(1−</m:t>
                      </m:r>
                      <m:sSub>
                        <m:sSubPr>
                          <m:ctrlPr>
                            <a:rPr lang="en-US" altLang="ko-KR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ko-KR" i="1" smtClean="0">
                              <a:latin typeface="Cambria Math"/>
                              <a:ea typeface="Cambria Math"/>
                            </a:rPr>
                            <m:t>𝑠𝑖</m:t>
                          </m:r>
                        </m:sub>
                      </m:sSub>
                      <m:r>
                        <a:rPr lang="en-US" altLang="ko-KR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r>
                    <a:rPr lang="en-US" altLang="ko-KR" dirty="0"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ko-KR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ko-KR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ko-KR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i="1" smtClean="0">
                                  <a:latin typeface="Cambria Math"/>
                                  <a:ea typeface="Cambria Math"/>
                                </a:rPr>
                                <m:t>𝑆𝑖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altLang="ko-KR" i="1" dirty="0" smtClean="0">
                    <a:latin typeface="Cambria Math"/>
                    <a:ea typeface="Cambria Math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ko-KR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ko-KR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i="1" smtClean="0">
                                  <a:latin typeface="Cambria Math"/>
                                  <a:ea typeface="Cambria Math"/>
                                </a:rPr>
                                <m:t>𝐹𝑒</m:t>
                              </m:r>
                            </m:sub>
                          </m:sSub>
                        </m:num>
                        <m:den>
                          <m:r>
                            <a:rPr lang="ko-KR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altLang="ko-KR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altLang="ko-KR" i="1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</m:sSub>
                      <m:r>
                        <a:rPr lang="en-US" altLang="ko-KR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ko-K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ko-KR" i="1">
                              <a:latin typeface="Cambria Math"/>
                              <a:ea typeface="Cambria Math"/>
                            </a:rPr>
                            <m:t>𝑠𝑖</m:t>
                          </m:r>
                        </m:sub>
                      </m:sSub>
                    </m:oMath>
                  </a14:m>
                  <a:r>
                    <a:rPr lang="en-US" altLang="ko-KR" dirty="0"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ko-KR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ko-KR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ko-KR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  <m:t>𝑆𝑖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altLang="ko-KR" dirty="0" smtClean="0"/>
                </a:p>
                <a:p>
                  <a:pPr>
                    <a:lnSpc>
                      <a:spcPct val="150000"/>
                    </a:lnSpc>
                  </a:pPr>
                  <a:endParaRPr lang="ko-KR" altLang="en-US" dirty="0"/>
                </a:p>
              </p:txBody>
            </p:sp>
          </mc:Choice>
          <mc:Fallback xmlns="">
            <p:sp>
              <p:nvSpPr>
                <p:cNvPr id="7" name="내용 개체 틀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2099295"/>
                  <a:ext cx="4042792" cy="21168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510336" y="2178564"/>
                  <a:ext cx="4032448" cy="19582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Font typeface="Arial" pitchFamily="34" charset="0"/>
                    <a:buChar char="•"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ko-KR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ko-KR" alt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sz="24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/>
                                  <a:ea typeface="Cambria Math"/>
                                </a:rPr>
                                <m:t>𝑆𝑖</m:t>
                              </m:r>
                            </m:sub>
                          </m:sSub>
                        </m:num>
                        <m:den>
                          <m:r>
                            <a:rPr lang="ko-KR" alt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/>
                                  <a:ea typeface="Cambria Math"/>
                                </a:rPr>
                                <m:t>𝑆𝑖</m:t>
                              </m:r>
                            </m:sub>
                          </m:sSub>
                        </m:den>
                      </m:f>
                      <m:r>
                        <a:rPr lang="en-US" altLang="ko-KR" sz="2400" b="0" i="0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ko-KR" sz="2400" b="0" i="0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400" b="0" i="0" smtClean="0">
                                  <a:latin typeface="Cambria Math"/>
                                  <a:ea typeface="Cambria Math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2400" b="0" i="0" smtClean="0">
                                  <a:latin typeface="Cambria Math"/>
                                  <a:ea typeface="Cambria Math"/>
                                </a:rPr>
                                <m:t>Si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altLang="ko-KR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ko-KR" alt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ko-KR" alt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ko-KR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ko-KR" sz="24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/>
                                  <a:ea typeface="Cambria Math"/>
                                </a:rPr>
                                <m:t>𝑆𝑖</m:t>
                              </m:r>
                            </m:sub>
                            <m:sup>
                              <m:r>
                                <a:rPr lang="en-US" altLang="ko-KR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a14:m>
                  <a:endParaRPr lang="en-US" altLang="ko-KR" sz="2400" i="1" dirty="0" smtClean="0">
                    <a:latin typeface="Cambria Math"/>
                    <a:ea typeface="Cambria Math"/>
                  </a:endParaRPr>
                </a:p>
                <a:p>
                  <a:pPr marL="285750" indent="-285750">
                    <a:lnSpc>
                      <a:spcPct val="150000"/>
                    </a:lnSpc>
                    <a:buFont typeface="Arial" pitchFamily="34" charset="0"/>
                    <a:buChar char="•"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ko-KR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ko-KR" alt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sz="24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/>
                                  <a:ea typeface="Cambria Math"/>
                                </a:rPr>
                                <m:t>𝐹𝑒</m:t>
                              </m:r>
                            </m:sub>
                          </m:sSub>
                        </m:num>
                        <m:den>
                          <m:r>
                            <a:rPr lang="ko-KR" alt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/>
                                  <a:ea typeface="Cambria Math"/>
                                </a:rPr>
                                <m:t>𝑆𝑖</m:t>
                              </m:r>
                            </m:sub>
                          </m:sSub>
                        </m:den>
                      </m:f>
                      <m:r>
                        <a:rPr lang="en-US" altLang="ko-KR" sz="2400">
                          <a:latin typeface="Cambria Math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altLang="ko-KR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400">
                              <a:latin typeface="Cambria Math"/>
                              <a:ea typeface="Cambria Math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400">
                              <a:latin typeface="Cambria Math"/>
                              <a:ea typeface="Cambria Math"/>
                            </a:rPr>
                            <m:t>Si</m:t>
                          </m:r>
                        </m:sub>
                      </m:sSub>
                      <m:f>
                        <m:fPr>
                          <m:ctrlPr>
                            <a:rPr lang="en-US" altLang="ko-KR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ko-KR" alt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ko-KR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ko-KR" alt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ko-KR" sz="24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ko-KR" sz="24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/>
                                  <a:ea typeface="Cambria Math"/>
                                </a:rPr>
                                <m:t>𝑆𝑖</m:t>
                              </m:r>
                            </m:sub>
                            <m:sup>
                              <m:r>
                                <a:rPr lang="en-US" altLang="ko-KR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0336" y="2178564"/>
                  <a:ext cx="4032448" cy="195829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직사각형 9"/>
          <p:cNvSpPr/>
          <p:nvPr/>
        </p:nvSpPr>
        <p:spPr>
          <a:xfrm>
            <a:off x="2987824" y="4797152"/>
            <a:ext cx="396044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28991" y="4822975"/>
                <a:ext cx="2884892" cy="741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ko-KR" altLang="en-US" sz="240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altLang="ko-KR" sz="2400" b="0" i="1" smtClean="0">
                        <a:latin typeface="Cambria Math"/>
                      </a:rPr>
                      <m:t>,   </m:t>
                    </m:r>
                    <m:f>
                      <m:fPr>
                        <m:ctrlPr>
                          <a:rPr lang="en-US" altLang="ko-KR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ko-KR" alt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ko-KR" altLang="en-US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ko-KR" alt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n-US" altLang="ko-KR" sz="2400" b="0" i="1" smtClean="0">
                        <a:latin typeface="Cambria Math"/>
                        <a:ea typeface="Cambria Math"/>
                      </a:rPr>
                      <m:t>,   </m:t>
                    </m:r>
                    <m:f>
                      <m:fPr>
                        <m:ctrlPr>
                          <a:rPr lang="en-US" altLang="ko-KR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ko-KR" alt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ko-KR" altLang="en-US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ko-KR" alt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/>
                                <a:ea typeface="Cambria Math"/>
                              </a:rPr>
                              <m:t>𝑆𝑖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sz="2400" dirty="0" smtClean="0"/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ko-KR" altLang="en-US" sz="24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ko-KR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ko-KR" alt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ko-KR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ko-KR" sz="24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/>
                                <a:ea typeface="Cambria Math"/>
                              </a:rPr>
                              <m:t>𝑆𝑖</m:t>
                            </m:r>
                          </m:sub>
                          <m:sup>
                            <m:r>
                              <a:rPr lang="en-US" altLang="ko-KR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991" y="4822975"/>
                <a:ext cx="2884892" cy="7413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59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Thermodynamics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755576" y="1723628"/>
            <a:ext cx="7019925" cy="4243389"/>
            <a:chOff x="755576" y="1723628"/>
            <a:chExt cx="7019925" cy="424338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723628"/>
              <a:ext cx="7019925" cy="285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941168"/>
              <a:ext cx="6607162" cy="1025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그룹 10"/>
          <p:cNvGrpSpPr/>
          <p:nvPr/>
        </p:nvGrpSpPr>
        <p:grpSpPr>
          <a:xfrm>
            <a:off x="683568" y="2446812"/>
            <a:ext cx="6768752" cy="2494356"/>
            <a:chOff x="827584" y="2224427"/>
            <a:chExt cx="6768752" cy="24943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27584" y="2224427"/>
                  <a:ext cx="6740756" cy="6839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ko-K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ko-KR" altLang="en-US" sz="240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sz="240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ko-KR" altLang="en-US" sz="2400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𝑆𝑖</m:t>
                              </m:r>
                            </m:sub>
                          </m:sSub>
                        </m:den>
                      </m:f>
                      <m:r>
                        <a:rPr lang="en-US" altLang="ko-KR" sz="2400" b="0" i="1" smtClean="0">
                          <a:latin typeface="Cambria Math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/>
                          <a:ea typeface="Cambria Math"/>
                        </a:rPr>
                        <m:t>°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/>
                              <a:ea typeface="Cambria Math"/>
                            </a:rPr>
                            <m:t>𝑆𝑖</m:t>
                          </m:r>
                          <m:r>
                            <a:rPr lang="en-US" altLang="ko-KR" sz="2400" b="0" i="1" smtClean="0">
                              <a:latin typeface="Cambria Math"/>
                              <a:ea typeface="Cambria Math"/>
                            </a:rPr>
                            <m:t>:</m:t>
                          </m:r>
                          <m:r>
                            <a:rPr lang="en-US" altLang="ko-KR" sz="2400" b="0" i="1" smtClean="0">
                              <a:latin typeface="Cambria Math"/>
                              <a:ea typeface="Cambria Math"/>
                            </a:rPr>
                            <m:t>𝑉𝑎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/>
                          <a:ea typeface="Cambria Math"/>
                        </a:rPr>
                        <m:t>−°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/>
                              <a:ea typeface="Cambria Math"/>
                            </a:rPr>
                            <m:t>𝐹𝑒</m:t>
                          </m:r>
                          <m:r>
                            <a:rPr lang="en-US" altLang="ko-KR" sz="2400" b="0" i="1" smtClean="0">
                              <a:latin typeface="Cambria Math"/>
                              <a:ea typeface="Cambria Math"/>
                            </a:rPr>
                            <m:t>:</m:t>
                          </m:r>
                          <m:r>
                            <a:rPr lang="en-US" altLang="ko-KR" sz="24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</m:sSub>
                    </m:oMath>
                  </a14:m>
                  <a:r>
                    <a:rPr lang="en-US" altLang="ko-KR" sz="2400" dirty="0" smtClean="0"/>
                    <a:t>+</a:t>
                  </a:r>
                  <a14:m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/>
                          <a:ea typeface="Cambria Math"/>
                        </a:rPr>
                        <m:t>°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/>
                              <a:ea typeface="Cambria Math"/>
                            </a:rPr>
                            <m:t>𝑆𝑖</m:t>
                          </m:r>
                          <m:r>
                            <a:rPr lang="en-US" altLang="ko-KR" sz="2400" b="0" i="1" smtClean="0">
                              <a:latin typeface="Cambria Math"/>
                              <a:ea typeface="Cambria Math"/>
                            </a:rPr>
                            <m:t>:</m:t>
                          </m:r>
                          <m:r>
                            <a:rPr lang="en-US" altLang="ko-KR" sz="24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/>
                              <a:ea typeface="Cambria Math"/>
                            </a:rPr>
                            <m:t>1−2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/>
                                  <a:ea typeface="Cambria Math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/>
                              <a:ea typeface="Cambria Math"/>
                            </a:rPr>
                            <m:t>𝐹𝑒</m:t>
                          </m:r>
                          <m:r>
                            <a:rPr lang="en-US" altLang="ko-KR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ko-KR" sz="2400" b="0" i="1" smtClean="0">
                              <a:latin typeface="Cambria Math"/>
                              <a:ea typeface="Cambria Math"/>
                            </a:rPr>
                            <m:t>𝑆𝑖</m:t>
                          </m:r>
                          <m:r>
                            <a:rPr lang="en-US" altLang="ko-KR" sz="2400" b="0" i="1" smtClean="0">
                              <a:latin typeface="Cambria Math"/>
                              <a:ea typeface="Cambria Math"/>
                            </a:rPr>
                            <m:t>:</m:t>
                          </m:r>
                          <m:r>
                            <a:rPr lang="en-US" altLang="ko-KR" sz="2400" b="0" i="1" smtClean="0">
                              <a:latin typeface="Cambria Math"/>
                              <a:ea typeface="Cambria Math"/>
                            </a:rPr>
                            <m:t>𝑉𝑎</m:t>
                          </m:r>
                        </m:sub>
                      </m:sSub>
                    </m:oMath>
                  </a14:m>
                  <a:endParaRPr lang="en-US" altLang="ko-KR" sz="2400" b="0" dirty="0" smtClean="0"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2224427"/>
                  <a:ext cx="6740756" cy="68390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659005" y="2924944"/>
                  <a:ext cx="5937331" cy="8577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𝑆𝑖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𝑆𝑖</m:t>
                            </m:r>
                          </m:sub>
                        </m:sSub>
                        <m:f>
                          <m:f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ko-KR" altLang="en-US" sz="2400" b="0" i="1" smtClean="0"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𝐹𝑒</m:t>
                                </m:r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𝑆𝑖</m:t>
                                </m:r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:</m:t>
                                </m:r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𝑉𝑎</m:t>
                                </m:r>
                              </m:sub>
                            </m:sSub>
                          </m:num>
                          <m:den>
                            <m:r>
                              <a:rPr lang="ko-KR" altLang="en-US" sz="2400" b="0" i="1" smtClean="0"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𝑆𝑖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sz="2400" b="0" i="1" smtClean="0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1−2</m:t>
                            </m:r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𝑆𝑖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𝐹𝑒</m:t>
                            </m:r>
                            <m:r>
                              <a:rPr lang="en-US" altLang="ko-KR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𝑆𝑖</m:t>
                            </m:r>
                            <m:r>
                              <a:rPr lang="en-US" altLang="ko-KR" sz="2400" b="0" i="1" smtClean="0">
                                <a:latin typeface="Cambria Math"/>
                              </a:rPr>
                              <m:t>:</m:t>
                            </m:r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005" y="2924944"/>
                  <a:ext cx="5937331" cy="85773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705299" y="3861048"/>
                  <a:ext cx="5819029" cy="8577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i="1" smtClean="0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𝑆𝑖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𝑆𝑖</m:t>
                            </m:r>
                          </m:sub>
                        </m:sSub>
                        <m:f>
                          <m:f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ko-KR" altLang="en-US" sz="2400" b="0" i="1" smtClean="0"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𝐹𝑒</m:t>
                                </m:r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𝑆𝑖</m:t>
                                </m:r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:</m:t>
                                </m:r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ko-KR" altLang="en-US" sz="2400" b="0" i="1" smtClean="0"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𝑆𝑖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sz="2400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1−2</m:t>
                            </m:r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𝐹𝑒</m:t>
                            </m:r>
                            <m:r>
                              <a:rPr lang="en-US" altLang="ko-KR" sz="2400" b="0" i="1" smtClean="0">
                                <a:latin typeface="Cambria Math"/>
                              </a:rPr>
                              <m:t>:</m:t>
                            </m:r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altLang="ko-KR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𝑉𝑎</m:t>
                            </m:r>
                          </m:sub>
                        </m:sSub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5299" y="3861048"/>
                  <a:ext cx="5819029" cy="85773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그룹 14"/>
          <p:cNvGrpSpPr/>
          <p:nvPr/>
        </p:nvGrpSpPr>
        <p:grpSpPr>
          <a:xfrm>
            <a:off x="395536" y="2174547"/>
            <a:ext cx="8419164" cy="2873960"/>
            <a:chOff x="395536" y="2060847"/>
            <a:chExt cx="8419164" cy="2873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95536" y="2060847"/>
                  <a:ext cx="8419164" cy="931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ko-KR" altLang="en-US" sz="2400" i="1" smtClean="0">
                                    <a:latin typeface="Cambria Math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ko-KR" altLang="en-US" sz="2400" b="0" i="1" smtClean="0">
                                <a:latin typeface="Cambria Math"/>
                              </a:rPr>
                              <m:t>𝜕</m:t>
                            </m:r>
                            <m:sSubSup>
                              <m:sSubSup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𝑆𝑖</m:t>
                                </m:r>
                              </m:sub>
                              <m:sup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altLang="ko-KR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ko-KR" sz="2400" b="0" i="1" smtClean="0">
                            <a:latin typeface="Cambria Math"/>
                          </a:rPr>
                          <m:t>𝑅𝑇</m:t>
                        </m:r>
                        <m:d>
                          <m:d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ko-KR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sz="2400" b="0" i="1" smtClean="0">
                                        <a:latin typeface="Cambria Math"/>
                                      </a:rPr>
                                      <m:t>𝑆𝑖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ko-KR" sz="2400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sz="2400" b="0" i="1" smtClean="0">
                                        <a:latin typeface="Cambria Math"/>
                                      </a:rPr>
                                      <m:t>𝑆𝑖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altLang="ko-KR" sz="2400" b="0" i="1" smtClean="0">
                            <a:latin typeface="Cambria Math"/>
                          </a:rPr>
                          <m:t>−2</m:t>
                        </m:r>
                        <m:d>
                          <m:d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𝐹𝑒</m:t>
                            </m:r>
                            <m:r>
                              <a:rPr lang="en-US" altLang="ko-KR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𝑆𝑖</m:t>
                            </m:r>
                            <m:r>
                              <a:rPr lang="en-US" altLang="ko-KR" sz="2400" b="0" i="1" smtClean="0">
                                <a:latin typeface="Cambria Math"/>
                              </a:rPr>
                              <m:t>:</m:t>
                            </m:r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𝑉𝑎</m:t>
                            </m:r>
                          </m:sub>
                        </m:sSub>
                        <m:r>
                          <a:rPr lang="en-US" altLang="ko-KR" sz="2400" b="0" i="1" smtClean="0">
                            <a:latin typeface="Cambria Math"/>
                          </a:rPr>
                          <m:t>+2</m:t>
                        </m:r>
                        <m:d>
                          <m:d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1−2</m:t>
                            </m:r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𝑆𝑖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2060847"/>
                  <a:ext cx="8419164" cy="93108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403648" y="3145983"/>
                  <a:ext cx="7122526" cy="931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  <m:f>
                          <m:f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ko-KR" altLang="en-US" sz="2400" b="0" i="1" smtClean="0"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𝐹𝑒</m:t>
                                </m:r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𝑆𝑖</m:t>
                                </m:r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:</m:t>
                                </m:r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𝑉𝑎</m:t>
                                </m:r>
                              </m:sub>
                            </m:sSub>
                          </m:num>
                          <m:den>
                            <m:r>
                              <a:rPr lang="ko-KR" altLang="en-US" sz="2400" b="0" i="1" smtClean="0"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𝑆𝑖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sz="2400" b="0" i="1" smtClean="0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𝑆𝑖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𝑆𝑖</m:t>
                            </m:r>
                          </m:sub>
                        </m:sSub>
                        <m:r>
                          <a:rPr lang="en-US" altLang="ko-KR" sz="2400" b="0" i="1" smtClean="0">
                            <a:latin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n-US" altLang="ko-KR" sz="2400" b="0" i="1" smtClean="0">
                            <a:latin typeface="Cambria Math"/>
                          </a:rPr>
                          <m:t>)</m:t>
                        </m:r>
                        <m:f>
                          <m:f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ko-KR" altLang="en-US" sz="2400" b="0" i="1" smtClean="0">
                                    <a:latin typeface="Cambria Math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𝐹𝑒</m:t>
                                </m:r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𝑆𝑖</m:t>
                                </m:r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:</m:t>
                                </m:r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𝑉𝑎</m:t>
                                </m:r>
                              </m:sub>
                            </m:sSub>
                          </m:num>
                          <m:den>
                            <m:r>
                              <a:rPr lang="ko-KR" altLang="en-US" sz="2400" b="0" i="1" smtClean="0">
                                <a:latin typeface="Cambria Math"/>
                              </a:rPr>
                              <m:t>𝜕</m:t>
                            </m:r>
                            <m:sSubSup>
                              <m:sSubSup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𝑆𝑖</m:t>
                                </m:r>
                              </m:sub>
                              <m:sup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ko-KR" altLang="en-US" i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3648" y="3145983"/>
                  <a:ext cx="7122526" cy="93108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502282" y="4077072"/>
                  <a:ext cx="5229958" cy="8577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/>
                          </a:rPr>
                          <m:t>−2</m:t>
                        </m:r>
                        <m:sSub>
                          <m:sSub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𝐹𝑒</m:t>
                            </m:r>
                            <m:r>
                              <a:rPr lang="en-US" altLang="ko-KR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𝑆𝑖</m:t>
                            </m:r>
                            <m:r>
                              <a:rPr lang="en-US" altLang="ko-KR" sz="2400" b="0" i="1" smtClean="0">
                                <a:latin typeface="Cambria Math"/>
                              </a:rPr>
                              <m:t>:</m:t>
                            </m:r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n-US" altLang="ko-KR" sz="2400" b="0" i="1" smtClean="0">
                            <a:latin typeface="Cambria Math"/>
                          </a:rPr>
                          <m:t>+2</m:t>
                        </m:r>
                        <m:d>
                          <m:d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1−2</m:t>
                            </m:r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𝑆𝑖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f>
                          <m:f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ko-KR" altLang="en-US" sz="2400" b="0" i="1" smtClean="0"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𝐹𝑒</m:t>
                                </m:r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𝑆𝑖</m:t>
                                </m:r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:</m:t>
                                </m:r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ko-KR" altLang="en-US" sz="2400" b="0" i="1" smtClean="0"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𝑆𝑖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2282" y="4077072"/>
                  <a:ext cx="5229958" cy="85773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6989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Finite Differential Method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1560" y="5547058"/>
                <a:ext cx="7495257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𝑑𝑡</m:t>
                      </m:r>
                      <m:r>
                        <a:rPr lang="en-US" altLang="ko-KR" b="0" i="1" smtClean="0">
                          <a:latin typeface="Cambria Math"/>
                        </a:rPr>
                        <m:t>=500,</m:t>
                      </m:r>
                      <m:r>
                        <a:rPr lang="en-US" altLang="ko-KR" b="0" i="1" smtClean="0">
                          <a:latin typeface="Cambria Math"/>
                        </a:rPr>
                        <m:t>𝑑𝑥</m:t>
                      </m:r>
                      <m:r>
                        <a:rPr lang="en-US" altLang="ko-KR" b="0" i="1" smtClean="0">
                          <a:latin typeface="Cambria Math"/>
                        </a:rPr>
                        <m:t>=0.001</m:t>
                      </m:r>
                      <m:r>
                        <a:rPr lang="en-US" altLang="ko-KR" b="0" i="1" smtClean="0">
                          <a:latin typeface="Cambria Math"/>
                        </a:rPr>
                        <m:t>𝑚</m:t>
                      </m:r>
                      <m:r>
                        <a:rPr lang="en-US" altLang="ko-KR" b="0" i="0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𝑐𝑐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</a:rPr>
                        <m:t>=5.245</m:t>
                      </m:r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−11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ko-KR" altLang="en-US" i="1" smtClean="0">
                          <a:latin typeface="Cambria Math"/>
                        </a:rPr>
                        <m:t>𝜆</m:t>
                      </m:r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r>
                        <a:rPr lang="en-US" altLang="ko-KR" b="0" i="1" smtClean="0">
                          <a:latin typeface="Cambria Math"/>
                        </a:rPr>
                        <m:t>𝐷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/>
                            </a:rPr>
                            <m:t>𝑑𝑡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b="0" i="1" smtClean="0">
                          <a:latin typeface="Cambria Math"/>
                        </a:rPr>
                        <m:t>&lt;0.026</m:t>
                      </m:r>
                    </m:oMath>
                  </m:oMathPara>
                </a14:m>
                <a:endParaRPr lang="ko-KR" altLang="en-US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547058"/>
                <a:ext cx="7495257" cy="618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700808"/>
            <a:ext cx="9562014" cy="1048327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052039"/>
            <a:ext cx="9562013" cy="953025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561" y="4276175"/>
            <a:ext cx="9911455" cy="953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13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Calculation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7" y="2132856"/>
            <a:ext cx="8768433" cy="341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3360"/>
            <a:ext cx="8747601" cy="419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04380"/>
            <a:ext cx="7777316" cy="229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72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19953"/>
            <a:ext cx="4536504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68" y="1719953"/>
            <a:ext cx="46291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22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11" y="1628799"/>
            <a:ext cx="7200800" cy="467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0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79512" y="245368"/>
            <a:ext cx="8867328" cy="2031504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en-US" altLang="ko-KR" sz="3600" b="1" dirty="0" smtClean="0"/>
              <a:t>Equilibrium Temperature in closed space</a:t>
            </a:r>
            <a:br>
              <a:rPr lang="en-US" altLang="ko-KR" sz="3600" b="1" dirty="0" smtClean="0"/>
            </a:br>
            <a:r>
              <a:rPr lang="en-US" altLang="ko-KR" sz="3600" b="1" dirty="0" smtClean="0"/>
              <a:t>ex. System Design for Greenhouse Power Plant</a:t>
            </a:r>
            <a:endParaRPr lang="ko-KR" altLang="en-US" sz="36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748011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21428" y="14068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51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투명도">
  <a:themeElements>
    <a:clrScheme name="투명도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투명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1202</TotalTime>
  <Words>1402</Words>
  <Application>Microsoft Office PowerPoint</Application>
  <PresentationFormat>화면 슬라이드 쇼(4:3)</PresentationFormat>
  <Paragraphs>150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투명도</vt:lpstr>
      <vt:lpstr>Final presentation</vt:lpstr>
      <vt:lpstr>Darken’s uphill diffusion</vt:lpstr>
      <vt:lpstr>Thermodynamics</vt:lpstr>
      <vt:lpstr>Thermodynamics</vt:lpstr>
      <vt:lpstr>Finite Differential Method</vt:lpstr>
      <vt:lpstr>Calculation</vt:lpstr>
      <vt:lpstr>Results</vt:lpstr>
      <vt:lpstr>Results</vt:lpstr>
      <vt:lpstr>Equilibrium Temperature in closed space ex. System Design for Greenhouse Power Plant</vt:lpstr>
      <vt:lpstr>PowerPoint 프레젠테이션</vt:lpstr>
      <vt:lpstr>Greenhouse Power Plant</vt:lpstr>
      <vt:lpstr>Equilibrium Temperature</vt:lpstr>
      <vt:lpstr>Calculation of ∆T</vt:lpstr>
      <vt:lpstr>Coefficients</vt:lpstr>
      <vt:lpstr>Vapor quantity</vt:lpstr>
      <vt:lpstr>Boiler size of GPP</vt:lpstr>
      <vt:lpstr>Cost reduction</vt:lpstr>
      <vt:lpstr>Results</vt:lpstr>
      <vt:lpstr>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samaung</dc:creator>
  <cp:lastModifiedBy>samaung</cp:lastModifiedBy>
  <cp:revision>29</cp:revision>
  <dcterms:created xsi:type="dcterms:W3CDTF">2012-12-14T10:13:22Z</dcterms:created>
  <dcterms:modified xsi:type="dcterms:W3CDTF">2012-12-17T23:53:59Z</dcterms:modified>
</cp:coreProperties>
</file>