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4"/>
  </p:sldMasterIdLst>
  <p:notesMasterIdLst>
    <p:notesMasterId r:id="rId11"/>
  </p:notesMasterIdLst>
  <p:sldIdLst>
    <p:sldId id="256" r:id="rId5"/>
    <p:sldId id="351" r:id="rId6"/>
    <p:sldId id="337" r:id="rId7"/>
    <p:sldId id="350" r:id="rId8"/>
    <p:sldId id="353" r:id="rId9"/>
    <p:sldId id="35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노경미(신소재공학과)" initials="노" lastIdx="0" clrIdx="0">
    <p:extLst>
      <p:ext uri="{19B8F6BF-5375-455C-9EA6-DF929625EA0E}">
        <p15:presenceInfo xmlns:p15="http://schemas.microsoft.com/office/powerpoint/2012/main" userId="S-1-5-21-281553056-4242520381-2534527097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C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7" autoAdjust="0"/>
    <p:restoredTop sz="96197"/>
  </p:normalViewPr>
  <p:slideViewPr>
    <p:cSldViewPr snapToGrid="0">
      <p:cViewPr varScale="1">
        <p:scale>
          <a:sx n="98" d="100"/>
          <a:sy n="98" d="100"/>
        </p:scale>
        <p:origin x="10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474AC01-33C5-421F-9E5B-5C70E43F2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A0EE6DF-0FF5-4945-8582-CD7E8005F5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C1D51-DDF2-4FC6-AB4C-F3907DD7B58D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5CBD4726-8F61-4673-9C56-C2CAAF8BF3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F931B76D-7F61-478A-9514-06E368E34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0C1D03-5197-4CD7-ACFF-2887172298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49CCC3-D492-44E2-BC31-B57118FB2F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271C-C546-472C-AFB1-A26DBEB4AB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FAFB85-775B-4D32-8BCE-CA69D81A1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1A96415-3E13-4507-B08A-6814F017B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09DACA-A68A-4086-952A-05942630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ACC8-F41D-4F29-892B-E22672F3C6AA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62107F-8108-4918-84A7-A952C5A4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B6FB94-6091-4032-9A6A-7BE4DC8B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1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6B891F-A6B0-40C9-B3FF-9BEC332AC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807F6C-D190-440C-9B89-320548908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CBC1DA-06FE-4B9C-A315-4A15D608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1D8A-3E5C-49FF-95CC-5398007C25DF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3F01A4-26FB-4118-8211-42220208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4F324F-B38C-4AE8-A52D-D640A1E7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27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A4C6B8E-A169-47D1-A946-426656544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B08DF52-5093-4DA0-8F4D-65913AB7D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624CA5-BDEA-45ED-B96C-0B802BCF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5C7-850E-400F-B331-49850A609924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0C0CE0-27D2-4017-A52B-2A94F273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32BA94-63F5-4D06-9E9B-5137AAA4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87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B6A932-6465-4154-BB90-C6A40DD7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3D6CC8-5D09-48FA-ABE3-A89EF3B3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F33B3E-E3B5-4B36-8C37-D1673CE6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3CE3-DB38-4E6F-9A42-191E7AA68CF7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AF54FC-3552-4856-A827-94DD86433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857D1E-6A3F-4963-81D5-13796A7BC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85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ECD92C-6125-4F10-8259-CCC3181AA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5DE525-FF71-4014-9B31-BD8399CA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F242B8-40E6-427C-9E48-6F3D97FA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B67F-818E-46B2-A1B8-147DD1B13450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EEA770-7BC7-4ECC-846C-DC9395EC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CCB382-3C17-406B-9F0E-0388E88E5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72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A21B80-85DC-45F7-A3F1-482E10B9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B614D6-156A-4EE5-BCA3-998840CF8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4099023-A22F-42C2-A334-3015D9E3F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30F0783-E59D-409F-9D8A-BD6E80A7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1CCE-8543-4068-AAF1-5EC0486A3417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4AD823-195F-4180-8668-C87CBD7C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B3D0C59-A96C-49B6-838B-A7168189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93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354EDD-260D-4D93-9CFB-77E60FA2B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765E8AB-9E97-4B74-B279-1D59F66E8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541F828-F315-4088-9CCB-24B08D8B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4FF54E5-A613-436F-B714-F232E9C9D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5D41D7-BD59-481A-A4A4-8F2A594AC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CCF2654-869C-494E-9C96-A8FEB80C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98CA-E15D-4C28-A85F-C7C32B1905CD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036525B-E991-45D7-A498-2D934B206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E1BF4A4-03F6-4C37-B5E1-64968BE9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90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F675DE-0BAD-4707-BCD6-E7E95E2A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6A13522-3C2E-4DCC-B496-B2225DE7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EC1-70E5-4BA3-A720-4F1EF27EEC2E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43028B-C6BB-4644-9C3B-9C45A457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2BA5F68-4CAE-4527-94F8-F0B5FF48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84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1A22631-6D75-4CD7-AF0E-9E0E77C3C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0B31-39F1-40E2-8926-C24A8A71C99C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F8F2B34-A5F8-46F2-A336-97F814F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4DE6007-A867-4228-AAE5-5481087A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68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918DB2-C5F7-492F-B089-1E10C3A4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1E1881-3654-48DB-BD41-DFE10DED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BCCF050-E7F1-4134-B412-00FA294F0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99CC4F-BB36-46EC-8669-6E9E6D479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02D9-8EA5-482C-B750-51218F87B260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89227D-DC23-42EA-BDC2-6E5383F3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7D5706-90BC-4A06-9389-D3EE6938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8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F5E406-DDCE-4DBB-842C-5AB4B95B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47B91EA-F0DB-470A-90B2-CA5973541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1108E5B-8EE5-4A95-9438-166D16A18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7F0C705-96C3-4992-BB32-25BC15D3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16D-2783-46D6-89F5-4F4A41151D05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9CF0EE5-0E2C-44BF-85FA-A3C741F1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45A16B-CC01-4D5B-825C-8B7A4E8D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98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B8534E4-B950-4BBF-91DE-8C531A46B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9CC6E0-F0F5-4B92-A000-5B545B284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74CAF-D79B-4920-9948-294627E8A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ECB3-1612-4AE5-9B1D-1ECB4A75BC64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F3F166-0A14-4262-97C6-E7F28D2E7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32F77D-8B51-4D99-8290-8662AF945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50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sv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sv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sv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0FB72-4469-4A11-9ADA-F4BE74ED3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716" y="2071991"/>
            <a:ext cx="9932565" cy="97132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ko-KR" altLang="en-US" sz="5400"/>
              <a:t>소재수치해석 </a:t>
            </a:r>
            <a:r>
              <a:rPr lang="en-US" altLang="ko-KR" sz="5400"/>
              <a:t>Midterm</a:t>
            </a:r>
            <a:endParaRPr lang="ko-KR" altLang="en-US" sz="5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9E25E0-7CB7-4724-AF4E-6F88F269723F}"/>
              </a:ext>
            </a:extLst>
          </p:cNvPr>
          <p:cNvSpPr txBox="1"/>
          <p:nvPr/>
        </p:nvSpPr>
        <p:spPr>
          <a:xfrm>
            <a:off x="3271504" y="4646336"/>
            <a:ext cx="5648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err="1"/>
              <a:t>Kyungmi</a:t>
            </a:r>
            <a:r>
              <a:rPr lang="en-US" altLang="ko-KR" sz="2400" b="1" i="1" dirty="0"/>
              <a:t> Noh 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(*Email :{</a:t>
            </a:r>
            <a:r>
              <a:rPr lang="en-US" altLang="ko-KR" sz="1200" b="1" i="1" u="sng" dirty="0" err="1">
                <a:solidFill>
                  <a:schemeClr val="bg1">
                    <a:lumMod val="65000"/>
                  </a:schemeClr>
                </a:solidFill>
              </a:rPr>
              <a:t>nkyungmi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}@</a:t>
            </a:r>
            <a:r>
              <a:rPr lang="en-US" altLang="ko-KR" sz="1200" b="1" i="1" u="sng" dirty="0" err="1">
                <a:solidFill>
                  <a:schemeClr val="bg1">
                    <a:lumMod val="65000"/>
                  </a:schemeClr>
                </a:solidFill>
              </a:rPr>
              <a:t>postech.ac.kr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algn="ctr"/>
            <a:endParaRPr lang="en-US" altLang="ko-KR" sz="2000" b="1" i="1" u="sng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ko-KR" sz="2000" b="1" i="1" dirty="0"/>
              <a:t>Department of Materials Science and Engineering, POSTECH</a:t>
            </a:r>
            <a:endParaRPr lang="en-US" altLang="ko-KR" sz="1200" b="1" i="1" dirty="0"/>
          </a:p>
        </p:txBody>
      </p:sp>
      <p:sp>
        <p:nvSpPr>
          <p:cNvPr id="9" name="슬라이드 번호 개체 틀 3">
            <a:extLst>
              <a:ext uri="{FF2B5EF4-FFF2-40B4-BE49-F238E27FC236}">
                <a16:creationId xmlns:a16="http://schemas.microsoft.com/office/drawing/2014/main" id="{FCCEB5F4-F8E4-406A-8E95-354067BE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981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082ADA-D110-448C-A130-326067026F87}"/>
              </a:ext>
            </a:extLst>
          </p:cNvPr>
          <p:cNvSpPr txBox="1"/>
          <p:nvPr/>
        </p:nvSpPr>
        <p:spPr>
          <a:xfrm>
            <a:off x="1939553" y="648866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7B46289D-395A-4F3D-9A01-5E3A647FD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5" y="6594442"/>
            <a:ext cx="1837958" cy="15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981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39553" y="648866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5" y="659444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377718" y="126696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400" b="1" dirty="0">
                <a:cs typeface="Calibri" panose="020F0502020204030204" pitchFamily="34" charset="0"/>
              </a:rPr>
              <a:t>1</a:t>
            </a:r>
            <a:r>
              <a:rPr lang="en-US" altLang="ko-KR" sz="4400" b="1">
                <a:cs typeface="Calibri" panose="020F0502020204030204" pitchFamily="34" charset="0"/>
              </a:rPr>
              <a:t>. Method</a:t>
            </a:r>
            <a:endParaRPr lang="ko-KR" altLang="en-US" sz="4400" b="1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298CDED-0157-45B1-91F3-5BD7AA0E5AF6}"/>
              </a:ext>
            </a:extLst>
          </p:cNvPr>
          <p:cNvSpPr/>
          <p:nvPr/>
        </p:nvSpPr>
        <p:spPr>
          <a:xfrm>
            <a:off x="267472" y="2794908"/>
            <a:ext cx="2256817" cy="85603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L term </a:t>
            </a:r>
            <a:r>
              <a:rPr lang="ko-KR" altLang="en-US" sz="1400"/>
              <a:t>포함한 </a:t>
            </a:r>
            <a:br>
              <a:rPr lang="en-US" altLang="ko-KR" sz="1400"/>
            </a:br>
            <a:r>
              <a:rPr lang="en-US" altLang="ko-KR" sz="1400"/>
              <a:t>chemical potential </a:t>
            </a:r>
            <a:br>
              <a:rPr lang="en-US" altLang="ko-KR" sz="1400"/>
            </a:br>
            <a:r>
              <a:rPr lang="ko-KR" altLang="en-US" sz="1400"/>
              <a:t>구하기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4308E962-1C55-4C09-812A-810AA94C82CE}"/>
              </a:ext>
            </a:extLst>
          </p:cNvPr>
          <p:cNvSpPr/>
          <p:nvPr/>
        </p:nvSpPr>
        <p:spPr>
          <a:xfrm>
            <a:off x="2640491" y="1376045"/>
            <a:ext cx="2256817" cy="85603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2</a:t>
            </a:r>
            <a:r>
              <a:rPr lang="ko-KR" altLang="en-US" sz="1400"/>
              <a:t>개의 상을 비교하여 </a:t>
            </a:r>
            <a:endParaRPr lang="en-US" altLang="ko-KR" sz="1400"/>
          </a:p>
          <a:p>
            <a:pPr algn="ctr"/>
            <a:r>
              <a:rPr lang="en-US" altLang="ko-KR" sz="1400"/>
              <a:t>Chemical potential </a:t>
            </a:r>
            <a:br>
              <a:rPr lang="en-US" altLang="ko-KR" sz="1400"/>
            </a:br>
            <a:r>
              <a:rPr lang="ko-KR" altLang="en-US" sz="1400"/>
              <a:t>등식 설립 </a:t>
            </a: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F45EC887-71B9-4C4C-9322-369DF49F6291}"/>
              </a:ext>
            </a:extLst>
          </p:cNvPr>
          <p:cNvSpPr/>
          <p:nvPr/>
        </p:nvSpPr>
        <p:spPr>
          <a:xfrm>
            <a:off x="5052951" y="1619396"/>
            <a:ext cx="1909864" cy="3693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Newton Method</a:t>
            </a:r>
            <a:endParaRPr lang="ko-KR" altLang="en-US" sz="140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BE2BB4B-CAD7-4A39-8E86-1E3F5A4DA518}"/>
              </a:ext>
            </a:extLst>
          </p:cNvPr>
          <p:cNvSpPr/>
          <p:nvPr/>
        </p:nvSpPr>
        <p:spPr>
          <a:xfrm>
            <a:off x="7118458" y="1376045"/>
            <a:ext cx="2256817" cy="85603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Liquid – FCC / FCC – BCC / Liquid – BCC</a:t>
            </a:r>
          </a:p>
          <a:p>
            <a:pPr algn="ctr"/>
            <a:r>
              <a:rPr lang="ko-KR" altLang="en-US" sz="1400"/>
              <a:t>상태도 그리기</a:t>
            </a: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7FB5E262-3B7B-4E65-9D83-8FB1F59B75DD}"/>
              </a:ext>
            </a:extLst>
          </p:cNvPr>
          <p:cNvCxnSpPr>
            <a:cxnSpLocks/>
          </p:cNvCxnSpPr>
          <p:nvPr/>
        </p:nvCxnSpPr>
        <p:spPr>
          <a:xfrm flipV="1">
            <a:off x="1585586" y="1916349"/>
            <a:ext cx="891196" cy="70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CA0FBC71-087A-41F2-9505-28DAA547BBDB}"/>
              </a:ext>
            </a:extLst>
          </p:cNvPr>
          <p:cNvCxnSpPr>
            <a:cxnSpLocks/>
          </p:cNvCxnSpPr>
          <p:nvPr/>
        </p:nvCxnSpPr>
        <p:spPr>
          <a:xfrm>
            <a:off x="1595234" y="4003440"/>
            <a:ext cx="735633" cy="766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EBF80E2-3AF0-4A09-ACE8-01B1ADDAA53B}"/>
              </a:ext>
            </a:extLst>
          </p:cNvPr>
          <p:cNvSpPr/>
          <p:nvPr/>
        </p:nvSpPr>
        <p:spPr>
          <a:xfrm>
            <a:off x="2659672" y="4439042"/>
            <a:ext cx="2237636" cy="85603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Eutectic point </a:t>
            </a:r>
            <a:r>
              <a:rPr lang="ko-KR" altLang="en-US" sz="1400"/>
              <a:t>찾기 위해 모든 </a:t>
            </a:r>
            <a:r>
              <a:rPr lang="en-US" altLang="ko-KR" sz="1400"/>
              <a:t>Chemical potential</a:t>
            </a:r>
            <a:br>
              <a:rPr lang="en-US" altLang="ko-KR" sz="1400"/>
            </a:br>
            <a:r>
              <a:rPr lang="ko-KR" altLang="en-US" sz="1400"/>
              <a:t>등식 설립 </a:t>
            </a:r>
          </a:p>
        </p:txBody>
      </p:sp>
      <p:sp>
        <p:nvSpPr>
          <p:cNvPr id="30" name="화살표: 오른쪽 29">
            <a:extLst>
              <a:ext uri="{FF2B5EF4-FFF2-40B4-BE49-F238E27FC236}">
                <a16:creationId xmlns:a16="http://schemas.microsoft.com/office/drawing/2014/main" id="{8A34E2C2-5F9A-4B32-85F4-262A936E0E91}"/>
              </a:ext>
            </a:extLst>
          </p:cNvPr>
          <p:cNvSpPr/>
          <p:nvPr/>
        </p:nvSpPr>
        <p:spPr>
          <a:xfrm>
            <a:off x="5052950" y="4680539"/>
            <a:ext cx="1909865" cy="3693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Newton Method</a:t>
            </a:r>
            <a:endParaRPr lang="ko-KR" altLang="en-US" sz="140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F56530D9-F558-4CD4-AA38-D6242868921A}"/>
              </a:ext>
            </a:extLst>
          </p:cNvPr>
          <p:cNvSpPr/>
          <p:nvPr/>
        </p:nvSpPr>
        <p:spPr>
          <a:xfrm>
            <a:off x="7137639" y="4437188"/>
            <a:ext cx="2256817" cy="85603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Eutectic point</a:t>
            </a:r>
            <a:r>
              <a:rPr lang="ko-KR" altLang="en-US" sz="1400"/>
              <a:t> 찾기</a:t>
            </a: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CFAE6E81-F356-42ED-8B9C-77FCD5F2874B}"/>
              </a:ext>
            </a:extLst>
          </p:cNvPr>
          <p:cNvCxnSpPr>
            <a:cxnSpLocks/>
          </p:cNvCxnSpPr>
          <p:nvPr/>
        </p:nvCxnSpPr>
        <p:spPr>
          <a:xfrm>
            <a:off x="9709764" y="1796891"/>
            <a:ext cx="735633" cy="766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0EF51010-F19C-4215-86AE-DE0EAC797CC0}"/>
              </a:ext>
            </a:extLst>
          </p:cNvPr>
          <p:cNvCxnSpPr>
            <a:cxnSpLocks/>
          </p:cNvCxnSpPr>
          <p:nvPr/>
        </p:nvCxnSpPr>
        <p:spPr>
          <a:xfrm flipV="1">
            <a:off x="9544922" y="4143591"/>
            <a:ext cx="891196" cy="70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2207AA1-F57B-4C55-B457-5DDEF03EAD57}"/>
              </a:ext>
            </a:extLst>
          </p:cNvPr>
          <p:cNvSpPr/>
          <p:nvPr/>
        </p:nvSpPr>
        <p:spPr>
          <a:xfrm>
            <a:off x="9544922" y="2794908"/>
            <a:ext cx="2256817" cy="85603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Ps-Ks </a:t>
            </a:r>
            <a:r>
              <a:rPr lang="ko-KR" altLang="en-US" sz="1400"/>
              <a:t>이원계 상태도 </a:t>
            </a:r>
            <a:endParaRPr lang="en-US" altLang="ko-KR" sz="1400"/>
          </a:p>
          <a:p>
            <a:pPr algn="ctr"/>
            <a:r>
              <a:rPr lang="ko-KR" altLang="en-US" sz="1400"/>
              <a:t>그리기</a:t>
            </a:r>
          </a:p>
        </p:txBody>
      </p:sp>
    </p:spTree>
    <p:extLst>
      <p:ext uri="{BB962C8B-B14F-4D97-AF65-F5344CB8AC3E}">
        <p14:creationId xmlns:p14="http://schemas.microsoft.com/office/powerpoint/2010/main" val="196107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981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39553" y="648866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5" y="659444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377718" y="126696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400" b="1" dirty="0">
                <a:cs typeface="Calibri" panose="020F0502020204030204" pitchFamily="34" charset="0"/>
              </a:rPr>
              <a:t>1</a:t>
            </a:r>
            <a:r>
              <a:rPr lang="en-US" altLang="ko-KR" sz="4400" b="1">
                <a:cs typeface="Calibri" panose="020F0502020204030204" pitchFamily="34" charset="0"/>
              </a:rPr>
              <a:t>. Equations</a:t>
            </a:r>
            <a:endParaRPr lang="ko-KR" altLang="en-US" sz="4400" b="1" dirty="0"/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55DEC16E-1066-4C9F-AEA6-6F5447C98299}"/>
              </a:ext>
            </a:extLst>
          </p:cNvPr>
          <p:cNvGrpSpPr/>
          <p:nvPr/>
        </p:nvGrpSpPr>
        <p:grpSpPr>
          <a:xfrm>
            <a:off x="377718" y="1605130"/>
            <a:ext cx="7940282" cy="1505943"/>
            <a:chOff x="664166" y="1700808"/>
            <a:chExt cx="7940282" cy="15059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5">
                  <a:extLst>
                    <a:ext uri="{FF2B5EF4-FFF2-40B4-BE49-F238E27FC236}">
                      <a16:creationId xmlns:a16="http://schemas.microsoft.com/office/drawing/2014/main" id="{647E4075-18CA-480A-9408-F60196072C7D}"/>
                    </a:ext>
                  </a:extLst>
                </p:cNvPr>
                <p:cNvSpPr txBox="1"/>
                <p:nvPr/>
              </p:nvSpPr>
              <p:spPr>
                <a:xfrm>
                  <a:off x="699562" y="1700808"/>
                  <a:ext cx="7904886" cy="355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i="1" dirty="0">
                            <a:latin typeface="Cambria Math"/>
                          </a:rPr>
                          <m:t>=</m:t>
                        </m:r>
                        <m:r>
                          <a:rPr lang="en-US" altLang="ko-KR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𝐾𝑠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𝐵𝑐𝑐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sz="1600" i="1" dirty="0">
                            <a:latin typeface="Cambria Math"/>
                          </a:rPr>
                          <m:t>𝑅𝑇𝑙𝑛</m:t>
                        </m:r>
                        <m:sSub>
                          <m:sSub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600" b="0" i="1" dirty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ko-KR" sz="1600" i="1" dirty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+ </m:t>
                        </m:r>
                        <m:d>
                          <m:d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ko-KR" sz="1600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i="1" dirty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45" name="TextBox 5">
                  <a:extLst>
                    <a:ext uri="{FF2B5EF4-FFF2-40B4-BE49-F238E27FC236}">
                      <a16:creationId xmlns:a16="http://schemas.microsoft.com/office/drawing/2014/main" id="{647E4075-18CA-480A-9408-F60196072C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1700808"/>
                  <a:ext cx="7904886" cy="355418"/>
                </a:xfrm>
                <a:prstGeom prst="rect">
                  <a:avLst/>
                </a:prstGeom>
                <a:blipFill>
                  <a:blip r:embed="rId4"/>
                  <a:stretch>
                    <a:fillRect b="-1016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6">
                  <a:extLst>
                    <a:ext uri="{FF2B5EF4-FFF2-40B4-BE49-F238E27FC236}">
                      <a16:creationId xmlns:a16="http://schemas.microsoft.com/office/drawing/2014/main" id="{CD845FCA-FC24-4D0D-81D8-FDF8485B59AA}"/>
                    </a:ext>
                  </a:extLst>
                </p:cNvPr>
                <p:cNvSpPr txBox="1"/>
                <p:nvPr/>
              </p:nvSpPr>
              <p:spPr>
                <a:xfrm>
                  <a:off x="699562" y="2276872"/>
                  <a:ext cx="7904886" cy="355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sz="1600" i="1" dirty="0">
                            <a:latin typeface="Cambria Math"/>
                          </a:rPr>
                          <m:t>=</m:t>
                        </m:r>
                        <m:r>
                          <a:rPr lang="en-US" altLang="ko-KR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𝐾𝑠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𝐵𝑐𝑐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sz="1600" i="1" dirty="0">
                            <a:latin typeface="Cambria Math"/>
                          </a:rPr>
                          <m:t>𝑅𝑇𝑙𝑛</m:t>
                        </m:r>
                        <m:sSub>
                          <m:sSub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600" b="0" i="1" dirty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ko-KR" sz="1600" i="1" dirty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ko-KR" sz="1600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48" name="TextBox 6">
                  <a:extLst>
                    <a:ext uri="{FF2B5EF4-FFF2-40B4-BE49-F238E27FC236}">
                      <a16:creationId xmlns:a16="http://schemas.microsoft.com/office/drawing/2014/main" id="{CD845FCA-FC24-4D0D-81D8-FDF8485B59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2276872"/>
                  <a:ext cx="7904886" cy="355418"/>
                </a:xfrm>
                <a:prstGeom prst="rect">
                  <a:avLst/>
                </a:prstGeom>
                <a:blipFill>
                  <a:blip r:embed="rId5"/>
                  <a:stretch>
                    <a:fillRect b="-1206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7">
                  <a:extLst>
                    <a:ext uri="{FF2B5EF4-FFF2-40B4-BE49-F238E27FC236}">
                      <a16:creationId xmlns:a16="http://schemas.microsoft.com/office/drawing/2014/main" id="{53E15F26-DA0D-4E66-99B9-579DF6E20919}"/>
                    </a:ext>
                  </a:extLst>
                </p:cNvPr>
                <p:cNvSpPr txBox="1"/>
                <p:nvPr/>
              </p:nvSpPr>
              <p:spPr>
                <a:xfrm>
                  <a:off x="664166" y="2852936"/>
                  <a:ext cx="6428114" cy="3538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sz="1600" i="1" dirty="0">
                            <a:latin typeface="Cambria Math"/>
                          </a:rPr>
                          <m:t>=</m:t>
                        </m:r>
                        <m:r>
                          <a:rPr lang="en-US" altLang="ko-KR" sz="1600" i="1" dirty="0">
                            <a:latin typeface="Cambria Math"/>
                          </a:rPr>
                          <m:t>𝑅𝑇𝑙𝑛</m:t>
                        </m:r>
                        <m:sSub>
                          <m:sSub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600" b="0" i="1" dirty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ko-KR" sz="1600" i="1" dirty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ko-KR" sz="1600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sz="1600" dirty="0"/>
                </a:p>
              </p:txBody>
            </p:sp>
          </mc:Choice>
          <mc:Fallback>
            <p:sp>
              <p:nvSpPr>
                <p:cNvPr id="49" name="TextBox 7">
                  <a:extLst>
                    <a:ext uri="{FF2B5EF4-FFF2-40B4-BE49-F238E27FC236}">
                      <a16:creationId xmlns:a16="http://schemas.microsoft.com/office/drawing/2014/main" id="{53E15F26-DA0D-4E66-99B9-579DF6E209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166" y="2852936"/>
                  <a:ext cx="6428114" cy="353815"/>
                </a:xfrm>
                <a:prstGeom prst="rect">
                  <a:avLst/>
                </a:prstGeom>
                <a:blipFill>
                  <a:blip r:embed="rId6"/>
                  <a:stretch>
                    <a:fillRect b="-1206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E26A125A-AB5E-4980-826F-D3145936BB66}"/>
              </a:ext>
            </a:extLst>
          </p:cNvPr>
          <p:cNvGrpSpPr/>
          <p:nvPr/>
        </p:nvGrpSpPr>
        <p:grpSpPr>
          <a:xfrm>
            <a:off x="413114" y="3627542"/>
            <a:ext cx="7904886" cy="1507546"/>
            <a:chOff x="699562" y="3789040"/>
            <a:chExt cx="7904886" cy="150754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78FF83A0-3930-4435-BC0F-7F13859534A0}"/>
                    </a:ext>
                  </a:extLst>
                </p:cNvPr>
                <p:cNvSpPr txBox="1"/>
                <p:nvPr/>
              </p:nvSpPr>
              <p:spPr>
                <a:xfrm>
                  <a:off x="699562" y="3789040"/>
                  <a:ext cx="7904886" cy="355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i="1" dirty="0">
                            <a:latin typeface="Cambria Math"/>
                          </a:rPr>
                          <m:t>=</m:t>
                        </m:r>
                        <m:r>
                          <a:rPr lang="en-US" altLang="ko-KR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  <a:ea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𝐹𝑐𝑐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sz="1600" i="1" dirty="0">
                            <a:latin typeface="Cambria Math"/>
                          </a:rPr>
                          <m:t>𝑅𝑇𝑙𝑛</m:t>
                        </m:r>
                        <m:r>
                          <a:rPr lang="en-US" altLang="ko-KR" sz="1600" b="0" i="1" dirty="0" smtClean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600" b="0" i="1" dirty="0" smtClean="0">
                            <a:latin typeface="Cambria Math"/>
                          </a:rPr>
                          <m:t>)+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600" b="0" i="1" dirty="0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sz="1600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600" b="0" i="1" smtClean="0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US" altLang="ko-KR" sz="1600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i="1" dirty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78FF83A0-3930-4435-BC0F-7F13859534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3789040"/>
                  <a:ext cx="7904886" cy="355418"/>
                </a:xfrm>
                <a:prstGeom prst="rect">
                  <a:avLst/>
                </a:prstGeom>
                <a:blipFill>
                  <a:blip r:embed="rId7"/>
                  <a:stretch>
                    <a:fillRect b="-1206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3E7721F-50C4-466D-9D29-680701D39B54}"/>
                    </a:ext>
                  </a:extLst>
                </p:cNvPr>
                <p:cNvSpPr txBox="1"/>
                <p:nvPr/>
              </p:nvSpPr>
              <p:spPr>
                <a:xfrm>
                  <a:off x="699562" y="4365104"/>
                  <a:ext cx="7904886" cy="3538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sz="1600" i="1" dirty="0">
                            <a:latin typeface="Cambria Math"/>
                          </a:rPr>
                          <m:t>=</m:t>
                        </m:r>
                        <m:r>
                          <a:rPr lang="en-US" altLang="ko-KR" sz="1600" i="1" dirty="0">
                            <a:latin typeface="Cambria Math"/>
                          </a:rPr>
                          <m:t>𝑅𝑇𝑙𝑛</m:t>
                        </m:r>
                        <m:r>
                          <a:rPr lang="en-US" altLang="ko-KR" sz="1600" b="0" i="1" dirty="0" smtClean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600" b="0" i="1" dirty="0" smtClean="0">
                            <a:latin typeface="Cambria Math"/>
                          </a:rPr>
                          <m:t>)+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600" b="0" i="1" dirty="0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600" i="1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US" altLang="ko-KR" sz="1600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𝐹𝑐𝑐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3E7721F-50C4-466D-9D29-680701D39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4365104"/>
                  <a:ext cx="7904886" cy="353815"/>
                </a:xfrm>
                <a:prstGeom prst="rect">
                  <a:avLst/>
                </a:prstGeom>
                <a:blipFill>
                  <a:blip r:embed="rId8"/>
                  <a:stretch>
                    <a:fillRect b="-1206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B29FEB2E-C50B-4031-841D-A1761A9FA24D}"/>
                    </a:ext>
                  </a:extLst>
                </p:cNvPr>
                <p:cNvSpPr txBox="1"/>
                <p:nvPr/>
              </p:nvSpPr>
              <p:spPr>
                <a:xfrm>
                  <a:off x="699562" y="4941168"/>
                  <a:ext cx="7904886" cy="355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600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sz="1600" i="1" dirty="0">
                            <a:latin typeface="Cambria Math"/>
                          </a:rPr>
                          <m:t>=</m:t>
                        </m:r>
                        <m:r>
                          <a:rPr lang="en-US" altLang="ko-KR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  <a:ea typeface="Cambria Math"/>
                                  </a:rPr>
                                  <m:t>𝑃𝑠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𝐹𝑐𝑐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altLang="ko-KR" sz="1600" b="0" i="1" dirty="0" smtClean="0">
                                <a:latin typeface="Cambria Math"/>
                                <a:ea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ko-KR" sz="1600" i="1" dirty="0">
                            <a:latin typeface="Cambria Math"/>
                          </a:rPr>
                          <m:t>𝑅𝑇𝑙𝑛</m:t>
                        </m:r>
                        <m:r>
                          <a:rPr lang="en-US" altLang="ko-KR" sz="1600" b="0" i="1" dirty="0" smtClean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sz="1600" b="0" i="1" dirty="0" smtClean="0">
                            <a:latin typeface="Cambria Math"/>
                          </a:rPr>
                          <m:t>)+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600" b="0" i="1" dirty="0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0" dirty="0" smtClean="0">
                            <a:latin typeface="Cambria Math"/>
                          </a:rPr>
                          <m:t>{</m:t>
                        </m:r>
                        <m:sSup>
                          <m:sSupPr>
                            <m:ctrlPr>
                              <a:rPr lang="en-US" altLang="ko-K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sz="16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600" i="1">
                                <a:latin typeface="Cambria Math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</m:sSub>
                            <m: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US" altLang="ko-KR" sz="1600" b="0" i="1" dirty="0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altLang="ko-KR" sz="16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 dirty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ko-KR" sz="16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0" i="1" dirty="0" smtClean="0">
                                <a:latin typeface="Cambria Math"/>
                              </a:rPr>
                              <m:t>𝐵𝑐𝑐</m:t>
                            </m:r>
                          </m:sup>
                        </m:sSup>
                        <m:r>
                          <a:rPr lang="en-US" altLang="ko-KR" sz="1600" i="1">
                            <a:latin typeface="Cambria Math"/>
                          </a:rPr>
                          <m:t>}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B29FEB2E-C50B-4031-841D-A1761A9FA2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62" y="4941168"/>
                  <a:ext cx="7904886" cy="355418"/>
                </a:xfrm>
                <a:prstGeom prst="rect">
                  <a:avLst/>
                </a:prstGeom>
                <a:blipFill>
                  <a:blip r:embed="rId9"/>
                  <a:stretch>
                    <a:fillRect b="-1206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A31DDAA-7C40-4642-A640-17213A51BB7D}"/>
              </a:ext>
            </a:extLst>
          </p:cNvPr>
          <p:cNvSpPr txBox="1"/>
          <p:nvPr/>
        </p:nvSpPr>
        <p:spPr>
          <a:xfrm>
            <a:off x="377718" y="1024507"/>
            <a:ext cx="507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/>
              <a:t>Chemical potentials</a:t>
            </a:r>
            <a:endParaRPr lang="ko-KR" altLang="en-US" b="1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306F255F-61EB-4B64-9C04-9ACCD054C0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51932" y="1459681"/>
            <a:ext cx="2962275" cy="2219325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385238-9C17-4C7C-B38C-7B34F634AC8F}"/>
                  </a:ext>
                </a:extLst>
              </p:cNvPr>
              <p:cNvSpPr txBox="1"/>
              <p:nvPr/>
            </p:nvSpPr>
            <p:spPr>
              <a:xfrm>
                <a:off x="8338585" y="3999167"/>
                <a:ext cx="3266234" cy="156100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altLang="ko-KR" i="1" dirty="0">
                              <a:latin typeface="Cambria Math"/>
                            </a:rPr>
                            <m:t>𝐿</m:t>
                          </m:r>
                        </m:sup>
                      </m:sSup>
                      <m:r>
                        <a:rPr lang="en-US" altLang="ko-KR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dirty="0">
                          <a:latin typeface="Cambria Math" panose="02040503050406030204" pitchFamily="18" charset="0"/>
                        </a:rPr>
                        <m:t>12496.76 + -</m:t>
                      </m:r>
                      <m:r>
                        <a:rPr lang="en-US" altLang="ko-KR" b="0" i="0" dirty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altLang="ko-KR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dirty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altLang="ko-K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altLang="ko-KR" i="1" dirty="0">
                              <a:latin typeface="Cambria Math"/>
                            </a:rPr>
                            <m:t>𝐿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-2397.46+ -0.005</m:t>
                      </m:r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ko-KR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altLang="ko-KR" i="1" dirty="0">
                              <a:latin typeface="Cambria Math"/>
                            </a:rPr>
                            <m:t>𝐹𝑐𝑐</m:t>
                          </m:r>
                        </m:sup>
                      </m:sSup>
                      <m:r>
                        <a:rPr lang="en-US" altLang="ko-KR" b="0" i="0" dirty="0" smtClean="0">
                          <a:latin typeface="Cambria Math" panose="02040503050406030204" pitchFamily="18" charset="0"/>
                        </a:rPr>
                        <m:t>=8997.62+ −4.99</m:t>
                      </m:r>
                      <m:r>
                        <m:rPr>
                          <m:sty m:val="p"/>
                        </m:rPr>
                        <a:rPr lang="en-US" altLang="ko-KR" b="0" i="0" dirty="0" smtClean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altLang="ko-KR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altLang="ko-KR" i="1" dirty="0">
                              <a:latin typeface="Cambria Math"/>
                            </a:rPr>
                            <m:t>𝐹𝑐𝑐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=−3599.99+0.0112</m:t>
                      </m:r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ko-KR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altLang="ko-KR" i="1" dirty="0">
                              <a:latin typeface="Cambria Math"/>
                            </a:rPr>
                            <m:t>𝐵𝑐𝑐</m:t>
                          </m:r>
                        </m:sup>
                      </m:sSup>
                      <m:r>
                        <a:rPr lang="en-US" altLang="ko-KR" b="0" i="0" dirty="0" smtClean="0">
                          <a:latin typeface="Cambria Math" panose="02040503050406030204" pitchFamily="18" charset="0"/>
                        </a:rPr>
                        <m:t>=6997.57+  −3.918</m:t>
                      </m:r>
                      <m:r>
                        <m:rPr>
                          <m:sty m:val="p"/>
                        </m:rPr>
                        <a:rPr lang="en-US" altLang="ko-KR" b="0" i="0" dirty="0" smtClean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altLang="ko-KR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385238-9C17-4C7C-B38C-7B34F634A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585" y="3999167"/>
                <a:ext cx="3266234" cy="15610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64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74CB1D3-4FDE-4072-92A6-266C79E816EB}"/>
              </a:ext>
            </a:extLst>
          </p:cNvPr>
          <p:cNvSpPr/>
          <p:nvPr/>
        </p:nvSpPr>
        <p:spPr>
          <a:xfrm>
            <a:off x="476655" y="1499613"/>
            <a:ext cx="3472775" cy="4659549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9B31CBFD-6192-4D83-BD92-E1DBDE2FF743}"/>
              </a:ext>
            </a:extLst>
          </p:cNvPr>
          <p:cNvSpPr/>
          <p:nvPr/>
        </p:nvSpPr>
        <p:spPr>
          <a:xfrm>
            <a:off x="4436324" y="1491553"/>
            <a:ext cx="3472775" cy="4659549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4ED7B12-29F0-48DB-A8C7-8C35980814A1}"/>
              </a:ext>
            </a:extLst>
          </p:cNvPr>
          <p:cNvSpPr/>
          <p:nvPr/>
        </p:nvSpPr>
        <p:spPr>
          <a:xfrm>
            <a:off x="8395993" y="1508824"/>
            <a:ext cx="3472775" cy="4659549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981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39553" y="648866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5" y="659444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377718" y="126696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400" b="1" dirty="0">
                <a:cs typeface="Calibri" panose="020F0502020204030204" pitchFamily="34" charset="0"/>
              </a:rPr>
              <a:t>2</a:t>
            </a:r>
            <a:r>
              <a:rPr lang="en-US" altLang="ko-KR" sz="4400" b="1">
                <a:cs typeface="Calibri" panose="020F0502020204030204" pitchFamily="34" charset="0"/>
              </a:rPr>
              <a:t>. Equilibrium</a:t>
            </a:r>
            <a:endParaRPr lang="ko-KR" alt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E9E7B7-9AF3-4398-B5CB-42AECE284347}"/>
              </a:ext>
            </a:extLst>
          </p:cNvPr>
          <p:cNvSpPr txBox="1"/>
          <p:nvPr/>
        </p:nvSpPr>
        <p:spPr>
          <a:xfrm>
            <a:off x="885217" y="5566914"/>
            <a:ext cx="26361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b="1"/>
              <a:t>Liquid - BCC</a:t>
            </a:r>
            <a:endParaRPr lang="ko-KR" altLang="en-US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E74DB7-A358-4F72-9F10-E53BBF783C1C}"/>
              </a:ext>
            </a:extLst>
          </p:cNvPr>
          <p:cNvSpPr txBox="1"/>
          <p:nvPr/>
        </p:nvSpPr>
        <p:spPr>
          <a:xfrm>
            <a:off x="4854613" y="5566914"/>
            <a:ext cx="26361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b="1"/>
              <a:t>Liquid - FCC</a:t>
            </a:r>
            <a:endParaRPr lang="ko-KR" altLang="en-US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BD1818-0D2C-4BEB-8BEC-E72A15F7A6D4}"/>
              </a:ext>
            </a:extLst>
          </p:cNvPr>
          <p:cNvSpPr txBox="1"/>
          <p:nvPr/>
        </p:nvSpPr>
        <p:spPr>
          <a:xfrm>
            <a:off x="8850831" y="5566914"/>
            <a:ext cx="26361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b="1"/>
              <a:t>BCC - FCC</a:t>
            </a:r>
            <a:endParaRPr lang="ko-KR" altLang="en-US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DD84E6F5-864F-49B3-9068-A3BB9F639A99}"/>
                  </a:ext>
                </a:extLst>
              </p:cNvPr>
              <p:cNvSpPr/>
              <p:nvPr/>
            </p:nvSpPr>
            <p:spPr>
              <a:xfrm>
                <a:off x="1087249" y="4514148"/>
                <a:ext cx="2272545" cy="946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𝐿</m:t>
                        </m:r>
                      </m:sup>
                    </m:sSup>
                  </m:oMath>
                </a14:m>
                <a:endParaRPr lang="en-US" altLang="ko-KR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𝐿</m:t>
                        </m:r>
                      </m:sup>
                    </m:sSup>
                  </m:oMath>
                </a14:m>
                <a:endParaRPr lang="en-US" altLang="ko-K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altLang="ko-KR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</m:oMath>
                </a14:m>
                <a:endParaRPr lang="en-US" altLang="ko-KR" dirty="0"/>
              </a:p>
            </p:txBody>
          </p:sp>
        </mc:Choice>
        <mc:Fallback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DD84E6F5-864F-49B3-9068-A3BB9F639A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249" y="4514148"/>
                <a:ext cx="2272545" cy="946991"/>
              </a:xfrm>
              <a:prstGeom prst="rect">
                <a:avLst/>
              </a:prstGeom>
              <a:blipFill>
                <a:blip r:embed="rId4"/>
                <a:stretch>
                  <a:fillRect l="-804" b="-32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C5D5E870-AD33-4F52-80B0-2F0F00439503}"/>
                  </a:ext>
                </a:extLst>
              </p:cNvPr>
              <p:cNvSpPr/>
              <p:nvPr/>
            </p:nvSpPr>
            <p:spPr>
              <a:xfrm>
                <a:off x="5093572" y="4514146"/>
                <a:ext cx="220489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𝐿</m:t>
                        </m:r>
                      </m:sup>
                    </m:sSup>
                  </m:oMath>
                </a14:m>
                <a:endParaRPr lang="en-US" altLang="ko-KR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𝐿</m:t>
                        </m:r>
                      </m:sup>
                    </m:sSup>
                  </m:oMath>
                </a14:m>
                <a:endParaRPr lang="en-US" altLang="ko-K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altLang="ko-KR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</m:oMath>
                </a14:m>
                <a:endParaRPr lang="en-US" altLang="ko-KR" dirty="0"/>
              </a:p>
            </p:txBody>
          </p:sp>
        </mc:Choice>
        <mc:Fallback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C5D5E870-AD33-4F52-80B0-2F0F004395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572" y="4514146"/>
                <a:ext cx="2204899" cy="923330"/>
              </a:xfrm>
              <a:prstGeom prst="rect">
                <a:avLst/>
              </a:prstGeom>
              <a:blipFill>
                <a:blip r:embed="rId5"/>
                <a:stretch>
                  <a:fillRect l="-831" b="-596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50F5CB22-790C-4497-AAC9-3641116E7075}"/>
                  </a:ext>
                </a:extLst>
              </p:cNvPr>
              <p:cNvSpPr/>
              <p:nvPr/>
            </p:nvSpPr>
            <p:spPr>
              <a:xfrm>
                <a:off x="9032656" y="4514146"/>
                <a:ext cx="2435410" cy="9260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p>
                  </m:oMath>
                </a14:m>
                <a:endParaRPr lang="en-US" altLang="ko-KR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p>
                  </m:oMath>
                </a14:m>
                <a:endParaRPr lang="en-US" altLang="ko-K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i="1" dirty="0">
                            <a:latin typeface="Cambria Math"/>
                          </a:rPr>
                          <m:t>𝑐𝑐</m:t>
                        </m:r>
                      </m:sup>
                    </m:s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altLang="ko-KR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p>
                  </m:oMath>
                </a14:m>
                <a:endParaRPr lang="en-US" altLang="ko-KR" dirty="0"/>
              </a:p>
            </p:txBody>
          </p:sp>
        </mc:Choice>
        <mc:Fallback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50F5CB22-790C-4497-AAC9-3641116E70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2656" y="4514146"/>
                <a:ext cx="2435410" cy="926023"/>
              </a:xfrm>
              <a:prstGeom prst="rect">
                <a:avLst/>
              </a:prstGeom>
              <a:blipFill>
                <a:blip r:embed="rId6"/>
                <a:stretch>
                  <a:fillRect l="-752" b="-596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그림 28">
            <a:extLst>
              <a:ext uri="{FF2B5EF4-FFF2-40B4-BE49-F238E27FC236}">
                <a16:creationId xmlns:a16="http://schemas.microsoft.com/office/drawing/2014/main" id="{1FF324C7-7C1C-4C29-A768-59FA3D77317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22451"/>
          <a:stretch/>
        </p:blipFill>
        <p:spPr>
          <a:xfrm>
            <a:off x="4854613" y="497543"/>
            <a:ext cx="3213338" cy="44231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07750C5-67FB-4F05-B0E6-70DB173E7747}"/>
                  </a:ext>
                </a:extLst>
              </p:cNvPr>
              <p:cNvSpPr txBox="1"/>
              <p:nvPr/>
            </p:nvSpPr>
            <p:spPr>
              <a:xfrm>
                <a:off x="8223588" y="481525"/>
                <a:ext cx="1618135" cy="416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ko-Kore-KR" sz="1400" b="0" i="0" smtClean="0">
                          <a:latin typeface="Cambria Math" panose="02040503050406030204" pitchFamily="18" charset="0"/>
                        </a:rPr>
                        <m:t>F</m:t>
                      </m:r>
                      <m:d>
                        <m:dPr>
                          <m:ctrlPr>
                            <a:rPr kumimoji="1" lang="en-US" altLang="ko-Kore-K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ko-Kore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ko-Kore-KR" sz="1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ko-Kore-KR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kumimoji="1" lang="en-US" altLang="ko-Kore-KR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ko-Kore-K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ko-Kore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kumimoji="1" lang="en-US" altLang="ko-Kore-KR" sz="1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ko-Kore-KR" altLang="en-US" sz="14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07750C5-67FB-4F05-B0E6-70DB173E7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588" y="481525"/>
                <a:ext cx="1618135" cy="416204"/>
              </a:xfrm>
              <a:prstGeom prst="rect">
                <a:avLst/>
              </a:prstGeom>
              <a:blipFill>
                <a:blip r:embed="rId8"/>
                <a:stretch>
                  <a:fillRect l="-1509" t="-2941" b="-176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직사각형 11">
                <a:extLst>
                  <a:ext uri="{FF2B5EF4-FFF2-40B4-BE49-F238E27FC236}">
                    <a16:creationId xmlns:a16="http://schemas.microsoft.com/office/drawing/2014/main" id="{33D26CBD-2023-4B4E-9043-C5A82BA031A0}"/>
                  </a:ext>
                </a:extLst>
              </p:cNvPr>
              <p:cNvSpPr/>
              <p:nvPr/>
            </p:nvSpPr>
            <p:spPr>
              <a:xfrm>
                <a:off x="9997360" y="284419"/>
                <a:ext cx="1723229" cy="810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ko-Kore-KR" sz="1400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kumimoji="1" lang="en-US" altLang="ko-Kore-KR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ko-Kore-KR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ko-Kore-KR" sz="1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kumimoji="1" lang="en-US" altLang="ko-Kore-KR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kumimoji="1" lang="en-US" altLang="ko-Kore-KR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ko-Kore-KR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kumimoji="1" lang="en-US" altLang="ko-Kore-KR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kumimoji="1" lang="en-US" altLang="ko-Kore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kumimoji="1" lang="en-US" altLang="ko-Kore-KR" sz="14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ko-Kore-KR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ko-Kore-KR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kumimoji="1" lang="en-US" altLang="ko-Kore-KR" sz="1400" dirty="0"/>
                  <a:t> </a:t>
                </a:r>
                <a:endParaRPr lang="ko-KR" altLang="en-US" sz="1400"/>
              </a:p>
            </p:txBody>
          </p:sp>
        </mc:Choice>
        <mc:Fallback>
          <p:sp>
            <p:nvSpPr>
              <p:cNvPr id="12" name="직사각형 11">
                <a:extLst>
                  <a:ext uri="{FF2B5EF4-FFF2-40B4-BE49-F238E27FC236}">
                    <a16:creationId xmlns:a16="http://schemas.microsoft.com/office/drawing/2014/main" id="{33D26CBD-2023-4B4E-9043-C5A82BA031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360" y="284419"/>
                <a:ext cx="1723229" cy="8104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그림 31">
            <a:extLst>
              <a:ext uri="{FF2B5EF4-FFF2-40B4-BE49-F238E27FC236}">
                <a16:creationId xmlns:a16="http://schemas.microsoft.com/office/drawing/2014/main" id="{02C3E635-B1C5-4BB6-B85B-DBEEBA1E92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2256" y="1640819"/>
            <a:ext cx="2868210" cy="2822683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6D13B25F-771A-4AB8-8667-BB1584A735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0537" y="1640820"/>
            <a:ext cx="2868210" cy="2822683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E9B880DC-1711-4900-97CC-56AB6BB980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2444" y="1640819"/>
            <a:ext cx="2920533" cy="2914704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7F4102C6-BD7D-418C-8139-3CAE6B12513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19449" y="1621114"/>
            <a:ext cx="2916263" cy="288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8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74CB1D3-4FDE-4072-92A6-266C79E816EB}"/>
              </a:ext>
            </a:extLst>
          </p:cNvPr>
          <p:cNvSpPr/>
          <p:nvPr/>
        </p:nvSpPr>
        <p:spPr>
          <a:xfrm>
            <a:off x="176953" y="2048080"/>
            <a:ext cx="3803515" cy="3680573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981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39553" y="648866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5" y="659444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377718" y="126696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400" b="1" dirty="0">
                <a:cs typeface="Calibri" panose="020F0502020204030204" pitchFamily="34" charset="0"/>
              </a:rPr>
              <a:t>3</a:t>
            </a:r>
            <a:r>
              <a:rPr lang="en-US" altLang="ko-KR" sz="4400" b="1">
                <a:cs typeface="Calibri" panose="020F0502020204030204" pitchFamily="34" charset="0"/>
              </a:rPr>
              <a:t>. Eutectic Point</a:t>
            </a:r>
            <a:endParaRPr lang="ko-KR" alt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31DDAA-7C40-4642-A640-17213A51BB7D}"/>
              </a:ext>
            </a:extLst>
          </p:cNvPr>
          <p:cNvSpPr txBox="1"/>
          <p:nvPr/>
        </p:nvSpPr>
        <p:spPr>
          <a:xfrm>
            <a:off x="377718" y="1024507"/>
            <a:ext cx="507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/>
              <a:t>Equilibrium </a:t>
            </a:r>
            <a:endParaRPr lang="ko-KR" altLang="en-US" b="1"/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1FF324C7-7C1C-4C29-A768-59FA3D77317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2451"/>
          <a:stretch/>
        </p:blipFill>
        <p:spPr>
          <a:xfrm>
            <a:off x="5021503" y="3523275"/>
            <a:ext cx="3213338" cy="44231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F16786CA-A779-4B6F-9F8F-05C78E503689}"/>
              </a:ext>
            </a:extLst>
          </p:cNvPr>
          <p:cNvSpPr/>
          <p:nvPr/>
        </p:nvSpPr>
        <p:spPr>
          <a:xfrm>
            <a:off x="4249163" y="3571921"/>
            <a:ext cx="47341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F1DCB35D-8076-4803-8B51-4BFB2F7C5ED1}"/>
                  </a:ext>
                </a:extLst>
              </p:cNvPr>
              <p:cNvSpPr/>
              <p:nvPr/>
            </p:nvSpPr>
            <p:spPr>
              <a:xfrm>
                <a:off x="4836049" y="4157107"/>
                <a:ext cx="2002856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𝐹𝑐𝑐</m:t>
                        </m:r>
                      </m:sup>
                    </m:sSup>
                  </m:oMath>
                </a14:m>
                <a:endParaRPr lang="en-US" altLang="ko-KR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𝑐𝑐</m:t>
                        </m:r>
                      </m:sup>
                    </m:sSup>
                  </m:oMath>
                </a14:m>
                <a:endParaRPr lang="en-US" altLang="ko-KR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𝐹𝑐𝑐</m:t>
                        </m:r>
                      </m:sup>
                    </m:sSup>
                  </m:oMath>
                </a14:m>
                <a:endParaRPr lang="en-US" altLang="ko-K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𝑐𝑐</m:t>
                        </m:r>
                      </m:sup>
                    </m:sSup>
                  </m:oMath>
                </a14:m>
                <a:endParaRPr lang="en-US" altLang="ko-KR" dirty="0"/>
              </a:p>
            </p:txBody>
          </p:sp>
        </mc:Choice>
        <mc:Fallback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F1DCB35D-8076-4803-8B51-4BFB2F7C5E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49" y="4157107"/>
                <a:ext cx="2002856" cy="1200329"/>
              </a:xfrm>
              <a:prstGeom prst="rect">
                <a:avLst/>
              </a:prstGeom>
              <a:blipFill>
                <a:blip r:embed="rId5"/>
                <a:stretch>
                  <a:fillRect l="-912" b="-40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C3E1DA7-05FD-4911-928F-36CDE08F9BC0}"/>
                  </a:ext>
                </a:extLst>
              </p:cNvPr>
              <p:cNvSpPr txBox="1"/>
              <p:nvPr/>
            </p:nvSpPr>
            <p:spPr>
              <a:xfrm>
                <a:off x="4249163" y="2117209"/>
                <a:ext cx="2102883" cy="863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ko-Kore-KR" sz="1400" b="0" i="0" smtClean="0">
                          <a:latin typeface="Cambria Math" panose="02040503050406030204" pitchFamily="18" charset="0"/>
                        </a:rPr>
                        <m:t>F</m:t>
                      </m:r>
                      <m:d>
                        <m:dPr>
                          <m:ctrlPr>
                            <a:rPr kumimoji="1" lang="en-US" altLang="ko-Kore-K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ko-Kore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ko-Kore-KR" sz="1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ko-Kore-KR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kumimoji="1" lang="en-US" altLang="ko-Kore-KR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ko-Kore-K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ko-Kore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m:rPr>
                                    <m:brk m:alnAt="7"/>
                                  </m:rPr>
                                  <a:rPr kumimoji="1" lang="en-US" altLang="ko-Kore-KR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kumimoji="1" lang="en-US" altLang="ko-Kore-KR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1" lang="en-US" altLang="ko-Kore-KR" sz="1400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kumimoji="1" lang="en-US" altLang="ko-Kore-KR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kumimoji="1" lang="en-US" altLang="ko-Kore-KR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kumimoji="1" lang="en-US" altLang="ko-Kore-KR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1" lang="en-US" altLang="ko-Kore-KR" sz="1400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kumimoji="1" lang="en-US" altLang="ko-Kore-KR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kumimoji="1" lang="en-US" altLang="ko-Kore-KR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kumimoji="1" lang="en-US" altLang="ko-Kore-KR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1" lang="en-US" altLang="ko-Kore-KR" sz="1400" i="1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kumimoji="1" lang="en-US" altLang="ko-Kore-KR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  <m: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kumimoji="1" lang="en-US" altLang="ko-Kore-KR" sz="1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ko-Kore-KR" altLang="en-US" sz="14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C3E1DA7-05FD-4911-928F-36CDE08F9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163" y="2117209"/>
                <a:ext cx="2102883" cy="863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직사각형 32">
                <a:extLst>
                  <a:ext uri="{FF2B5EF4-FFF2-40B4-BE49-F238E27FC236}">
                    <a16:creationId xmlns:a16="http://schemas.microsoft.com/office/drawing/2014/main" id="{F9499372-D59C-4BCA-954E-1AE92AFB21DD}"/>
                  </a:ext>
                </a:extLst>
              </p:cNvPr>
              <p:cNvSpPr/>
              <p:nvPr/>
            </p:nvSpPr>
            <p:spPr>
              <a:xfrm>
                <a:off x="6096000" y="1793727"/>
                <a:ext cx="2836842" cy="1566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ore-KR" sz="1100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kumimoji="1" lang="en-US" altLang="ko-Kore-KR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ko-Kore-KR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ko-Kore-KR" sz="11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ko-Kore-KR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kumimoji="1" lang="en-US" altLang="ko-Kore-KR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ko-Kore-KR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ko-Kore-KR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kumimoji="1" lang="en-US" altLang="ko-Kore-KR" sz="11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ko-Kore-KR" sz="11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ko-Kore-KR" sz="1100" b="0"/>
              </a:p>
            </p:txBody>
          </p:sp>
        </mc:Choice>
        <mc:Fallback>
          <p:sp>
            <p:nvSpPr>
              <p:cNvPr id="33" name="직사각형 32">
                <a:extLst>
                  <a:ext uri="{FF2B5EF4-FFF2-40B4-BE49-F238E27FC236}">
                    <a16:creationId xmlns:a16="http://schemas.microsoft.com/office/drawing/2014/main" id="{F9499372-D59C-4BCA-954E-1AE92AFB2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793727"/>
                <a:ext cx="2836842" cy="15669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CC25EA-9DA7-4864-959D-1EEF85D0931A}"/>
                  </a:ext>
                </a:extLst>
              </p:cNvPr>
              <p:cNvSpPr txBox="1"/>
              <p:nvPr/>
            </p:nvSpPr>
            <p:spPr>
              <a:xfrm>
                <a:off x="7077119" y="4167141"/>
                <a:ext cx="1126077" cy="1180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𝐹𝑐𝑐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Sup>
                                      <m:sSubSupPr>
                                        <m:ctrl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  <m:sup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𝐵𝑐𝑐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CC25EA-9DA7-4864-959D-1EEF85D09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119" y="4167141"/>
                <a:ext cx="1126077" cy="11802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그림 37">
            <a:extLst>
              <a:ext uri="{FF2B5EF4-FFF2-40B4-BE49-F238E27FC236}">
                <a16:creationId xmlns:a16="http://schemas.microsoft.com/office/drawing/2014/main" id="{48AF1EFD-AE4B-4B40-A50B-D04BD0ACFF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072" y="2261000"/>
            <a:ext cx="3300573" cy="3254731"/>
          </a:xfrm>
          <a:prstGeom prst="rect">
            <a:avLst/>
          </a:prstGeom>
        </p:spPr>
      </p:pic>
      <p:sp>
        <p:nvSpPr>
          <p:cNvPr id="35" name="화살표: 오른쪽 34">
            <a:extLst>
              <a:ext uri="{FF2B5EF4-FFF2-40B4-BE49-F238E27FC236}">
                <a16:creationId xmlns:a16="http://schemas.microsoft.com/office/drawing/2014/main" id="{FB90C341-BE66-42A7-8FBB-42785A8BF61D}"/>
              </a:ext>
            </a:extLst>
          </p:cNvPr>
          <p:cNvSpPr/>
          <p:nvPr/>
        </p:nvSpPr>
        <p:spPr>
          <a:xfrm>
            <a:off x="8439308" y="3559768"/>
            <a:ext cx="47341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59B520DC-8B35-412C-9A2F-A5C49A5B46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65651" y="3334238"/>
            <a:ext cx="2505075" cy="962025"/>
          </a:xfrm>
          <a:prstGeom prst="rect">
            <a:avLst/>
          </a:prstGeom>
        </p:spPr>
      </p:pic>
      <p:sp>
        <p:nvSpPr>
          <p:cNvPr id="39" name="타원 38">
            <a:extLst>
              <a:ext uri="{FF2B5EF4-FFF2-40B4-BE49-F238E27FC236}">
                <a16:creationId xmlns:a16="http://schemas.microsoft.com/office/drawing/2014/main" id="{E486E339-7441-420D-B504-F5D11573BBF3}"/>
              </a:ext>
            </a:extLst>
          </p:cNvPr>
          <p:cNvSpPr/>
          <p:nvPr/>
        </p:nvSpPr>
        <p:spPr>
          <a:xfrm>
            <a:off x="1531845" y="3744434"/>
            <a:ext cx="249453" cy="26504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7FDC9610-F1B2-43D7-8CFA-2BF209E61167}"/>
              </a:ext>
            </a:extLst>
          </p:cNvPr>
          <p:cNvSpPr/>
          <p:nvPr/>
        </p:nvSpPr>
        <p:spPr>
          <a:xfrm>
            <a:off x="2348402" y="3738255"/>
            <a:ext cx="249453" cy="26504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1D5C6799-074E-4AC1-8858-E41961E5971F}"/>
              </a:ext>
            </a:extLst>
          </p:cNvPr>
          <p:cNvSpPr/>
          <p:nvPr/>
        </p:nvSpPr>
        <p:spPr>
          <a:xfrm>
            <a:off x="2885071" y="3738254"/>
            <a:ext cx="249453" cy="26504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900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74CB1D3-4FDE-4072-92A6-266C79E816EB}"/>
              </a:ext>
            </a:extLst>
          </p:cNvPr>
          <p:cNvSpPr/>
          <p:nvPr/>
        </p:nvSpPr>
        <p:spPr>
          <a:xfrm>
            <a:off x="489664" y="1099192"/>
            <a:ext cx="3977771" cy="406991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981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39553" y="648866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95" y="659444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377718" y="126696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400" b="1" dirty="0">
                <a:cs typeface="Calibri" panose="020F0502020204030204" pitchFamily="34" charset="0"/>
              </a:rPr>
              <a:t>4</a:t>
            </a:r>
            <a:r>
              <a:rPr lang="en-US" altLang="ko-KR" sz="4400" b="1">
                <a:cs typeface="Calibri" panose="020F0502020204030204" pitchFamily="34" charset="0"/>
              </a:rPr>
              <a:t>. Phase Diagram</a:t>
            </a:r>
            <a:endParaRPr lang="ko-KR" altLang="en-US" sz="4400" b="1" dirty="0"/>
          </a:p>
        </p:txBody>
      </p:sp>
      <p:sp>
        <p:nvSpPr>
          <p:cNvPr id="35" name="화살표: 오른쪽 34">
            <a:extLst>
              <a:ext uri="{FF2B5EF4-FFF2-40B4-BE49-F238E27FC236}">
                <a16:creationId xmlns:a16="http://schemas.microsoft.com/office/drawing/2014/main" id="{FB90C341-BE66-42A7-8FBB-42785A8BF61D}"/>
              </a:ext>
            </a:extLst>
          </p:cNvPr>
          <p:cNvSpPr/>
          <p:nvPr/>
        </p:nvSpPr>
        <p:spPr>
          <a:xfrm>
            <a:off x="4984144" y="2929225"/>
            <a:ext cx="47341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59B520DC-8B35-412C-9A2F-A5C49A5B4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896" y="5346440"/>
            <a:ext cx="2505075" cy="962025"/>
          </a:xfrm>
          <a:prstGeom prst="rect">
            <a:avLst/>
          </a:prstGeom>
        </p:spPr>
      </p:pic>
      <p:grpSp>
        <p:nvGrpSpPr>
          <p:cNvPr id="18" name="그룹 17">
            <a:extLst>
              <a:ext uri="{FF2B5EF4-FFF2-40B4-BE49-F238E27FC236}">
                <a16:creationId xmlns:a16="http://schemas.microsoft.com/office/drawing/2014/main" id="{CA88E567-5447-4F80-A672-CBBFBF7BE2D8}"/>
              </a:ext>
            </a:extLst>
          </p:cNvPr>
          <p:cNvGrpSpPr/>
          <p:nvPr/>
        </p:nvGrpSpPr>
        <p:grpSpPr>
          <a:xfrm>
            <a:off x="717257" y="1506635"/>
            <a:ext cx="4126423" cy="3386978"/>
            <a:chOff x="425075" y="2299710"/>
            <a:chExt cx="3860499" cy="3168708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78157C0C-8F2D-43F2-882A-299201173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5075" y="2299710"/>
              <a:ext cx="3213338" cy="3168708"/>
            </a:xfrm>
            <a:prstGeom prst="rect">
              <a:avLst/>
            </a:prstGeom>
          </p:spPr>
        </p:pic>
        <p:sp>
          <p:nvSpPr>
            <p:cNvPr id="3" name="화살표: 아래쪽 2">
              <a:extLst>
                <a:ext uri="{FF2B5EF4-FFF2-40B4-BE49-F238E27FC236}">
                  <a16:creationId xmlns:a16="http://schemas.microsoft.com/office/drawing/2014/main" id="{B23BD2E3-BDC1-48B6-BBB0-E352E57C32D9}"/>
                </a:ext>
              </a:extLst>
            </p:cNvPr>
            <p:cNvSpPr/>
            <p:nvPr/>
          </p:nvSpPr>
          <p:spPr>
            <a:xfrm rot="10800000" flipV="1">
              <a:off x="1609532" y="3212003"/>
              <a:ext cx="102067" cy="585186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화살표: 아래쪽 21">
              <a:extLst>
                <a:ext uri="{FF2B5EF4-FFF2-40B4-BE49-F238E27FC236}">
                  <a16:creationId xmlns:a16="http://schemas.microsoft.com/office/drawing/2014/main" id="{FA16D8C8-BDF5-4607-8B3E-C371AA129165}"/>
                </a:ext>
              </a:extLst>
            </p:cNvPr>
            <p:cNvSpPr/>
            <p:nvPr/>
          </p:nvSpPr>
          <p:spPr>
            <a:xfrm rot="11631549" flipV="1">
              <a:off x="2454700" y="3229022"/>
              <a:ext cx="102067" cy="585186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화살표: 아래쪽 23">
              <a:extLst>
                <a:ext uri="{FF2B5EF4-FFF2-40B4-BE49-F238E27FC236}">
                  <a16:creationId xmlns:a16="http://schemas.microsoft.com/office/drawing/2014/main" id="{0286E4F1-0290-4AEB-994F-A2A2B681C6F6}"/>
                </a:ext>
              </a:extLst>
            </p:cNvPr>
            <p:cNvSpPr/>
            <p:nvPr/>
          </p:nvSpPr>
          <p:spPr>
            <a:xfrm rot="13262211" flipV="1">
              <a:off x="3069405" y="3299877"/>
              <a:ext cx="102067" cy="585186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51EA0FE-6E7E-43C5-A15E-7CE0134FED34}"/>
                    </a:ext>
                  </a:extLst>
                </p:cNvPr>
                <p:cNvSpPr txBox="1"/>
                <p:nvPr/>
              </p:nvSpPr>
              <p:spPr>
                <a:xfrm>
                  <a:off x="909396" y="2949989"/>
                  <a:ext cx="949545" cy="249130"/>
                </a:xfrm>
                <a:prstGeom prst="rect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sz="11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11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altLang="ko-KR" sz="1100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11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ko-KR" sz="1100" i="1" dirty="0">
                              <a:latin typeface="Cambria Math"/>
                            </a:rPr>
                            <m:t>𝑐𝑐</m:t>
                          </m:r>
                        </m:sup>
                      </m:sSup>
                      <m:r>
                        <a:rPr lang="en-US" altLang="ko-KR" sz="11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ko-KR" sz="1100" b="1"/>
                    <a:t>=0.30</a:t>
                  </a:r>
                  <a:endParaRPr lang="ko-KR" altLang="en-US" sz="1100" b="1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51EA0FE-6E7E-43C5-A15E-7CE0134FED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396" y="2949989"/>
                  <a:ext cx="949545" cy="249130"/>
                </a:xfrm>
                <a:prstGeom prst="rect">
                  <a:avLst/>
                </a:prstGeom>
                <a:blipFill>
                  <a:blip r:embed="rId6"/>
                  <a:stretch>
                    <a:fillRect b="-6122"/>
                  </a:stretch>
                </a:blipFill>
                <a:ln w="28575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029898B-B9B7-4FEC-9274-7337D6C0F5FA}"/>
                    </a:ext>
                  </a:extLst>
                </p:cNvPr>
                <p:cNvSpPr txBox="1"/>
                <p:nvPr/>
              </p:nvSpPr>
              <p:spPr>
                <a:xfrm>
                  <a:off x="2117083" y="2897762"/>
                  <a:ext cx="940559" cy="249909"/>
                </a:xfrm>
                <a:prstGeom prst="rect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sz="11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11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altLang="ko-KR" sz="1100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1100" b="0" i="1" dirty="0" smtClean="0">
                              <a:latin typeface="Cambria Math" panose="02040503050406030204" pitchFamily="18" charset="0"/>
                            </a:rPr>
                            <m:t>𝑙𝑖𝑞</m:t>
                          </m:r>
                        </m:sup>
                      </m:sSup>
                      <m:r>
                        <a:rPr lang="en-US" altLang="ko-KR" sz="11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ko-KR" sz="1100" b="1"/>
                    <a:t>=0.59</a:t>
                  </a:r>
                  <a:endParaRPr lang="ko-KR" altLang="en-US" sz="1100" b="1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029898B-B9B7-4FEC-9274-7337D6C0F5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7083" y="2897762"/>
                  <a:ext cx="940559" cy="249909"/>
                </a:xfrm>
                <a:prstGeom prst="rect">
                  <a:avLst/>
                </a:prstGeom>
                <a:blipFill>
                  <a:blip r:embed="rId7"/>
                  <a:stretch>
                    <a:fillRect b="-6122"/>
                  </a:stretch>
                </a:blipFill>
                <a:ln w="28575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F1BAD5C-2CA8-4F11-A0B6-7ECF0EC97720}"/>
                    </a:ext>
                  </a:extLst>
                </p:cNvPr>
                <p:cNvSpPr txBox="1"/>
                <p:nvPr/>
              </p:nvSpPr>
              <p:spPr>
                <a:xfrm>
                  <a:off x="3319527" y="3001413"/>
                  <a:ext cx="966047" cy="247571"/>
                </a:xfrm>
                <a:prstGeom prst="rect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ko-KR" sz="11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sz="11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1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altLang="ko-KR" sz="1100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  <m:sup>
                          <m:r>
                            <a:rPr lang="en-US" altLang="ko-KR" sz="1100" b="0" i="1" dirty="0" smtClean="0">
                              <a:latin typeface="Cambria Math" panose="02040503050406030204" pitchFamily="18" charset="0"/>
                            </a:rPr>
                            <m:t>𝑏𝑐𝑐</m:t>
                          </m:r>
                        </m:sup>
                      </m:sSup>
                      <m:r>
                        <a:rPr lang="en-US" altLang="ko-KR" sz="11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ko-KR" sz="1100" b="1"/>
                    <a:t>=0.78</a:t>
                  </a:r>
                  <a:endParaRPr lang="ko-KR" altLang="en-US" sz="1100" b="1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EF1BAD5C-2CA8-4F11-A0B6-7ECF0EC977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9527" y="3001413"/>
                  <a:ext cx="966047" cy="247571"/>
                </a:xfrm>
                <a:prstGeom prst="rect">
                  <a:avLst/>
                </a:prstGeom>
                <a:blipFill>
                  <a:blip r:embed="rId8"/>
                  <a:stretch>
                    <a:fillRect b="-6122"/>
                  </a:stretch>
                </a:blipFill>
                <a:ln w="28575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91D9D1E7-9E42-459E-8F62-CC3EA60229B8}"/>
                </a:ext>
              </a:extLst>
            </p:cNvPr>
            <p:cNvCxnSpPr/>
            <p:nvPr/>
          </p:nvCxnSpPr>
          <p:spPr>
            <a:xfrm flipV="1">
              <a:off x="727350" y="3866244"/>
              <a:ext cx="2927185" cy="1782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1AA5D3F2-0423-4E36-87B8-BD2E5A5B48F4}"/>
              </a:ext>
            </a:extLst>
          </p:cNvPr>
          <p:cNvSpPr/>
          <p:nvPr/>
        </p:nvSpPr>
        <p:spPr>
          <a:xfrm>
            <a:off x="5779950" y="1039268"/>
            <a:ext cx="5852062" cy="5055399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D49575-0216-4BD8-81AB-AF14DBF2DCBD}"/>
              </a:ext>
            </a:extLst>
          </p:cNvPr>
          <p:cNvSpPr txBox="1"/>
          <p:nvPr/>
        </p:nvSpPr>
        <p:spPr>
          <a:xfrm>
            <a:off x="3509111" y="3259191"/>
            <a:ext cx="1096285" cy="307777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400" b="1"/>
              <a:t>T=1094.68</a:t>
            </a:r>
            <a:endParaRPr lang="ko-KR" altLang="en-US" sz="1400" b="1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A9A0B189-AA55-4E04-AAFF-F2D819422D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7611" y="1304716"/>
            <a:ext cx="4462525" cy="452450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7861272-8F6F-4924-BF9E-A4FBCEA6B602}"/>
              </a:ext>
            </a:extLst>
          </p:cNvPr>
          <p:cNvSpPr txBox="1"/>
          <p:nvPr/>
        </p:nvSpPr>
        <p:spPr>
          <a:xfrm>
            <a:off x="7081736" y="3011800"/>
            <a:ext cx="583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/>
              <a:t>FCC</a:t>
            </a:r>
            <a:endParaRPr lang="ko-KR" altLang="en-US" sz="16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92ACAE-A097-4CAB-9DC4-349A91B35E9A}"/>
              </a:ext>
            </a:extLst>
          </p:cNvPr>
          <p:cNvSpPr txBox="1"/>
          <p:nvPr/>
        </p:nvSpPr>
        <p:spPr>
          <a:xfrm>
            <a:off x="7885890" y="2616728"/>
            <a:ext cx="583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/>
              <a:t>FCC + liquid</a:t>
            </a:r>
            <a:endParaRPr lang="ko-KR" altLang="en-US" sz="10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A70546B-620D-45B5-AA27-DE0281233DE4}"/>
              </a:ext>
            </a:extLst>
          </p:cNvPr>
          <p:cNvSpPr txBox="1"/>
          <p:nvPr/>
        </p:nvSpPr>
        <p:spPr>
          <a:xfrm>
            <a:off x="9493921" y="2672999"/>
            <a:ext cx="583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/>
              <a:t>BCC + liquid</a:t>
            </a:r>
            <a:endParaRPr lang="ko-KR" altLang="en-US" sz="105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3BABF5-96B5-4ECF-891F-E197EE798D89}"/>
              </a:ext>
            </a:extLst>
          </p:cNvPr>
          <p:cNvSpPr txBox="1"/>
          <p:nvPr/>
        </p:nvSpPr>
        <p:spPr>
          <a:xfrm>
            <a:off x="10071855" y="3030780"/>
            <a:ext cx="583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/>
              <a:t>BCC</a:t>
            </a:r>
            <a:endParaRPr lang="ko-KR" altLang="en-US" sz="16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AD8A28-C57B-411D-B10B-8A2D24251123}"/>
              </a:ext>
            </a:extLst>
          </p:cNvPr>
          <p:cNvSpPr txBox="1"/>
          <p:nvPr/>
        </p:nvSpPr>
        <p:spPr>
          <a:xfrm>
            <a:off x="8469550" y="3810386"/>
            <a:ext cx="9267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/>
              <a:t>BCC + FCC</a:t>
            </a:r>
            <a:endParaRPr lang="ko-KR" altLang="en-US" sz="10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CE2A64-3460-4218-9D92-491C24BCE64E}"/>
              </a:ext>
            </a:extLst>
          </p:cNvPr>
          <p:cNvSpPr txBox="1"/>
          <p:nvPr/>
        </p:nvSpPr>
        <p:spPr>
          <a:xfrm>
            <a:off x="8910261" y="2297485"/>
            <a:ext cx="733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/>
              <a:t>liquid</a:t>
            </a:r>
            <a:endParaRPr lang="ko-KR" altLang="en-US" sz="1600"/>
          </a:p>
        </p:txBody>
      </p: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16D502BB-31B3-477E-85FB-37E207B42BA2}"/>
              </a:ext>
            </a:extLst>
          </p:cNvPr>
          <p:cNvCxnSpPr>
            <a:cxnSpLocks/>
          </p:cNvCxnSpPr>
          <p:nvPr/>
        </p:nvCxnSpPr>
        <p:spPr>
          <a:xfrm>
            <a:off x="2029288" y="3160159"/>
            <a:ext cx="0" cy="149939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25C7FBE2-D0C2-423F-8DBF-318657D701FC}"/>
              </a:ext>
            </a:extLst>
          </p:cNvPr>
          <p:cNvCxnSpPr>
            <a:cxnSpLocks/>
          </p:cNvCxnSpPr>
          <p:nvPr/>
        </p:nvCxnSpPr>
        <p:spPr>
          <a:xfrm>
            <a:off x="2872352" y="3176372"/>
            <a:ext cx="0" cy="149939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983F1CBC-5F03-4A63-AC23-C20DF6A25E04}"/>
              </a:ext>
            </a:extLst>
          </p:cNvPr>
          <p:cNvCxnSpPr>
            <a:cxnSpLocks/>
          </p:cNvCxnSpPr>
          <p:nvPr/>
        </p:nvCxnSpPr>
        <p:spPr>
          <a:xfrm>
            <a:off x="3373955" y="3160159"/>
            <a:ext cx="0" cy="149939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438EAF2AEEDB6646B49BAEB4E9067415" ma:contentTypeVersion="2" ma:contentTypeDescription="새 문서를 만듭니다." ma:contentTypeScope="" ma:versionID="5e551a3386bc3455156a49dad0a52be8">
  <xsd:schema xmlns:xsd="http://www.w3.org/2001/XMLSchema" xmlns:xs="http://www.w3.org/2001/XMLSchema" xmlns:p="http://schemas.microsoft.com/office/2006/metadata/properties" xmlns:ns2="7e35c7c0-d65d-4026-aa29-8e28389d5dca" targetNamespace="http://schemas.microsoft.com/office/2006/metadata/properties" ma:root="true" ma:fieldsID="35543d19b3c1744e2c46db38e325383f" ns2:_="">
    <xsd:import namespace="7e35c7c0-d65d-4026-aa29-8e28389d5d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5c7c0-d65d-4026-aa29-8e28389d5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D1CC6E-7D20-4D00-8457-DA6827DDDFE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7e35c7c0-d65d-4026-aa29-8e28389d5dc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BDD846-85D0-44C1-B8E7-B016D651E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5B1F9F-DBE5-4D7E-83B5-7D5447A199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35c7c0-d65d-4026-aa29-8e28389d5d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19077</TotalTime>
  <Words>383</Words>
  <Application>Microsoft Office PowerPoint</Application>
  <PresentationFormat>와이드스크린</PresentationFormat>
  <Paragraphs>76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Arial</vt:lpstr>
      <vt:lpstr>Bahnschrift Light Condensed</vt:lpstr>
      <vt:lpstr>Calibri</vt:lpstr>
      <vt:lpstr>Cambria Math</vt:lpstr>
      <vt:lpstr>맑은 고딕</vt:lpstr>
      <vt:lpstr>Office 테마</vt:lpstr>
      <vt:lpstr>소재수치해석 Midterm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노경미(신소재공학과)</dc:creator>
  <cp:lastModifiedBy>노경미(신소재공학과)</cp:lastModifiedBy>
  <cp:revision>1865</cp:revision>
  <dcterms:created xsi:type="dcterms:W3CDTF">2021-05-11T10:46:01Z</dcterms:created>
  <dcterms:modified xsi:type="dcterms:W3CDTF">2021-10-25T18:48:07Z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0x010100438EAF2AEEDB6646B49BAEB4E9067415</vt:lpwstr>
  </property>
</Properties>
</file>