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7" r:id="rId6"/>
    <p:sldId id="291" r:id="rId7"/>
    <p:sldId id="295" r:id="rId8"/>
    <p:sldId id="292" r:id="rId9"/>
    <p:sldId id="293" r:id="rId10"/>
    <p:sldId id="29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7C62B-D629-475A-B5FE-1FAC2BD60479}" v="851" dt="2023-12-20T14:59:55.005"/>
    <p1510:client id="{C1A6E889-7D8B-054A-8CEC-FC69BC9BE041}" v="2" dt="2023-12-20T14:12:20.168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0704" autoAdjust="0"/>
  </p:normalViewPr>
  <p:slideViewPr>
    <p:cSldViewPr snapToGrid="0">
      <p:cViewPr>
        <p:scale>
          <a:sx n="90" d="100"/>
          <a:sy n="90" d="100"/>
        </p:scale>
        <p:origin x="-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4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9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3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ore-CA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 altLang="ko-KR"/>
              <a:t>SmartArt </a:t>
            </a:r>
            <a:r>
              <a:rPr lang="ko-KR" altLang="en-US"/>
              <a:t>그래픽을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콘텐츠 2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ko-KR" altLang="en-US"/>
              <a:t>차트를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ko-KR" altLang="en-US"/>
              <a:t>표를 추가하려면 아이콘을 클릭하십시오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179612" cy="1122202"/>
          </a:xfrm>
        </p:spPr>
        <p:txBody>
          <a:bodyPr/>
          <a:lstStyle/>
          <a:p>
            <a:r>
              <a:rPr lang="en-US" dirty="0"/>
              <a:t>AMSE318 Term report with python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49004547 Seokjee SHIN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3F8B9A-C8E9-8967-B9F3-FFD55DC1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73" y="294122"/>
            <a:ext cx="5709527" cy="516158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DE5CC9E-9CE7-06B6-E36A-B89C363583B8}"/>
              </a:ext>
            </a:extLst>
          </p:cNvPr>
          <p:cNvSpPr/>
          <p:nvPr/>
        </p:nvSpPr>
        <p:spPr>
          <a:xfrm>
            <a:off x="3689684" y="3866147"/>
            <a:ext cx="2406316" cy="4491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C5A972-34D9-7C2F-1ED5-AB2B02C35EF9}"/>
              </a:ext>
            </a:extLst>
          </p:cNvPr>
          <p:cNvSpPr txBox="1">
            <a:spLocks/>
          </p:cNvSpPr>
          <p:nvPr/>
        </p:nvSpPr>
        <p:spPr>
          <a:xfrm>
            <a:off x="6096000" y="3910490"/>
            <a:ext cx="4941770" cy="396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 is not equal to 0 -&gt; 0.0001wt%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/>
              <p:nvPr/>
            </p:nvSpPr>
            <p:spPr>
              <a:xfrm>
                <a:off x="550286" y="388574"/>
                <a:ext cx="11127364" cy="6018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𝐷𝑖𝑎𝑚𝑜𝑛𝑑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+51000−21.8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=51000−21.8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𝑓𝑐𝑐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𝑔𝑟𝑎𝑝h𝑖𝑡𝑒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+77207−15.877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=77207−15.877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𝑆𝑖</m:t>
                          </m:r>
                        </m:sub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𝐷𝑖𝑎𝑚𝑜𝑛𝑑</m:t>
                          </m:r>
                        </m:sup>
                      </m:sSub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𝑔𝑟𝑎𝑝h𝑖𝑡𝑒</m:t>
                          </m:r>
                        </m:sup>
                      </m:sSub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−20510+38.7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=−20510+38.7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𝐹𝑒𝑆𝑖𝑉𝑎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=−125248+41.116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−142708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+89907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sub>
                              </m:s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=−125248+41.116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−142708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+89907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𝐹𝑒𝑆𝑖𝐶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=143219.9+39.31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−216320.5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=143219.9+39.31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−216320.5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</m:oMath>
                </a14:m>
                <a:endParaRPr lang="en-US" altLang="ko-KR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𝐹𝑒𝐶𝑉𝑎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=−34671</m:t>
                      </m:r>
                    </m:oMath>
                  </m:oMathPara>
                </a14:m>
                <a:endParaRPr lang="en-US" altLang="ko-KR" b="0" dirty="0"/>
              </a:p>
              <a:p>
                <a:pPr>
                  <a:lnSpc>
                    <a:spcPct val="150000"/>
                  </a:lnSpc>
                </a:pPr>
                <a:endParaRPr lang="en-US" altLang="ko-KR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86" y="388574"/>
                <a:ext cx="11127364" cy="6018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34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C56FA7-67B6-02E1-51BD-142F7AEB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43418D-29FD-A7AD-3315-487DD72D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E0AC80-EC40-47D6-9856-B9F11738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3B1D13-B527-AE06-8D91-736E746F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9326" cy="5271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01365-EDB4-441E-09DE-47FAA8ECAF24}"/>
                  </a:ext>
                </a:extLst>
              </p:cNvPr>
              <p:cNvSpPr txBox="1"/>
              <p:nvPr/>
            </p:nvSpPr>
            <p:spPr>
              <a:xfrm>
                <a:off x="5829300" y="501650"/>
                <a:ext cx="6106025" cy="4409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𝑉𝑎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𝑀𝑉𝑎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𝐹𝑒𝐶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𝐹𝑒𝑀𝑉𝑎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𝐹𝑒𝑀𝐶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𝐹𝑒𝐶𝑉𝑎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𝑀𝐶𝑉𝑎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𝑀𝑉𝑎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𝐹𝑒𝑀𝑉𝑎</m:t>
                        </m:r>
                      </m:sub>
                    </m:sSub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𝐹𝑒𝑀𝐶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lang="en-US" altLang="ko-K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𝐹𝑒𝐶𝑉𝑎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𝑀𝐶𝑉𝑎</m:t>
                        </m:r>
                      </m:sub>
                    </m:sSub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01365-EDB4-441E-09DE-47FAA8EC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501650"/>
                <a:ext cx="6106025" cy="4409925"/>
              </a:xfrm>
              <a:prstGeom prst="rect">
                <a:avLst/>
              </a:prstGeom>
              <a:blipFill>
                <a:blip r:embed="rId3"/>
                <a:stretch>
                  <a:fillRect l="-2096" r="-2794" b="-16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24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C56FA7-67B6-02E1-51BD-142F7AEB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43418D-29FD-A7AD-3315-487DD72DE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E0AC80-EC40-47D6-9856-B9F11738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83B1D13-B527-AE06-8D91-736E746FB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39326" cy="52716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01365-EDB4-441E-09DE-47FAA8ECAF24}"/>
                  </a:ext>
                </a:extLst>
              </p:cNvPr>
              <p:cNvSpPr txBox="1"/>
              <p:nvPr/>
            </p:nvSpPr>
            <p:spPr>
              <a:xfrm>
                <a:off x="5829300" y="501650"/>
                <a:ext cx="6106025" cy="33938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𝑀𝑉𝑎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𝐹𝑒𝐶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ko-K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ko-K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𝑅𝑇</m:t>
                    </m:r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ln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)−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𝐹𝑒𝑀𝑉𝑎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𝐹𝑒𝑀𝐶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𝐹𝑒𝐶𝑉𝑎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ko-K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𝑀𝐶𝑉𝑎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𝑅𝑇</m:t>
                        </m:r>
                      </m:num>
                      <m:den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lang="en-US" altLang="ko-K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𝐹𝑒𝐶𝑉𝑎</m:t>
                        </m:r>
                      </m:sub>
                    </m:sSub>
                  </m:oMath>
                </a14:m>
                <a:r>
                  <a:rPr lang="en-US" altLang="ko-K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𝑀𝐶𝑉𝑎</m:t>
                        </m:r>
                      </m:sub>
                    </m:sSub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>
                  <a:solidFill>
                    <a:srgbClr val="C0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601365-EDB4-441E-09DE-47FAA8EC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501650"/>
                <a:ext cx="6106025" cy="3393814"/>
              </a:xfrm>
              <a:prstGeom prst="rect">
                <a:avLst/>
              </a:prstGeom>
              <a:blipFill>
                <a:blip r:embed="rId3"/>
                <a:stretch>
                  <a:fillRect l="-2096" r="-27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36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F14E3C-27CC-BB94-0D02-149E99C9C8FD}"/>
                  </a:ext>
                </a:extLst>
              </p:cNvPr>
              <p:cNvSpPr txBox="1"/>
              <p:nvPr/>
            </p:nvSpPr>
            <p:spPr>
              <a:xfrm>
                <a:off x="457200" y="401316"/>
                <a:ext cx="11277600" cy="5095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𝐿𝑒𝑡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&amp;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r>
                      <m:rPr>
                        <m:nor/>
                      </m:rPr>
                      <a:rPr lang="en-US" altLang="ko-KR" dirty="0"/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𝑀𝑉𝑎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𝐹𝑒𝐶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𝑉𝑎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𝑉𝑎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𝐹𝑒𝑀𝑉𝑎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𝐹𝑒𝑀𝐶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𝐹𝑒𝐶𝑉𝑎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𝑀𝐶𝑉𝑎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en-US" altLang="ko-KR" dirty="0"/>
                  <a:t>+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𝐹𝑒𝑉𝑎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𝑆𝑖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ko-KR" dirty="0"/>
                        <m:t>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𝐹𝑒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dirty="0"/>
                        <m:t>+ 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𝑆𝑖𝐶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𝐹𝑒𝑆𝑖𝑉𝑎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142708−2∗89907</m:t>
                          </m:r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𝐹𝑒𝑆𝑖𝐶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2∗216320.5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𝐹𝑒𝐶𝑉𝑎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𝑆𝑖𝐶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</m:oMath>
                  </m:oMathPara>
                </a14:m>
                <a:endParaRPr lang="en-US" altLang="ko-KR" sz="18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8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F14E3C-27CC-BB94-0D02-149E99C9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1316"/>
                <a:ext cx="11277600" cy="5095626"/>
              </a:xfrm>
              <a:prstGeom prst="rect">
                <a:avLst/>
              </a:prstGeom>
              <a:blipFill>
                <a:blip r:embed="rId3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029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F14E3C-27CC-BB94-0D02-149E99C9C8FD}"/>
                  </a:ext>
                </a:extLst>
              </p:cNvPr>
              <p:cNvSpPr txBox="1"/>
              <p:nvPr/>
            </p:nvSpPr>
            <p:spPr>
              <a:xfrm>
                <a:off x="457200" y="401316"/>
                <a:ext cx="11277600" cy="5715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𝐿𝑒𝑡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&amp;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</m:oMath>
                  </m:oMathPara>
                </a14:m>
                <a:endParaRPr lang="en-US" altLang="ko-KR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r>
                      <m:rPr>
                        <m:nor/>
                      </m:rPr>
                      <a:rPr lang="en-US" altLang="ko-KR" dirty="0"/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𝑀𝑉𝑎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𝐹𝑒𝐶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𝐹𝑒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𝑉𝑎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𝑉𝑎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𝐹𝑒𝑀𝑉𝑎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𝐹𝑒𝑀𝐶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𝐹𝑒𝐶𝑉𝑎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𝑀𝐶𝑉𝑎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r>
                  <a:rPr lang="en-US" altLang="ko-KR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𝐹𝑒𝑉𝑎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en-US" altLang="ko-KR" dirty="0"/>
                  <a:t>+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𝑅𝑇</m:t>
                    </m:r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𝐹𝑒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𝑆𝑖𝐶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𝑉𝑎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lang="en-US" altLang="ko-KR" sz="1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𝑅𝑇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𝐹𝑒𝑆𝑖𝑉𝑎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142708−2∗89907</m:t>
                          </m:r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8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4∗89907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𝐹𝑒𝑆𝑖𝐶</m:t>
                          </m:r>
                        </m:sub>
                      </m:sSub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2∗216320.5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𝐹𝑒𝐶𝑉𝑎</m:t>
                          </m:r>
                        </m:sub>
                      </m:sSub>
                    </m:oMath>
                  </m:oMathPara>
                </a14:m>
                <a:endParaRPr lang="en-US" altLang="ko-KR" sz="18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sz="18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F14E3C-27CC-BB94-0D02-149E99C9C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1316"/>
                <a:ext cx="11277600" cy="5715604"/>
              </a:xfrm>
              <a:prstGeom prst="rect">
                <a:avLst/>
              </a:prstGeom>
              <a:blipFill>
                <a:blip r:embed="rId3"/>
                <a:stretch>
                  <a:fillRect l="-4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52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9CFB36-3134-0DD7-3364-663CD1D1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3FE133-5F66-AE35-2C0F-59FB804FC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AMSE318 HW5 WITH PYTHON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0B865F-B386-B1C6-717F-00B7ACF1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/>
              <p:nvPr/>
            </p:nvSpPr>
            <p:spPr>
              <a:xfrm>
                <a:off x="341194" y="388574"/>
                <a:ext cx="11559654" cy="5425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sz="16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altLang="ko-KR" sz="1600" b="0" i="0" dirty="0" smtClean="0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ko-KR" sz="1600" b="0" i="0" dirty="0" smtClean="0">
                          <a:solidFill>
                            <a:srgbClr val="C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altLang="ko-KR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𝐹𝑒𝐶𝑉𝑎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1600" dirty="0">
                          <a:solidFill>
                            <a:srgbClr val="C00000"/>
                          </a:solidFill>
                        </a:rPr>
                        <m:t> </m:t>
                      </m:r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𝑀𝐶𝑉𝑎</m:t>
                          </m:r>
                        </m:sub>
                      </m:sSub>
                      <m:r>
                        <a:rPr lang="en-US" altLang="ko-KR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600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𝑉𝑎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ko-KR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ko-KR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f>
                        <m:f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ko-KR" alt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US" altLang="ko-KR" sz="1600" dirty="0">
                          <a:solidFill>
                            <a:srgbClr val="C00000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𝐹𝑒𝑉𝑎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𝑆𝑖𝑉𝑎</m:t>
                          </m:r>
                        </m:sub>
                      </m:sSub>
                      <m:r>
                        <a:rPr lang="en-US" altLang="ko-KR" sz="16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altLang="ko-KR" sz="1600" dirty="0">
                          <a:solidFill>
                            <a:srgbClr val="C00000"/>
                          </a:solidFill>
                        </a:rPr>
                        <m:t> 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𝐹𝑒𝐶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ko-KR" sz="1600" dirty="0">
                          <a:solidFill>
                            <a:srgbClr val="C00000"/>
                          </a:solidFill>
                        </a:rPr>
                        <m:t>+ 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𝐹𝑒𝑆𝑖𝑉𝑎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142708−2∗89907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𝐹𝑒𝑆𝑖𝐶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2∗216320.5</m:t>
                          </m:r>
                        </m:e>
                      </m:d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1−2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𝐹𝑒𝐶𝑉𝑎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𝑆𝑖𝐶𝑉𝑎</m:t>
                          </m:r>
                        </m:sub>
                      </m:sSub>
                      <m:r>
                        <a:rPr lang="en-US" altLang="ko-KR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sz="1600" b="1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𝑀𝑀</m:t>
                        </m:r>
                      </m:sub>
                    </m:sSub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ko-K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  <m:sup>
                            <m:r>
                              <a:rPr lang="en-US" altLang="ko-K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ko-KR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𝐹𝑒</m:t>
                        </m:r>
                      </m:sub>
                    </m:sSub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(−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𝑆𝑖</m:t>
                        </m:r>
                      </m:sub>
                    </m:sSub>
                    <m:f>
                      <m:f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ko-K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  <m:sub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𝑆𝑖</m:t>
                            </m:r>
                          </m:sub>
                          <m:sup>
                            <m:r>
                              <a:rPr lang="en-US" altLang="ko-K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1600" dirty="0"/>
                  <a:t> </a:t>
                </a:r>
                <a:endParaRPr lang="en-US" altLang="ko-KR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d>
                        <m:d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  <m:sup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</m:e>
                      </m:d>
                      <m:r>
                        <a:rPr lang="en-US" altLang="ko-KR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6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𝑀𝐶</m:t>
                          </m:r>
                        </m:sub>
                      </m:sSub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sSub>
                        <m:sSubPr>
                          <m:ctrlP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ko-KR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ko-KR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ko-KR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p>
                                        <m:sSupPr>
                                          <m:ctrlPr>
                                            <a:rPr lang="en-US" altLang="ko-KR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ko-KR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n-US" altLang="ko-KR" sz="1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b>
                                  </m:sSub>
                                  <m:r>
                                    <a:rPr lang="en-US" altLang="ko-KR" sz="1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ko-KR" sz="16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𝑆𝑖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altLang="ko-KR" sz="1600" b="1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2D003F-B9B7-9FEE-C6B1-18667CDE4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4" y="388574"/>
                <a:ext cx="11559654" cy="54251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360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FBCEED5D-9ACF-BB5B-3A93-368CACAF7A56}"/>
              </a:ext>
            </a:extLst>
          </p:cNvPr>
          <p:cNvSpPr txBox="1">
            <a:spLocks/>
          </p:cNvSpPr>
          <p:nvPr/>
        </p:nvSpPr>
        <p:spPr>
          <a:xfrm>
            <a:off x="6258251" y="410877"/>
            <a:ext cx="5366044" cy="10037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dirty="0"/>
              <a:t>Conclusion</a:t>
            </a:r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DE6FD787-C176-664D-9824-1572430D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545" y="4145009"/>
            <a:ext cx="5111750" cy="1204912"/>
          </a:xfrm>
        </p:spPr>
        <p:txBody>
          <a:bodyPr/>
          <a:lstStyle/>
          <a:p>
            <a:pPr algn="r"/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2E78D50-5CD9-42A5-197A-0505B47E5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705" y="5349921"/>
            <a:ext cx="11056590" cy="10972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Through derivations of the equations, was able to draw a Numerical curve that fits Experimental data.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The cause of an error last time was mainly due to typo in the code and wrong constant usage. </a:t>
            </a:r>
            <a:endParaRPr lang="ko-KR" altLang="en-US" sz="1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68C3BB9-2F2C-D2B6-0D01-5B5E83DCF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16" r="47765"/>
          <a:stretch/>
        </p:blipFill>
        <p:spPr>
          <a:xfrm>
            <a:off x="6621947" y="510531"/>
            <a:ext cx="4420287" cy="4091648"/>
          </a:xfrm>
          <a:prstGeom prst="rect">
            <a:avLst/>
          </a:prstGeom>
        </p:spPr>
      </p:pic>
      <p:pic>
        <p:nvPicPr>
          <p:cNvPr id="5" name="그림 4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7C3773AC-7FAF-2C7F-17BB-ED8E55255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916" y="510531"/>
            <a:ext cx="5111750" cy="45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71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B8703127B43924FAE33BD558229FAED" ma:contentTypeVersion="16" ma:contentTypeDescription="새 문서를 만듭니다." ma:contentTypeScope="" ma:versionID="9df5445966921d8937491e3cbbacbb2e">
  <xsd:schema xmlns:xsd="http://www.w3.org/2001/XMLSchema" xmlns:xs="http://www.w3.org/2001/XMLSchema" xmlns:p="http://schemas.microsoft.com/office/2006/metadata/properties" xmlns:ns3="9d690aca-bf72-48a3-b8d6-c5b440fbde69" xmlns:ns4="d8fd9385-3c48-4e41-b076-557c51b8b833" targetNamespace="http://schemas.microsoft.com/office/2006/metadata/properties" ma:root="true" ma:fieldsID="e5410450073c1d2056acd44ffe13b2d9" ns3:_="" ns4:_="">
    <xsd:import namespace="9d690aca-bf72-48a3-b8d6-c5b440fbde69"/>
    <xsd:import namespace="d8fd9385-3c48-4e41-b076-557c51b8b833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90aca-bf72-48a3-b8d6-c5b440fbde69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d9385-3c48-4e41-b076-557c51b8b83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d690aca-bf72-48a3-b8d6-c5b440fbde69" xsi:nil="true"/>
  </documentManagement>
</p:properties>
</file>

<file path=customXml/itemProps1.xml><?xml version="1.0" encoding="utf-8"?>
<ds:datastoreItem xmlns:ds="http://schemas.openxmlformats.org/officeDocument/2006/customXml" ds:itemID="{651AEBA8-55C6-45C9-B32E-3F669A678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ACCAB5-0B48-438C-9F8B-281CDFED111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d690aca-bf72-48a3-b8d6-c5b440fbde69"/>
    <ds:schemaRef ds:uri="d8fd9385-3c48-4e41-b076-557c51b8b83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F17F9B5-A097-44C6-9E8A-6F65D534F822}">
  <ds:schemaRefs>
    <ds:schemaRef ds:uri="http://purl.org/dc/elements/1.1/"/>
    <ds:schemaRef ds:uri="d8fd9385-3c48-4e41-b076-557c51b8b833"/>
    <ds:schemaRef ds:uri="http://purl.org/dc/dcmitype/"/>
    <ds:schemaRef ds:uri="http://schemas.microsoft.com/office/2006/documentManagement/types"/>
    <ds:schemaRef ds:uri="9d690aca-bf72-48a3-b8d6-c5b440fbde69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789</Words>
  <Application>Microsoft Office PowerPoint</Application>
  <PresentationFormat>와이드스크린</PresentationFormat>
  <Paragraphs>61</Paragraphs>
  <Slides>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 Math</vt:lpstr>
      <vt:lpstr>Tenorite</vt:lpstr>
      <vt:lpstr>Office 테마</vt:lpstr>
      <vt:lpstr>AMSE318 Term report with python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AMSE318 HW1-1 with python</dc:title>
  <dc:creator/>
  <cp:lastModifiedBy/>
  <cp:revision>10</cp:revision>
  <dcterms:created xsi:type="dcterms:W3CDTF">2023-09-06T15:34:39Z</dcterms:created>
  <dcterms:modified xsi:type="dcterms:W3CDTF">2023-12-20T15:00:10Z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0x010100DB8703127B43924FAE33BD558229FAED</vt:lpwstr>
  </property>
  <property fmtid="{D5CDD505-2E9C-101B-9397-08002B2CF9AE}" pid="3" name="MediaServiceImageTags">
    <vt:lpwstr/>
  </property>
</Properties>
</file>