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66" r:id="rId9"/>
    <p:sldId id="265" r:id="rId10"/>
    <p:sldId id="267" r:id="rId11"/>
    <p:sldId id="274" r:id="rId12"/>
    <p:sldId id="275" r:id="rId13"/>
    <p:sldId id="276" r:id="rId14"/>
    <p:sldId id="277" r:id="rId15"/>
    <p:sldId id="278" r:id="rId16"/>
    <p:sldId id="280" r:id="rId17"/>
    <p:sldId id="283" r:id="rId18"/>
    <p:sldId id="284" r:id="rId19"/>
    <p:sldId id="286" r:id="rId20"/>
    <p:sldId id="285" r:id="rId21"/>
    <p:sldId id="287" r:id="rId22"/>
    <p:sldId id="288" r:id="rId23"/>
    <p:sldId id="289" r:id="rId24"/>
    <p:sldId id="290" r:id="rId25"/>
    <p:sldId id="292" r:id="rId26"/>
    <p:sldId id="294" r:id="rId27"/>
    <p:sldId id="293" r:id="rId28"/>
    <p:sldId id="304" r:id="rId29"/>
    <p:sldId id="303" r:id="rId30"/>
    <p:sldId id="295" r:id="rId31"/>
    <p:sldId id="296" r:id="rId32"/>
    <p:sldId id="297" r:id="rId33"/>
    <p:sldId id="300" r:id="rId34"/>
    <p:sldId id="301" r:id="rId3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3640" autoAdjust="0"/>
  </p:normalViewPr>
  <p:slideViewPr>
    <p:cSldViewPr>
      <p:cViewPr>
        <p:scale>
          <a:sx n="66" d="100"/>
          <a:sy n="66" d="100"/>
        </p:scale>
        <p:origin x="-150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BDF48-C914-40F5-B96B-48EFBB684D00}" type="datetimeFigureOut">
              <a:rPr lang="ko-KR" altLang="en-US" smtClean="0"/>
              <a:t>2013-12-14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213A-3925-43F9-B128-6FDC681C25B2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069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19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681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681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0.1</a:t>
            </a:r>
          </a:p>
          <a:p>
            <a:r>
              <a:rPr lang="en-US" altLang="ko-KR" baseline="0" dirty="0" smtClean="0"/>
              <a:t>0.0104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0.01</a:t>
            </a:r>
          </a:p>
          <a:p>
            <a:r>
              <a:rPr lang="en-US" altLang="ko-KR" baseline="0" dirty="0" smtClean="0"/>
              <a:t>0.01004</a:t>
            </a:r>
          </a:p>
          <a:p>
            <a:endParaRPr lang="en-US" altLang="ko-KR" baseline="0" dirty="0" smtClean="0"/>
          </a:p>
          <a:p>
            <a:r>
              <a:rPr lang="en-US" altLang="ko-KR" baseline="0" dirty="0" smtClean="0"/>
              <a:t>0.010000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24681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여러 </a:t>
            </a:r>
            <a:r>
              <a:rPr lang="en-US" altLang="ko-KR" dirty="0" smtClean="0"/>
              <a:t>T </a:t>
            </a:r>
            <a:r>
              <a:rPr lang="ko-KR" altLang="en-US" dirty="0" smtClean="0"/>
              <a:t>하자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X/2ROOT(DT)</a:t>
            </a:r>
            <a:r>
              <a:rPr lang="en-US" altLang="ko-KR" baseline="0" dirty="0" smtClean="0"/>
              <a:t> &gt; 3 </a:t>
            </a:r>
            <a:r>
              <a:rPr lang="ko-KR" altLang="en-US" baseline="0" dirty="0" smtClean="0"/>
              <a:t>이면 소용 없는 범위로 보자</a:t>
            </a:r>
            <a:r>
              <a:rPr lang="en-US" altLang="ko-KR" baseline="0" dirty="0" smtClean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FE213A-3925-43F9-B128-6FDC681C25B2}" type="slidenum">
              <a:rPr lang="ko-KR" altLang="en-US" smtClean="0"/>
              <a:t>28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464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dirty="0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December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8E5A6E7B-643D-4BBF-91A2-2CDC372C6012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3.png"/><Relationship Id="rId4" Type="http://schemas.openxmlformats.org/officeDocument/2006/relationships/image" Target="../media/image4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0.png"/><Relationship Id="rId11" Type="http://schemas.openxmlformats.org/officeDocument/2006/relationships/image" Target="../media/image41.png"/><Relationship Id="rId5" Type="http://schemas.openxmlformats.org/officeDocument/2006/relationships/image" Target="../media/image56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5.png"/><Relationship Id="rId9" Type="http://schemas.openxmlformats.org/officeDocument/2006/relationships/image" Target="../media/image4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55976" y="4966320"/>
            <a:ext cx="4536504" cy="76693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altLang="ko-KR" sz="2000" dirty="0" smtClean="0">
                <a:solidFill>
                  <a:schemeClr val="tx1"/>
                </a:solidFill>
              </a:rPr>
              <a:t>Materials Science and Engineering</a:t>
            </a:r>
          </a:p>
          <a:p>
            <a:pPr algn="r"/>
            <a:r>
              <a:rPr lang="en-US" altLang="ko-KR" sz="2000" dirty="0" smtClean="0">
                <a:solidFill>
                  <a:schemeClr val="tx1"/>
                </a:solidFill>
              </a:rPr>
              <a:t>20100113  Lim 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Seok</a:t>
            </a:r>
            <a:r>
              <a:rPr lang="en-US" altLang="ko-KR" sz="2000" dirty="0" smtClean="0">
                <a:solidFill>
                  <a:schemeClr val="tx1"/>
                </a:solidFill>
              </a:rPr>
              <a:t>-Jae</a:t>
            </a:r>
            <a:endParaRPr lang="ko-KR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200800" cy="792088"/>
          </a:xfrm>
        </p:spPr>
        <p:txBody>
          <a:bodyPr>
            <a:noAutofit/>
          </a:bodyPr>
          <a:lstStyle/>
          <a:p>
            <a:r>
              <a:rPr lang="en-US" altLang="ko-KR" sz="3600" b="1" dirty="0" smtClean="0">
                <a:latin typeface="맑은 고딕" pitchFamily="50" charset="-127"/>
                <a:ea typeface="맑은 고딕" pitchFamily="50" charset="-127"/>
              </a:rPr>
              <a:t>Final</a:t>
            </a:r>
            <a:endParaRPr lang="ko-KR" altLang="en-US" sz="36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3933056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2013.12.17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980728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altLang="ko-K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Numerical </a:t>
            </a:r>
            <a:r>
              <a:rPr lang="en-US" altLang="ko-K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3115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>
                <a:latin typeface="맑은 고딕" pitchFamily="50" charset="-127"/>
                <a:ea typeface="맑은 고딕" pitchFamily="50" charset="-127"/>
              </a:rPr>
              <a:t>project_equation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14524" r="57297" b="31656"/>
          <a:stretch/>
        </p:blipFill>
        <p:spPr bwMode="auto">
          <a:xfrm>
            <a:off x="107504" y="2001400"/>
            <a:ext cx="3960440" cy="285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타원 1"/>
          <p:cNvSpPr/>
          <p:nvPr/>
        </p:nvSpPr>
        <p:spPr>
          <a:xfrm>
            <a:off x="1349648" y="200140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14236" r="81430" b="73464"/>
          <a:stretch/>
        </p:blipFill>
        <p:spPr bwMode="auto">
          <a:xfrm>
            <a:off x="4139952" y="1628800"/>
            <a:ext cx="1631377" cy="63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타원 10"/>
          <p:cNvSpPr/>
          <p:nvPr/>
        </p:nvSpPr>
        <p:spPr>
          <a:xfrm>
            <a:off x="1349648" y="272148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57639" r="71108" b="29861"/>
          <a:stretch/>
        </p:blipFill>
        <p:spPr bwMode="auto">
          <a:xfrm>
            <a:off x="4141520" y="2348880"/>
            <a:ext cx="1629810" cy="63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" t="17187" r="39093" b="70313"/>
          <a:stretch/>
        </p:blipFill>
        <p:spPr bwMode="auto">
          <a:xfrm>
            <a:off x="4139952" y="3038776"/>
            <a:ext cx="5036648" cy="5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3" t="80169" r="43819" b="8864"/>
          <a:stretch/>
        </p:blipFill>
        <p:spPr bwMode="auto">
          <a:xfrm>
            <a:off x="4139952" y="3699854"/>
            <a:ext cx="2676543" cy="59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t="34289" r="34895" b="51910"/>
          <a:stretch/>
        </p:blipFill>
        <p:spPr bwMode="auto">
          <a:xfrm>
            <a:off x="4139952" y="4356104"/>
            <a:ext cx="4644008" cy="58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" t="16463" r="41482" b="70856"/>
          <a:stretch/>
        </p:blipFill>
        <p:spPr bwMode="auto">
          <a:xfrm>
            <a:off x="4139952" y="4994873"/>
            <a:ext cx="4499992" cy="5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타원 23"/>
          <p:cNvSpPr/>
          <p:nvPr/>
        </p:nvSpPr>
        <p:spPr>
          <a:xfrm>
            <a:off x="1565672" y="344156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1547676" y="416164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3221856" y="344156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/>
          <p:cNvSpPr/>
          <p:nvPr/>
        </p:nvSpPr>
        <p:spPr>
          <a:xfrm>
            <a:off x="3203860" y="4149080"/>
            <a:ext cx="738076" cy="635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42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project_rESULT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0" t="32121" r="9521" b="19442"/>
          <a:stretch/>
        </p:blipFill>
        <p:spPr bwMode="auto">
          <a:xfrm>
            <a:off x="1593850" y="1657350"/>
            <a:ext cx="59563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71547" y="5212234"/>
            <a:ext cx="1200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Well - fitted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project_rESULT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5" t="32126" r="46299" b="19436"/>
          <a:stretch/>
        </p:blipFill>
        <p:spPr bwMode="auto">
          <a:xfrm>
            <a:off x="1587500" y="1657350"/>
            <a:ext cx="5969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직선 화살표 연결선 3"/>
          <p:cNvCxnSpPr/>
          <p:nvPr/>
        </p:nvCxnSpPr>
        <p:spPr>
          <a:xfrm flipV="1">
            <a:off x="4860032" y="2780928"/>
            <a:ext cx="57606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>
            <a:off x="3923928" y="3284984"/>
            <a:ext cx="576064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781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project_rESULT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7" t="30729" r="14885" b="21007"/>
          <a:stretch/>
        </p:blipFill>
        <p:spPr bwMode="auto">
          <a:xfrm>
            <a:off x="1593850" y="1663700"/>
            <a:ext cx="59563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43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project_conclusion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35" t="32201" r="14499" b="19014"/>
          <a:stretch/>
        </p:blipFill>
        <p:spPr bwMode="auto">
          <a:xfrm>
            <a:off x="1562100" y="2204864"/>
            <a:ext cx="601980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7843" y="1647210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1. Uphill-diffusion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4966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project_conclusion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843" y="1647210"/>
            <a:ext cx="26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. Negligible diffusion of Si</a:t>
            </a:r>
            <a:endParaRPr lang="ko-KR" altLang="en-US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7" t="30729" r="14885" b="21007"/>
          <a:stretch/>
        </p:blipFill>
        <p:spPr bwMode="auto">
          <a:xfrm>
            <a:off x="1593850" y="2274664"/>
            <a:ext cx="59563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151" y="2072104"/>
            <a:ext cx="3710347" cy="1428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258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Term project</a:t>
            </a:r>
          </a:p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Free problem</a:t>
            </a:r>
            <a:endParaRPr lang="en-US" altLang="ko-KR" sz="4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843808" y="2564904"/>
            <a:ext cx="3744416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8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problem_error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function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5" t="32260" r="68525" b="60690"/>
          <a:stretch/>
        </p:blipFill>
        <p:spPr bwMode="auto">
          <a:xfrm>
            <a:off x="815583" y="1988840"/>
            <a:ext cx="3180353" cy="812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18749" r="33309" b="14584"/>
          <a:stretch/>
        </p:blipFill>
        <p:spPr bwMode="auto">
          <a:xfrm>
            <a:off x="4698448" y="1294036"/>
            <a:ext cx="4194032" cy="45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5583" y="2924944"/>
            <a:ext cx="2437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ym typeface="Wingdings" pitchFamily="2" charset="2"/>
              </a:rPr>
              <a:t> Hard to integrate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911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problem_Why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5" t="18749" r="33309" b="14584"/>
          <a:stretch/>
        </p:blipFill>
        <p:spPr bwMode="auto">
          <a:xfrm>
            <a:off x="251520" y="1294036"/>
            <a:ext cx="4194032" cy="451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556792"/>
            <a:ext cx="44005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필요</a:t>
            </a:r>
            <a:r>
              <a:rPr lang="ko-KR" altLang="en-US" dirty="0"/>
              <a:t>할 </a:t>
            </a:r>
            <a:r>
              <a:rPr lang="ko-KR" altLang="en-US" dirty="0" smtClean="0"/>
              <a:t>때 마다 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을 찾아야 한다</a:t>
            </a:r>
            <a:r>
              <a:rPr lang="en-US" altLang="ko-KR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itchFamily="34" charset="0"/>
              <a:buChar char="•"/>
            </a:pPr>
            <a:r>
              <a:rPr lang="ko-KR" altLang="en-US" dirty="0" smtClean="0"/>
              <a:t>왼쪽 </a:t>
            </a:r>
            <a:r>
              <a:rPr lang="en-US" altLang="ko-KR" dirty="0" smtClean="0"/>
              <a:t>table</a:t>
            </a:r>
            <a:r>
              <a:rPr lang="ko-KR" altLang="en-US" dirty="0" smtClean="0"/>
              <a:t>에</a:t>
            </a:r>
            <a:r>
              <a:rPr lang="en-US" altLang="ko-KR" dirty="0"/>
              <a:t> </a:t>
            </a:r>
            <a:r>
              <a:rPr lang="ko-KR" altLang="en-US" dirty="0" smtClean="0"/>
              <a:t>나타난 단위 이하의 숫자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예를 들면 </a:t>
            </a:r>
            <a:r>
              <a:rPr lang="en-US" altLang="ko-KR" dirty="0" err="1" smtClean="0"/>
              <a:t>erf</a:t>
            </a:r>
            <a:r>
              <a:rPr lang="en-US" altLang="ko-KR" dirty="0" smtClean="0"/>
              <a:t>(1.238)</a:t>
            </a:r>
            <a:r>
              <a:rPr lang="ko-KR" altLang="en-US" dirty="0" smtClean="0"/>
              <a:t>같은 값의 경우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err="1" smtClean="0"/>
              <a:t>erf</a:t>
            </a:r>
            <a:r>
              <a:rPr lang="en-US" altLang="ko-KR" dirty="0" smtClean="0"/>
              <a:t>(1.23)</a:t>
            </a:r>
            <a:r>
              <a:rPr lang="ko-KR" altLang="en-US" dirty="0" smtClean="0"/>
              <a:t>과 </a:t>
            </a:r>
            <a:r>
              <a:rPr lang="en-US" altLang="ko-KR" dirty="0" err="1" smtClean="0"/>
              <a:t>erf</a:t>
            </a:r>
            <a:r>
              <a:rPr lang="en-US" altLang="ko-KR" dirty="0" smtClean="0"/>
              <a:t>(1.24)</a:t>
            </a:r>
            <a:r>
              <a:rPr lang="ko-KR" altLang="en-US" dirty="0" smtClean="0"/>
              <a:t>사이의 값으로 추정</a:t>
            </a:r>
            <a:endParaRPr lang="en-US" altLang="ko-KR" dirty="0" smtClean="0"/>
          </a:p>
          <a:p>
            <a:endParaRPr lang="en-US" altLang="ko-KR" dirty="0" smtClean="0">
              <a:sym typeface="Wingdings" pitchFamily="2" charset="2"/>
            </a:endParaRPr>
          </a:p>
          <a:p>
            <a:r>
              <a:rPr lang="en-US" altLang="ko-KR" dirty="0" smtClean="0">
                <a:sym typeface="Wingdings" pitchFamily="2" charset="2"/>
              </a:rPr>
              <a:t> error </a:t>
            </a:r>
            <a:r>
              <a:rPr lang="ko-KR" altLang="en-US" dirty="0" smtClean="0">
                <a:sym typeface="Wingdings" pitchFamily="2" charset="2"/>
              </a:rPr>
              <a:t>발생 가능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86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problem_method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65659" r="11474" b="15417"/>
          <a:stretch/>
        </p:blipFill>
        <p:spPr bwMode="auto">
          <a:xfrm>
            <a:off x="163860" y="1628800"/>
            <a:ext cx="8801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34027" r="32162" b="48959"/>
          <a:stretch/>
        </p:blipFill>
        <p:spPr bwMode="auto">
          <a:xfrm>
            <a:off x="176436" y="3152800"/>
            <a:ext cx="4251548" cy="9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왼쪽 중괄호 2"/>
          <p:cNvSpPr/>
          <p:nvPr/>
        </p:nvSpPr>
        <p:spPr>
          <a:xfrm rot="16200000">
            <a:off x="2051720" y="2636912"/>
            <a:ext cx="576064" cy="388843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117828" y="4941168"/>
            <a:ext cx="4443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err="1" smtClean="0"/>
              <a:t>Iter</a:t>
            </a:r>
            <a:r>
              <a:rPr lang="en-US" altLang="ko-KR" b="1" dirty="0" smtClean="0"/>
              <a:t> = x/h</a:t>
            </a:r>
          </a:p>
          <a:p>
            <a:pPr marL="285750" indent="-285750">
              <a:buFont typeface="Wingdings"/>
              <a:buChar char="è"/>
            </a:pPr>
            <a:r>
              <a:rPr lang="en-US" altLang="ko-KR" b="1" dirty="0" smtClean="0">
                <a:sym typeface="Wingdings" pitchFamily="2" charset="2"/>
              </a:rPr>
              <a:t>X</a:t>
            </a:r>
            <a:r>
              <a:rPr lang="ko-KR" altLang="en-US" b="1" dirty="0" smtClean="0">
                <a:sym typeface="Wingdings" pitchFamily="2" charset="2"/>
              </a:rPr>
              <a:t>의 소수점 아래 숫자에 맞추어 </a:t>
            </a:r>
            <a:r>
              <a:rPr lang="en-US" altLang="ko-KR" b="1" dirty="0" smtClean="0">
                <a:sym typeface="Wingdings" pitchFamily="2" charset="2"/>
              </a:rPr>
              <a:t>h </a:t>
            </a:r>
            <a:r>
              <a:rPr lang="ko-KR" altLang="en-US" b="1" dirty="0" smtClean="0">
                <a:sym typeface="Wingdings" pitchFamily="2" charset="2"/>
              </a:rPr>
              <a:t>조절</a:t>
            </a:r>
            <a:endParaRPr lang="en-US" altLang="ko-KR" b="1" dirty="0" smtClean="0">
              <a:sym typeface="Wingdings" pitchFamily="2" charset="2"/>
            </a:endParaRPr>
          </a:p>
          <a:p>
            <a:r>
              <a:rPr lang="en-US" altLang="ko-KR" b="1" dirty="0" smtClean="0">
                <a:sym typeface="Wingdings" pitchFamily="2" charset="2"/>
              </a:rPr>
              <a:t>ex) x=1.23  h=0.01</a:t>
            </a:r>
            <a:endParaRPr lang="ko-KR" altLang="en-US" b="1" dirty="0"/>
          </a:p>
        </p:txBody>
      </p:sp>
      <p:sp>
        <p:nvSpPr>
          <p:cNvPr id="5" name="직사각형 4"/>
          <p:cNvSpPr/>
          <p:nvPr/>
        </p:nvSpPr>
        <p:spPr>
          <a:xfrm>
            <a:off x="7164288" y="2320950"/>
            <a:ext cx="1800672" cy="69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3225" y="3131047"/>
                <a:ext cx="3432799" cy="9439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/>
                  <a:t> Error</a:t>
                </a:r>
                <a:r>
                  <a:rPr lang="ko-KR" altLang="en-US" b="1" dirty="0" smtClean="0"/>
                  <a:t>를 작게 만들기 위해 </a:t>
                </a:r>
                <a:r>
                  <a:rPr lang="en-US" altLang="ko-KR" b="1" dirty="0" smtClean="0"/>
                  <a:t>h</a:t>
                </a:r>
                <a:r>
                  <a:rPr lang="ko-KR" altLang="en-US" b="1" dirty="0" smtClean="0"/>
                  <a:t>의 </a:t>
                </a:r>
                <a:endParaRPr lang="en-US" altLang="ko-KR" b="1" dirty="0" smtClean="0"/>
              </a:p>
              <a:p>
                <a:r>
                  <a:rPr lang="en-US" altLang="ko-KR" b="1" dirty="0" smtClean="0"/>
                  <a:t>min.</a:t>
                </a:r>
                <a:r>
                  <a:rPr lang="ko-KR" altLang="en-US" b="1" dirty="0" smtClean="0"/>
                  <a:t>을</a:t>
                </a:r>
                <a:r>
                  <a:rPr lang="en-US" altLang="ko-KR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ko-KR" altLang="en-US" b="1" dirty="0" smtClean="0"/>
                  <a:t>로 설정</a:t>
                </a:r>
                <a:endParaRPr lang="en-US" altLang="ko-KR" b="1" dirty="0" smtClean="0"/>
              </a:p>
              <a:p>
                <a:r>
                  <a:rPr lang="en-US" altLang="ko-KR" b="1" dirty="0" smtClean="0">
                    <a:sym typeface="Wingdings" pitchFamily="2" charset="2"/>
                  </a:rPr>
                  <a:t> Min error scale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𝟐𝟓</m:t>
                        </m:r>
                      </m:sup>
                    </m:sSup>
                  </m:oMath>
                </a14:m>
                <a:endParaRPr lang="en-US" altLang="ko-KR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25" y="3131047"/>
                <a:ext cx="3432799" cy="943976"/>
              </a:xfrm>
              <a:prstGeom prst="rect">
                <a:avLst/>
              </a:prstGeom>
              <a:blipFill rotWithShape="1">
                <a:blip r:embed="rId6"/>
                <a:stretch>
                  <a:fillRect l="-1599" t="-3247" b="-103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9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Term project</a:t>
            </a:r>
          </a:p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Free problem</a:t>
            </a:r>
            <a:endParaRPr lang="en-US" altLang="ko-KR" sz="4400" b="1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52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problem_result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7" y="1146696"/>
            <a:ext cx="5559896" cy="24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564904"/>
            <a:ext cx="5540254" cy="243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165" y="3933056"/>
            <a:ext cx="5616624" cy="246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problem_result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38021" r="22402" b="13368"/>
          <a:stretch/>
        </p:blipFill>
        <p:spPr bwMode="auto">
          <a:xfrm>
            <a:off x="1619250" y="1651000"/>
            <a:ext cx="5905500" cy="3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14425" y="5212432"/>
            <a:ext cx="232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No error with table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9977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problem_conclusion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988840"/>
            <a:ext cx="87980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endParaRPr lang="en-US" altLang="ko-KR" b="1" dirty="0" smtClean="0"/>
          </a:p>
          <a:p>
            <a:pPr marL="342900" indent="-342900">
              <a:buAutoNum type="arabicPeriod"/>
            </a:pPr>
            <a:r>
              <a:rPr lang="ko-KR" altLang="en-US" b="1" dirty="0" smtClean="0"/>
              <a:t>어떠한 형태의 적분이라도 함수 형태만 컴퓨터로</a:t>
            </a:r>
            <a:r>
              <a:rPr lang="en-US" altLang="ko-KR" b="1" dirty="0"/>
              <a:t> </a:t>
            </a:r>
            <a:r>
              <a:rPr lang="ko-KR" altLang="en-US" b="1" dirty="0" smtClean="0"/>
              <a:t>적을 수 있으면 적분을 </a:t>
            </a:r>
            <a:endParaRPr lang="en-US" altLang="ko-KR" b="1" dirty="0" smtClean="0"/>
          </a:p>
          <a:p>
            <a:r>
              <a:rPr lang="ko-KR" altLang="en-US" b="1" dirty="0" smtClean="0"/>
              <a:t>할 수 있게 되었다</a:t>
            </a:r>
            <a:r>
              <a:rPr lang="en-US" altLang="ko-KR" b="1" dirty="0" smtClean="0"/>
              <a:t>.</a:t>
            </a:r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r>
              <a:rPr lang="en-US" altLang="ko-KR" b="1" dirty="0" smtClean="0"/>
              <a:t>2. Error function</a:t>
            </a:r>
            <a:r>
              <a:rPr lang="ko-KR" altLang="en-US" b="1" dirty="0" smtClean="0"/>
              <a:t>을 </a:t>
            </a:r>
            <a:r>
              <a:rPr lang="ko-KR" altLang="en-US" b="1" dirty="0" err="1" smtClean="0"/>
              <a:t>사이값으로</a:t>
            </a:r>
            <a:r>
              <a:rPr lang="ko-KR" altLang="en-US" b="1" dirty="0" smtClean="0"/>
              <a:t> 근사하지 않고 좀더 정확하게 구할 수 있게 되었다</a:t>
            </a:r>
            <a:r>
              <a:rPr lang="en-US" altLang="ko-KR" b="1" dirty="0" smtClean="0"/>
              <a:t>.</a:t>
            </a:r>
          </a:p>
          <a:p>
            <a:endParaRPr lang="en-US" altLang="ko-KR" b="1" dirty="0" smtClean="0">
              <a:sym typeface="Wingdings" pitchFamily="2" charset="2"/>
            </a:endParaRPr>
          </a:p>
          <a:p>
            <a:r>
              <a:rPr lang="en-US" altLang="ko-KR" b="1" dirty="0" smtClean="0">
                <a:sym typeface="Wingdings" pitchFamily="2" charset="2"/>
              </a:rPr>
              <a:t> </a:t>
            </a:r>
            <a:r>
              <a:rPr lang="ko-KR" altLang="en-US" b="1" dirty="0" smtClean="0">
                <a:sym typeface="Wingdings" pitchFamily="2" charset="2"/>
              </a:rPr>
              <a:t>어디 쓸 데 없을까</a:t>
            </a:r>
            <a:r>
              <a:rPr lang="en-US" altLang="ko-KR" b="1" dirty="0" smtClean="0">
                <a:sym typeface="Wingdings" pitchFamily="2" charset="2"/>
              </a:rPr>
              <a:t>??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5309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Diffusion  –  Semi-Infinite Source</a:t>
            </a:r>
          </a:p>
        </p:txBody>
      </p:sp>
      <p:graphicFrame>
        <p:nvGraphicFramePr>
          <p:cNvPr id="2" name="개체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0380857"/>
              </p:ext>
            </p:extLst>
          </p:nvPr>
        </p:nvGraphicFramePr>
        <p:xfrm>
          <a:off x="107504" y="1135063"/>
          <a:ext cx="3743325" cy="282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비트맵 이미지" r:id="rId4" imgW="0" imgH="0" progId="Paint.Picture">
                  <p:embed/>
                </p:oleObj>
              </mc:Choice>
              <mc:Fallback>
                <p:oleObj name="비트맵 이미지" r:id="rId4" imgW="0" imgH="0" progId="Paint.Picture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35063"/>
                        <a:ext cx="3743325" cy="282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개체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58773345"/>
              </p:ext>
            </p:extLst>
          </p:nvPr>
        </p:nvGraphicFramePr>
        <p:xfrm>
          <a:off x="3924300" y="1136650"/>
          <a:ext cx="4973638" cy="488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비트맵 이미지" r:id="rId6" imgW="4210638" imgH="4133333" progId="PBrush">
                  <p:embed/>
                </p:oleObj>
              </mc:Choice>
              <mc:Fallback>
                <p:oleObj name="비트맵 이미지" r:id="rId6" imgW="4210638" imgH="4133333" progId="PBrush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1136650"/>
                        <a:ext cx="4973638" cy="488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직사각형 4"/>
          <p:cNvSpPr/>
          <p:nvPr/>
        </p:nvSpPr>
        <p:spPr>
          <a:xfrm>
            <a:off x="4139952" y="5589240"/>
            <a:ext cx="2088232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771800" y="1772816"/>
            <a:ext cx="1044116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107504" y="1439280"/>
            <a:ext cx="2088232" cy="14136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790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Diffusion  –  Semi-Infinite Source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754488" y="2009056"/>
                <a:ext cx="2122119" cy="2293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ko-KR" sz="3200" b="1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3200" b="1" i="1" dirty="0">
                        <a:latin typeface="Cambria Math"/>
                      </a:rPr>
                      <m:t>𝐃</m:t>
                    </m:r>
                    <m:f>
                      <m:fPr>
                        <m:ctrlPr>
                          <a:rPr lang="en-US" altLang="ko-KR" sz="3200" b="1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32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200" b="1" i="1" dirty="0" smtClean="0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</m:e>
                          <m:sup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3200" b="1" i="1" dirty="0" smtClean="0"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3200" b="1" i="1" dirty="0" smtClean="0">
                            <a:latin typeface="Cambria Math"/>
                            <a:ea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en-US" altLang="ko-KR" sz="32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3200" b="1" dirty="0" smtClean="0"/>
              </a:p>
              <a:p>
                <a:endParaRPr lang="en-US" altLang="ko-KR" sz="3200" b="1" dirty="0" smtClean="0"/>
              </a:p>
              <a:p>
                <a:r>
                  <a:rPr lang="en-US" altLang="ko-KR" sz="2000" b="1" dirty="0" smtClean="0"/>
                  <a:t>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1" i="1" smtClean="0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altLang="ko-KR" sz="2000" b="1" dirty="0" smtClean="0"/>
                  <a:t>, x&lt;0</a:t>
                </a:r>
              </a:p>
              <a:p>
                <a:r>
                  <a:rPr lang="en-US" altLang="ko-KR" sz="2000" b="1" dirty="0"/>
                  <a:t>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 smtClean="0"/>
                  <a:t>, x&gt;0,t=0</a:t>
                </a:r>
              </a:p>
              <a:p>
                <a:r>
                  <a:rPr lang="en-US" altLang="ko-KR" sz="2000" b="1" dirty="0"/>
                  <a:t>C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sz="2000" b="1" i="1">
                            <a:latin typeface="Cambria Math"/>
                          </a:rPr>
                          <m:t>𝑪</m:t>
                        </m:r>
                      </m:e>
                      <m:sub>
                        <m:r>
                          <a:rPr lang="en-US" altLang="ko-KR" sz="2000" b="1" i="1" smtClean="0">
                            <a:latin typeface="Cambria Math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altLang="ko-KR" sz="2000" b="1" dirty="0" smtClean="0"/>
                  <a:t>, x</a:t>
                </a:r>
                <a:r>
                  <a:rPr lang="en-US" altLang="ko-KR" sz="2000" b="1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88" y="2009056"/>
                <a:ext cx="2122119" cy="2293128"/>
              </a:xfrm>
              <a:prstGeom prst="rect">
                <a:avLst/>
              </a:prstGeom>
              <a:blipFill rotWithShape="1">
                <a:blip r:embed="rId3"/>
                <a:stretch>
                  <a:fillRect l="-3161" r="-2011" b="-39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71600" y="1988840"/>
            <a:ext cx="3600400" cy="2385556"/>
            <a:chOff x="179512" y="1268760"/>
            <a:chExt cx="3600400" cy="2385556"/>
          </a:xfrm>
        </p:grpSpPr>
        <p:cxnSp>
          <p:nvCxnSpPr>
            <p:cNvPr id="8" name="직선 화살표 연결선 7"/>
            <p:cNvCxnSpPr/>
            <p:nvPr/>
          </p:nvCxnSpPr>
          <p:spPr>
            <a:xfrm flipV="1">
              <a:off x="1907704" y="1268760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179512" y="3212976"/>
              <a:ext cx="3600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323528" y="198884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원호 13"/>
            <p:cNvSpPr/>
            <p:nvPr/>
          </p:nvSpPr>
          <p:spPr>
            <a:xfrm rot="10800000">
              <a:off x="1907705" y="1340768"/>
              <a:ext cx="792088" cy="1368152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 flipH="1">
              <a:off x="1907704" y="270892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410046" y="1588150"/>
                  <a:ext cx="4900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𝑆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10046" y="1588150"/>
                  <a:ext cx="490006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395734" y="2524254"/>
                  <a:ext cx="49808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734" y="2524254"/>
                  <a:ext cx="498085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6474" y="4758803"/>
                <a:ext cx="4311052" cy="66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/>
                        </a:rPr>
                        <m:t>𝑪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ko-KR" sz="2000" b="1" i="1" smtClean="0">
                          <a:latin typeface="Cambria Math"/>
                        </a:rPr>
                        <m:t>+(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en-US" altLang="ko-KR" sz="2000" b="1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sz="2000" b="1" i="1" smtClean="0">
                              <a:latin typeface="Cambria Math"/>
                            </a:rPr>
                            <m:t>𝑪</m:t>
                          </m:r>
                        </m:e>
                        <m:sub>
                          <m:r>
                            <a:rPr lang="en-US" altLang="ko-KR" sz="2000" b="1" i="1" smtClean="0">
                              <a:latin typeface="Cambria Math"/>
                            </a:rPr>
                            <m:t>𝟎</m:t>
                          </m:r>
                        </m:sub>
                      </m:sSub>
                      <m:r>
                        <a:rPr lang="en-US" altLang="ko-KR" sz="2000" b="1" i="1" smtClean="0">
                          <a:latin typeface="Cambria Math"/>
                        </a:rPr>
                        <m:t>)(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𝟏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−</m:t>
                      </m:r>
                      <m:r>
                        <a:rPr lang="en-US" altLang="ko-KR" sz="2000" b="1" i="0" smtClean="0">
                          <a:latin typeface="Cambria Math"/>
                        </a:rPr>
                        <m:t>𝐞𝐫𝐟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𝑫𝒕</m:t>
                          </m:r>
                        </m:den>
                      </m:f>
                      <m:r>
                        <a:rPr lang="en-US" altLang="ko-KR" sz="2000" b="1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74" y="4758803"/>
                <a:ext cx="4311052" cy="6647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195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Diffusion  –  Semi-Infinite Source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4754488" y="2009056"/>
                <a:ext cx="2353529" cy="2293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2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32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ko-KR" sz="3200" b="1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3200" b="1" i="1" dirty="0">
                        <a:latin typeface="Cambria Math"/>
                      </a:rPr>
                      <m:t>𝐃</m:t>
                    </m:r>
                    <m:f>
                      <m:fPr>
                        <m:ctrlPr>
                          <a:rPr lang="en-US" altLang="ko-KR" sz="3200" b="1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32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200" b="1" i="1" dirty="0" smtClean="0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</m:e>
                          <m:sup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3200" b="1" i="1" dirty="0" smtClean="0"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3200" b="1" i="1" dirty="0" smtClean="0">
                            <a:latin typeface="Cambria Math"/>
                            <a:ea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en-US" altLang="ko-KR" sz="32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32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3200" b="1" dirty="0" smtClean="0"/>
              </a:p>
              <a:p>
                <a:endParaRPr lang="en-US" altLang="ko-KR" sz="3200" b="1" dirty="0" smtClean="0"/>
              </a:p>
              <a:p>
                <a:r>
                  <a:rPr lang="en-US" altLang="ko-KR" sz="2000" b="1" dirty="0" smtClean="0"/>
                  <a:t>C = 0.05, x&lt;0</a:t>
                </a:r>
              </a:p>
              <a:p>
                <a:r>
                  <a:rPr lang="en-US" altLang="ko-KR" sz="2000" b="1" dirty="0"/>
                  <a:t>C = </a:t>
                </a:r>
                <a:r>
                  <a:rPr lang="en-US" altLang="ko-KR" sz="2000" b="1" dirty="0" smtClean="0"/>
                  <a:t>0.01, x&gt;0,t=0</a:t>
                </a:r>
                <a:endParaRPr lang="en-US" altLang="ko-KR" sz="2000" b="1" dirty="0" smtClean="0"/>
              </a:p>
              <a:p>
                <a:r>
                  <a:rPr lang="en-US" altLang="ko-KR" sz="2000" b="1" dirty="0" smtClean="0">
                    <a:solidFill>
                      <a:srgbClr val="FF0000"/>
                    </a:solidFill>
                  </a:rPr>
                  <a:t>C = 0.01, x</a:t>
                </a:r>
                <a:r>
                  <a:rPr lang="en-US" altLang="ko-KR" sz="20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ko-KR" sz="20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altLang="ko-KR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4488" y="2009056"/>
                <a:ext cx="2353529" cy="2293128"/>
              </a:xfrm>
              <a:prstGeom prst="rect">
                <a:avLst/>
              </a:prstGeom>
              <a:blipFill rotWithShape="1">
                <a:blip r:embed="rId3"/>
                <a:stretch>
                  <a:fillRect l="-2850" r="-1813" b="-398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그룹 1"/>
          <p:cNvGrpSpPr/>
          <p:nvPr/>
        </p:nvGrpSpPr>
        <p:grpSpPr>
          <a:xfrm>
            <a:off x="971600" y="1988840"/>
            <a:ext cx="3600400" cy="2385556"/>
            <a:chOff x="179512" y="1268760"/>
            <a:chExt cx="3600400" cy="2385556"/>
          </a:xfrm>
        </p:grpSpPr>
        <p:cxnSp>
          <p:nvCxnSpPr>
            <p:cNvPr id="8" name="직선 화살표 연결선 7"/>
            <p:cNvCxnSpPr/>
            <p:nvPr/>
          </p:nvCxnSpPr>
          <p:spPr>
            <a:xfrm flipV="1">
              <a:off x="1907704" y="1268760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화살표 연결선 10"/>
            <p:cNvCxnSpPr/>
            <p:nvPr/>
          </p:nvCxnSpPr>
          <p:spPr>
            <a:xfrm>
              <a:off x="179512" y="3212976"/>
              <a:ext cx="3600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flipH="1">
              <a:off x="323528" y="198884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원호 13"/>
            <p:cNvSpPr/>
            <p:nvPr/>
          </p:nvSpPr>
          <p:spPr>
            <a:xfrm rot="10800000">
              <a:off x="1907705" y="1340768"/>
              <a:ext cx="792088" cy="1368152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 flipH="1">
              <a:off x="1907704" y="270892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229302" y="158815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0.05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187624" y="2524254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/>
                          </a:rPr>
                          <m:t>0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.01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2524254"/>
                  <a:ext cx="69923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16474" y="4758803"/>
                <a:ext cx="4302140" cy="66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/>
                        </a:rPr>
                        <m:t>𝑪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𝟎𝟏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𝟎𝟒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∗(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𝟏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−</m:t>
                      </m:r>
                      <m:r>
                        <a:rPr lang="en-US" altLang="ko-KR" sz="2000" b="1" i="0" smtClean="0">
                          <a:latin typeface="Cambria Math"/>
                        </a:rPr>
                        <m:t>𝐞𝐫𝐟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𝑫𝒕</m:t>
                          </m:r>
                        </m:den>
                      </m:f>
                      <m:r>
                        <a:rPr lang="en-US" altLang="ko-KR" sz="2000" b="1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474" y="4758803"/>
                <a:ext cx="4302140" cy="6647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6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fRee</a:t>
            </a:r>
            <a:r>
              <a:rPr lang="en-US" altLang="ko-KR" sz="3200" b="1" dirty="0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problem_method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65659" r="11474" b="15417"/>
          <a:stretch/>
        </p:blipFill>
        <p:spPr bwMode="auto">
          <a:xfrm>
            <a:off x="163860" y="1628800"/>
            <a:ext cx="8801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34027" r="32162" b="48959"/>
          <a:stretch/>
        </p:blipFill>
        <p:spPr bwMode="auto">
          <a:xfrm>
            <a:off x="176436" y="3152800"/>
            <a:ext cx="4251548" cy="9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7164288" y="2320950"/>
            <a:ext cx="1800672" cy="6921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73225" y="3131047"/>
                <a:ext cx="3121752" cy="666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b="1" dirty="0" smtClean="0"/>
                  <a:t> h</a:t>
                </a:r>
                <a:r>
                  <a:rPr lang="ko-KR" altLang="en-US" b="1" dirty="0" smtClean="0"/>
                  <a:t>를</a:t>
                </a:r>
                <a:r>
                  <a:rPr lang="en-US" altLang="ko-KR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ko-KR" altLang="en-US" b="1" dirty="0" smtClean="0"/>
                  <a:t>로 설정</a:t>
                </a:r>
                <a:endParaRPr lang="en-US" altLang="ko-KR" b="1" dirty="0" smtClean="0"/>
              </a:p>
              <a:p>
                <a:r>
                  <a:rPr lang="en-US" altLang="ko-KR" b="1" dirty="0" smtClean="0">
                    <a:sym typeface="Wingdings" pitchFamily="2" charset="2"/>
                  </a:rPr>
                  <a:t> Min error scale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𝟐𝟎</m:t>
                        </m:r>
                      </m:sup>
                    </m:sSup>
                  </m:oMath>
                </a14:m>
                <a:endParaRPr lang="en-US" altLang="ko-KR" b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225" y="3131047"/>
                <a:ext cx="3121752" cy="666977"/>
              </a:xfrm>
              <a:prstGeom prst="rect">
                <a:avLst/>
              </a:prstGeom>
              <a:blipFill rotWithShape="1">
                <a:blip r:embed="rId6"/>
                <a:stretch>
                  <a:fillRect l="-1758" t="-3670" b="-1284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4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Source_result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596" y="130011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1173K</a:t>
            </a:r>
            <a:endParaRPr lang="ko-KR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1" t="30678" r="28289" b="12180"/>
          <a:stretch/>
        </p:blipFill>
        <p:spPr bwMode="auto">
          <a:xfrm>
            <a:off x="1107991" y="1363505"/>
            <a:ext cx="6928019" cy="41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19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Source_result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596" y="130011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1273K</a:t>
            </a:r>
            <a:endParaRPr lang="ko-KR" alt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7" t="32143" r="28048" b="10119"/>
          <a:stretch/>
        </p:blipFill>
        <p:spPr bwMode="auto">
          <a:xfrm>
            <a:off x="1146931" y="1378187"/>
            <a:ext cx="6850139" cy="4101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7" t="29365" r="10313" b="9524"/>
          <a:stretch/>
        </p:blipFill>
        <p:spPr bwMode="auto">
          <a:xfrm>
            <a:off x="1116539" y="1413315"/>
            <a:ext cx="7050846" cy="4112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Source_result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596" y="1300118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1373K</a:t>
            </a:r>
            <a:endParaRPr lang="ko-KR" altLang="en-US" b="1" dirty="0"/>
          </a:p>
        </p:txBody>
      </p:sp>
      <p:sp>
        <p:nvSpPr>
          <p:cNvPr id="6" name="직사각형 5"/>
          <p:cNvSpPr/>
          <p:nvPr/>
        </p:nvSpPr>
        <p:spPr>
          <a:xfrm>
            <a:off x="6084168" y="3284984"/>
            <a:ext cx="1955620" cy="151216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358841" y="4427820"/>
            <a:ext cx="72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Error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 err="1" smtClean="0">
                <a:latin typeface="맑은 고딕" pitchFamily="50" charset="-127"/>
                <a:ea typeface="맑은 고딕" pitchFamily="50" charset="-127"/>
              </a:rPr>
              <a:t>cONTENTS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Term project</a:t>
            </a:r>
          </a:p>
          <a:p>
            <a:pPr marL="0" indent="0" algn="ctr">
              <a:buNone/>
            </a:pPr>
            <a:endParaRPr lang="en-US" altLang="ko-KR" sz="4400" b="1" dirty="0" smtClean="0">
              <a:latin typeface="맑은 고딕" pitchFamily="50" charset="-127"/>
              <a:ea typeface="맑은 고딕" pitchFamily="50" charset="-127"/>
            </a:endParaRPr>
          </a:p>
          <a:p>
            <a:pPr marL="0" indent="0" algn="ctr">
              <a:buNone/>
            </a:pPr>
            <a:r>
              <a:rPr lang="en-US" altLang="ko-KR" sz="4400" b="1" dirty="0" smtClean="0">
                <a:latin typeface="맑은 고딕" pitchFamily="50" charset="-127"/>
                <a:ea typeface="맑은 고딕" pitchFamily="50" charset="-127"/>
              </a:rPr>
              <a:t>Free problem</a:t>
            </a:r>
            <a:endParaRPr lang="en-US" altLang="ko-KR" sz="4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2627784" y="4221088"/>
            <a:ext cx="3816424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65659" r="11474" b="15417"/>
          <a:stretch/>
        </p:blipFill>
        <p:spPr bwMode="auto">
          <a:xfrm>
            <a:off x="163860" y="1628800"/>
            <a:ext cx="88011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7" t="34027" r="32162" b="48959"/>
          <a:stretch/>
        </p:blipFill>
        <p:spPr bwMode="auto">
          <a:xfrm>
            <a:off x="176436" y="3152800"/>
            <a:ext cx="4251548" cy="9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426182" y="4351814"/>
                <a:ext cx="6659195" cy="15218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b="1" dirty="0" smtClean="0"/>
                  <a:t>입력 값이 임의의 실수</a:t>
                </a:r>
                <a:endParaRPr lang="en-US" altLang="ko-KR" b="1" dirty="0" smtClean="0"/>
              </a:p>
              <a:p>
                <a:pPr marL="285750" indent="-285750">
                  <a:buFont typeface="Wingdings"/>
                  <a:buChar char="è"/>
                </a:pPr>
                <a:r>
                  <a:rPr lang="en-US" altLang="ko-KR" b="1" dirty="0" smtClean="0">
                    <a:sym typeface="Wingdings" pitchFamily="2" charset="2"/>
                  </a:rPr>
                  <a:t>2.878495…</a:t>
                </a:r>
                <a:r>
                  <a:rPr lang="ko-KR" altLang="en-US" b="1" dirty="0" smtClean="0">
                    <a:sym typeface="Wingdings" pitchFamily="2" charset="2"/>
                  </a:rPr>
                  <a:t>같은 실수가 입력될 경우</a:t>
                </a:r>
                <a:r>
                  <a:rPr lang="en-US" altLang="ko-KR" b="1" dirty="0">
                    <a:sym typeface="Wingdings" pitchFamily="2" charset="2"/>
                  </a:rPr>
                  <a:t> </a:t>
                </a:r>
                <a:r>
                  <a:rPr lang="en-US" altLang="ko-KR" b="1" dirty="0" smtClean="0"/>
                  <a:t>h=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ko-KR" b="1" i="1">
                            <a:latin typeface="Cambria Math"/>
                          </a:rPr>
                          <m:t>𝟏𝟎</m:t>
                        </m:r>
                      </m:e>
                      <m:sup>
                        <m:r>
                          <a:rPr lang="en-US" altLang="ko-KR" b="1" i="1">
                            <a:latin typeface="Cambria Math"/>
                          </a:rPr>
                          <m:t>−</m:t>
                        </m:r>
                        <m:r>
                          <a:rPr lang="en-US" altLang="ko-KR" b="1" i="1">
                            <a:latin typeface="Cambria Math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ko-KR" altLang="en-US" b="1" dirty="0" smtClean="0"/>
                  <a:t> 이기 때문에</a:t>
                </a:r>
                <a:r>
                  <a:rPr lang="en-US" altLang="ko-KR" b="1" dirty="0"/>
                  <a:t> </a:t>
                </a:r>
                <a:endParaRPr lang="en-US" altLang="ko-KR" b="1" dirty="0" smtClean="0"/>
              </a:p>
              <a:p>
                <a:r>
                  <a:rPr lang="ko-KR" altLang="en-US" b="1" dirty="0" smtClean="0"/>
                  <a:t>적분 범위가 </a:t>
                </a:r>
                <a:r>
                  <a:rPr lang="en-US" altLang="ko-KR" b="1" dirty="0" smtClean="0"/>
                  <a:t>0~2.878495…</a:t>
                </a:r>
                <a:r>
                  <a:rPr lang="ko-KR" altLang="en-US" b="1" dirty="0" smtClean="0"/>
                  <a:t>가 아닌 </a:t>
                </a:r>
                <a:r>
                  <a:rPr lang="en-US" altLang="ko-KR" b="1" dirty="0" smtClean="0"/>
                  <a:t>0~2.8784</a:t>
                </a:r>
                <a:r>
                  <a:rPr lang="ko-KR" altLang="en-US" b="1" dirty="0" smtClean="0"/>
                  <a:t>인 문제점이 발생</a:t>
                </a:r>
                <a:endParaRPr lang="en-US" altLang="ko-KR" b="1" dirty="0" smtClean="0"/>
              </a:p>
              <a:p>
                <a:endParaRPr lang="en-US" altLang="ko-KR" b="1" dirty="0"/>
              </a:p>
              <a:p>
                <a:r>
                  <a:rPr lang="en-US" altLang="ko-KR" b="1" dirty="0" smtClean="0">
                    <a:sym typeface="Wingdings" pitchFamily="2" charset="2"/>
                  </a:rPr>
                  <a:t> but,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𝟏𝟎</m:t>
                        </m:r>
                      </m:e>
                      <m:sup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−</m:t>
                        </m:r>
                        <m:r>
                          <a:rPr lang="en-US" altLang="ko-KR" b="1" i="1" smtClean="0">
                            <a:latin typeface="Cambria Math"/>
                            <a:sym typeface="Wingdings" pitchFamily="2" charset="2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altLang="ko-KR" b="1" dirty="0" smtClean="0"/>
                  <a:t> range integral</a:t>
                </a:r>
                <a:r>
                  <a:rPr lang="ko-KR" altLang="en-US" b="1" dirty="0" smtClean="0"/>
                  <a:t>은 큰 의미 없을 것으로 생각</a:t>
                </a:r>
                <a:endParaRPr lang="en-US" altLang="ko-KR" b="1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182" y="4351814"/>
                <a:ext cx="6659195" cy="1521827"/>
              </a:xfrm>
              <a:prstGeom prst="rect">
                <a:avLst/>
              </a:prstGeom>
              <a:blipFill rotWithShape="1">
                <a:blip r:embed="rId6"/>
                <a:stretch>
                  <a:fillRect l="-824" t="-2000" b="-36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Source_conc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860" y="125946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1.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37424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Source_conc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1" t="38021" r="22402" b="13368"/>
          <a:stretch/>
        </p:blipFill>
        <p:spPr bwMode="auto">
          <a:xfrm>
            <a:off x="2456996" y="1345344"/>
            <a:ext cx="4196994" cy="2527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27694" y="4189730"/>
            <a:ext cx="4055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è"/>
            </a:pPr>
            <a:r>
              <a:rPr lang="en-US" altLang="ko-KR" b="1" dirty="0" smtClean="0">
                <a:sym typeface="Wingdings" pitchFamily="2" charset="2"/>
              </a:rPr>
              <a:t>x&gt;3 </a:t>
            </a:r>
            <a:r>
              <a:rPr lang="ko-KR" altLang="en-US" b="1" dirty="0" smtClean="0">
                <a:sym typeface="Wingdings" pitchFamily="2" charset="2"/>
              </a:rPr>
              <a:t>정도의 범위에서는 </a:t>
            </a:r>
            <a:r>
              <a:rPr lang="en-US" altLang="ko-KR" b="1" dirty="0" err="1" smtClean="0">
                <a:sym typeface="Wingdings" pitchFamily="2" charset="2"/>
              </a:rPr>
              <a:t>erf</a:t>
            </a:r>
            <a:r>
              <a:rPr lang="en-US" altLang="ko-KR" b="1" dirty="0" smtClean="0">
                <a:sym typeface="Wingdings" pitchFamily="2" charset="2"/>
              </a:rPr>
              <a:t>(x) ~ 1</a:t>
            </a:r>
            <a:endParaRPr lang="ko-KR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9090" y="4771435"/>
                <a:ext cx="4302140" cy="6647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b="1" i="1" smtClean="0">
                          <a:latin typeface="Cambria Math"/>
                        </a:rPr>
                        <m:t>𝑪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=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𝟎𝟏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+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.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𝟎𝟒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∗(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𝟏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−</m:t>
                      </m:r>
                      <m:r>
                        <a:rPr lang="en-US" altLang="ko-KR" sz="2000" b="1" i="0" smtClean="0">
                          <a:latin typeface="Cambria Math"/>
                        </a:rPr>
                        <m:t>𝐞𝐫𝐟</m:t>
                      </m:r>
                      <m:r>
                        <a:rPr lang="en-US" altLang="ko-KR" sz="2000" b="1" i="1" smtClean="0">
                          <a:latin typeface="Cambria Math"/>
                        </a:rPr>
                        <m:t>⁡(</m:t>
                      </m:r>
                      <m:f>
                        <m:fPr>
                          <m:ctrlPr>
                            <a:rPr lang="en-US" altLang="ko-KR" sz="20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ko-KR" sz="20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altLang="ko-KR" sz="20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√</m:t>
                          </m:r>
                          <m:r>
                            <a:rPr lang="en-US" altLang="ko-KR" sz="2000" b="1" i="1" smtClean="0">
                              <a:latin typeface="Cambria Math"/>
                              <a:ea typeface="Cambria Math"/>
                            </a:rPr>
                            <m:t>𝑫𝒕</m:t>
                          </m:r>
                        </m:den>
                      </m:f>
                      <m:r>
                        <a:rPr lang="en-US" altLang="ko-KR" sz="2000" b="1" i="1" smtClean="0"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ko-KR" alt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090" y="4771435"/>
                <a:ext cx="4302140" cy="6647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직사각형 4"/>
          <p:cNvSpPr/>
          <p:nvPr/>
        </p:nvSpPr>
        <p:spPr>
          <a:xfrm>
            <a:off x="3419872" y="4771435"/>
            <a:ext cx="815237" cy="66473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411867" y="4800577"/>
                <a:ext cx="4484247" cy="666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 smtClean="0">
                    <a:sym typeface="Wingdings" pitchFamily="2" charset="2"/>
                  </a:rPr>
                  <a:t> x</a:t>
                </a:r>
                <a14:m>
                  <m:oMath xmlns:m="http://schemas.openxmlformats.org/officeDocument/2006/math">
                    <m:r>
                      <a:rPr lang="en-US" altLang="ko-KR" b="1" i="1">
                        <a:latin typeface="Cambria Math"/>
                        <a:ea typeface="Cambria Math"/>
                        <a:sym typeface="Wingdings" pitchFamily="2" charset="2"/>
                      </a:rPr>
                      <m:t>&gt;</m:t>
                    </m:r>
                    <m:r>
                      <a:rPr lang="en-US" altLang="ko-KR" b="1" i="1" smtClean="0">
                        <a:latin typeface="Cambria Math"/>
                        <a:ea typeface="Cambria Math"/>
                        <a:sym typeface="Wingdings" pitchFamily="2" charset="2"/>
                      </a:rPr>
                      <m:t>𝟔</m:t>
                    </m:r>
                    <m:r>
                      <a:rPr lang="en-US" altLang="ko-KR" b="1" i="1" smtClean="0">
                        <a:latin typeface="Cambria Math"/>
                        <a:ea typeface="Cambria Math"/>
                        <a:sym typeface="Wingdings" pitchFamily="2" charset="2"/>
                      </a:rPr>
                      <m:t>√</m:t>
                    </m:r>
                    <m:r>
                      <a:rPr lang="en-US" altLang="ko-KR" b="1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𝑫</m:t>
                    </m:r>
                  </m:oMath>
                </a14:m>
                <a:r>
                  <a:rPr lang="en-US" altLang="ko-KR" b="1" dirty="0" smtClean="0"/>
                  <a:t>t</a:t>
                </a:r>
                <a:r>
                  <a:rPr lang="ko-KR" altLang="en-US" b="1" dirty="0" smtClean="0"/>
                  <a:t> </a:t>
                </a:r>
                <a:r>
                  <a:rPr lang="en-US" altLang="ko-KR" b="1" dirty="0" smtClean="0"/>
                  <a:t>condition range</a:t>
                </a:r>
                <a:r>
                  <a:rPr lang="ko-KR" altLang="en-US" b="1" dirty="0" smtClean="0"/>
                  <a:t>에서는 </a:t>
                </a:r>
                <a:r>
                  <a:rPr lang="en-US" altLang="ko-KR" b="1" dirty="0" smtClean="0"/>
                  <a:t>C~0.01</a:t>
                </a:r>
                <a:r>
                  <a:rPr lang="ko-KR" altLang="en-US" b="1" dirty="0" smtClean="0"/>
                  <a:t>일 것이다</a:t>
                </a:r>
                <a:r>
                  <a:rPr lang="en-US" altLang="ko-KR" b="1" dirty="0" smtClean="0"/>
                  <a:t>. = x</a:t>
                </a:r>
                <a:r>
                  <a:rPr lang="en-US" altLang="ko-KR" b="1" dirty="0" smtClean="0"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ko-KR" b="1" i="1" smtClean="0"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r>
                  <a:rPr lang="ko-KR" altLang="en-US" b="1" dirty="0" smtClean="0"/>
                  <a:t> </a:t>
                </a:r>
                <a:r>
                  <a:rPr lang="en-US" altLang="ko-KR" b="1" dirty="0" smtClean="0"/>
                  <a:t>condition</a:t>
                </a:r>
                <a:endParaRPr lang="ko-KR" altLang="en-US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867" y="4800577"/>
                <a:ext cx="4484247" cy="666977"/>
              </a:xfrm>
              <a:prstGeom prst="rect">
                <a:avLst/>
              </a:prstGeom>
              <a:blipFill rotWithShape="1">
                <a:blip r:embed="rId5"/>
                <a:stretch>
                  <a:fillRect l="-1224" t="-1818" b="-1363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3860" y="1259468"/>
            <a:ext cx="378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2</a:t>
            </a:r>
            <a:r>
              <a:rPr lang="en-US" altLang="ko-KR" b="1" dirty="0" smtClean="0"/>
              <a:t>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7842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33731" r="11761" b="10912"/>
          <a:stretch/>
        </p:blipFill>
        <p:spPr bwMode="auto">
          <a:xfrm>
            <a:off x="311716" y="3040886"/>
            <a:ext cx="3531048" cy="2160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제목 1"/>
          <p:cNvSpPr txBox="1">
            <a:spLocks/>
          </p:cNvSpPr>
          <p:nvPr/>
        </p:nvSpPr>
        <p:spPr>
          <a:xfrm>
            <a:off x="0" y="0"/>
            <a:ext cx="8748464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Non-Steady State Solution of </a:t>
            </a:r>
            <a:endParaRPr lang="en-US" altLang="ko-KR" sz="2800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Diffusion  </a:t>
            </a:r>
            <a:r>
              <a:rPr lang="en-US" altLang="ko-KR" sz="2800" b="1" dirty="0">
                <a:latin typeface="맑은 고딕" pitchFamily="50" charset="-127"/>
                <a:ea typeface="맑은 고딕" pitchFamily="50" charset="-127"/>
              </a:rPr>
              <a:t>–  Semi-Infinite </a:t>
            </a:r>
            <a:r>
              <a:rPr lang="en-US" altLang="ko-KR" sz="2800" b="1" dirty="0" err="1" smtClean="0">
                <a:latin typeface="맑은 고딕" pitchFamily="50" charset="-127"/>
                <a:ea typeface="맑은 고딕" pitchFamily="50" charset="-127"/>
              </a:rPr>
              <a:t>Source_conc</a:t>
            </a:r>
            <a:r>
              <a:rPr lang="en-US" altLang="ko-KR" sz="2800" b="1" dirty="0" smtClean="0"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28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9941"/>
            <a:ext cx="3368614" cy="1041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1340768"/>
                <a:ext cx="3368614" cy="4891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ko-KR" altLang="en-US" sz="2400" b="1" i="1" smtClean="0">
                        <a:latin typeface="Cambria Math"/>
                      </a:rPr>
                      <m:t>√</m:t>
                    </m:r>
                    <m:r>
                      <a:rPr lang="en-US" altLang="ko-KR" sz="2400" b="1" i="1" smtClean="0">
                        <a:latin typeface="Cambria Math"/>
                      </a:rPr>
                      <m:t>𝑫</m:t>
                    </m:r>
                  </m:oMath>
                </a14:m>
                <a:r>
                  <a:rPr lang="ko-KR" altLang="en-US" sz="2400" b="1" dirty="0" smtClean="0"/>
                  <a:t> </a:t>
                </a:r>
                <a:r>
                  <a:rPr lang="en-US" altLang="ko-KR" sz="2400" b="1" dirty="0" smtClean="0"/>
                  <a:t>at 3 </a:t>
                </a:r>
                <a:r>
                  <a:rPr lang="en-US" altLang="ko-KR" sz="2400" b="1" dirty="0" err="1" smtClean="0"/>
                  <a:t>temperautres</a:t>
                </a:r>
                <a:endParaRPr lang="ko-KR" altLang="en-US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3368614" cy="489173"/>
              </a:xfrm>
              <a:prstGeom prst="rect">
                <a:avLst/>
              </a:prstGeom>
              <a:blipFill rotWithShape="1">
                <a:blip r:embed="rId6"/>
                <a:stretch>
                  <a:fillRect t="-5000" r="-1268" b="-275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211960" y="1707555"/>
            <a:ext cx="47634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At 1373K, </a:t>
            </a:r>
            <a:r>
              <a:rPr lang="en-US" altLang="ko-KR" sz="1600" b="1" dirty="0" smtClean="0"/>
              <a:t>1s</a:t>
            </a:r>
            <a:r>
              <a:rPr lang="en-US" altLang="ko-KR" sz="1600" b="1" dirty="0"/>
              <a:t>, </a:t>
            </a:r>
            <a:r>
              <a:rPr lang="en-US" altLang="ko-KR" sz="1600" b="1" dirty="0" smtClean="0"/>
              <a:t> x&gt;0.006254 </a:t>
            </a:r>
            <a:r>
              <a:rPr lang="en-US" altLang="ko-KR" sz="1600" b="1" dirty="0"/>
              <a:t>range</a:t>
            </a:r>
            <a:r>
              <a:rPr lang="ko-KR" altLang="en-US" sz="1600" b="1" dirty="0"/>
              <a:t>에서 </a:t>
            </a:r>
            <a:r>
              <a:rPr lang="en-US" altLang="ko-KR" sz="1600" b="1" dirty="0"/>
              <a:t>C = </a:t>
            </a:r>
            <a:r>
              <a:rPr lang="en-US" altLang="ko-KR" sz="1600" b="1" dirty="0" smtClean="0"/>
              <a:t>0.01</a:t>
            </a:r>
            <a:endParaRPr lang="en-US" altLang="ko-KR" sz="1600" b="1" dirty="0" smtClean="0"/>
          </a:p>
          <a:p>
            <a:r>
              <a:rPr lang="en-US" altLang="ko-KR" sz="1600" b="1" dirty="0" smtClean="0"/>
              <a:t>At </a:t>
            </a:r>
            <a:r>
              <a:rPr lang="en-US" altLang="ko-KR" sz="1600" b="1" dirty="0" smtClean="0"/>
              <a:t>1373K, 10s, x&gt;0.019778 range</a:t>
            </a:r>
            <a:r>
              <a:rPr lang="ko-KR" altLang="en-US" sz="1600" b="1" dirty="0" smtClean="0"/>
              <a:t>에서 </a:t>
            </a:r>
            <a:r>
              <a:rPr lang="en-US" altLang="ko-KR" sz="1600" b="1" dirty="0" smtClean="0"/>
              <a:t>C = 0.01</a:t>
            </a:r>
          </a:p>
          <a:p>
            <a:r>
              <a:rPr lang="en-US" altLang="ko-KR" sz="1600" b="1" dirty="0"/>
              <a:t>At 1373K, 2</a:t>
            </a:r>
            <a:r>
              <a:rPr lang="en-US" altLang="ko-KR" sz="1600" b="1" dirty="0" smtClean="0"/>
              <a:t>0s</a:t>
            </a:r>
            <a:r>
              <a:rPr lang="en-US" altLang="ko-KR" sz="1600" b="1" dirty="0"/>
              <a:t>, </a:t>
            </a:r>
            <a:r>
              <a:rPr lang="en-US" altLang="ko-KR" sz="1600" b="1" dirty="0" smtClean="0"/>
              <a:t>x&gt;0.027971 </a:t>
            </a:r>
            <a:r>
              <a:rPr lang="en-US" altLang="ko-KR" sz="1600" b="1" dirty="0"/>
              <a:t>range</a:t>
            </a:r>
            <a:r>
              <a:rPr lang="ko-KR" altLang="en-US" sz="1600" b="1" dirty="0"/>
              <a:t>에서 </a:t>
            </a:r>
            <a:r>
              <a:rPr lang="en-US" altLang="ko-KR" sz="1600" b="1" dirty="0"/>
              <a:t>C = </a:t>
            </a:r>
            <a:r>
              <a:rPr lang="en-US" altLang="ko-KR" sz="1600" b="1" dirty="0" smtClean="0"/>
              <a:t>0.01</a:t>
            </a:r>
            <a:endParaRPr lang="en-US" altLang="ko-KR" sz="1600" b="1" dirty="0"/>
          </a:p>
        </p:txBody>
      </p:sp>
      <p:sp>
        <p:nvSpPr>
          <p:cNvPr id="10" name="직사각형 9"/>
          <p:cNvSpPr/>
          <p:nvPr/>
        </p:nvSpPr>
        <p:spPr>
          <a:xfrm>
            <a:off x="2741033" y="3909368"/>
            <a:ext cx="992533" cy="76746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020272" y="2489170"/>
                <a:ext cx="2123727" cy="178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𝝏</m:t>
                        </m:r>
                        <m:r>
                          <a:rPr lang="en-US" altLang="ko-KR" sz="2400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altLang="ko-KR" sz="2400" b="1" dirty="0" smtClean="0"/>
                  <a:t>=</a:t>
                </a:r>
                <a14:m>
                  <m:oMath xmlns:m="http://schemas.openxmlformats.org/officeDocument/2006/math">
                    <m:r>
                      <a:rPr lang="en-US" altLang="ko-KR" sz="2400" b="1" i="1" dirty="0">
                        <a:latin typeface="Cambria Math"/>
                      </a:rPr>
                      <m:t>𝐃</m:t>
                    </m:r>
                    <m:f>
                      <m:fPr>
                        <m:ctrlPr>
                          <a:rPr lang="en-US" altLang="ko-KR" sz="2400" b="1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1" i="1" dirty="0" smtClean="0">
                                <a:latin typeface="Cambria Math"/>
                                <a:ea typeface="Cambria Math"/>
                              </a:rPr>
                              <m:t>𝝏</m:t>
                            </m:r>
                          </m:e>
                          <m:sup>
                            <m:r>
                              <a:rPr lang="en-US" altLang="ko-KR" sz="24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altLang="ko-KR" sz="2400" b="1" i="1" dirty="0" smtClean="0">
                            <a:latin typeface="Cambria Math"/>
                          </a:rPr>
                          <m:t>𝑪</m:t>
                        </m:r>
                      </m:num>
                      <m:den>
                        <m:r>
                          <a:rPr lang="en-US" altLang="ko-KR" sz="2400" b="1" i="1" dirty="0" smtClean="0">
                            <a:latin typeface="Cambria Math"/>
                            <a:ea typeface="Cambria Math"/>
                          </a:rPr>
                          <m:t>𝝏</m:t>
                        </m:r>
                        <m:sSup>
                          <m:sSupPr>
                            <m:ctrlPr>
                              <a:rPr lang="en-US" altLang="ko-KR" sz="2400" b="1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sz="2400" b="1" i="1" dirty="0" smtClean="0"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altLang="ko-KR" sz="2400" b="1" i="1" dirty="0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altLang="ko-KR" sz="2400" b="1" dirty="0" smtClean="0"/>
              </a:p>
              <a:p>
                <a:endParaRPr lang="en-US" altLang="ko-KR" sz="2400" b="1" dirty="0" smtClean="0"/>
              </a:p>
              <a:p>
                <a:r>
                  <a:rPr lang="en-US" altLang="ko-KR" sz="1600" b="1" dirty="0" smtClean="0"/>
                  <a:t>C = 0.05, x&lt;0</a:t>
                </a:r>
              </a:p>
              <a:p>
                <a:r>
                  <a:rPr lang="en-US" altLang="ko-KR" sz="1600" b="1" dirty="0"/>
                  <a:t>C = </a:t>
                </a:r>
                <a:r>
                  <a:rPr lang="en-US" altLang="ko-KR" sz="1600" b="1" dirty="0" smtClean="0"/>
                  <a:t>0.01, x&gt;0,t=0</a:t>
                </a:r>
                <a:endParaRPr lang="en-US" altLang="ko-KR" sz="1600" b="1" dirty="0" smtClean="0"/>
              </a:p>
              <a:p>
                <a:r>
                  <a:rPr lang="en-US" altLang="ko-KR" sz="1600" b="1" dirty="0" smtClean="0">
                    <a:solidFill>
                      <a:srgbClr val="FF0000"/>
                    </a:solidFill>
                  </a:rPr>
                  <a:t>C = 0.01, x</a:t>
                </a:r>
                <a:r>
                  <a:rPr lang="en-US" altLang="ko-KR" sz="1600" b="1" dirty="0" smtClean="0">
                    <a:solidFill>
                      <a:srgbClr val="FF0000"/>
                    </a:solidFill>
                    <a:sym typeface="Wingdings" pitchFamily="2" charset="2"/>
                  </a:rPr>
                  <a:t></a:t>
                </a:r>
                <a14:m>
                  <m:oMath xmlns:m="http://schemas.openxmlformats.org/officeDocument/2006/math">
                    <m:r>
                      <a:rPr lang="en-US" altLang="ko-KR" sz="16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∞</m:t>
                    </m:r>
                  </m:oMath>
                </a14:m>
                <a:endParaRPr lang="en-US" altLang="ko-KR" sz="16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489170"/>
                <a:ext cx="2123727" cy="1789016"/>
              </a:xfrm>
              <a:prstGeom prst="rect">
                <a:avLst/>
              </a:prstGeom>
              <a:blipFill rotWithShape="1">
                <a:blip r:embed="rId7"/>
                <a:stretch>
                  <a:fillRect l="-1724" b="-340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그룹 11"/>
          <p:cNvGrpSpPr/>
          <p:nvPr/>
        </p:nvGrpSpPr>
        <p:grpSpPr>
          <a:xfrm>
            <a:off x="4138159" y="2501273"/>
            <a:ext cx="3008898" cy="1993638"/>
            <a:chOff x="179512" y="1268760"/>
            <a:chExt cx="3600400" cy="2385556"/>
          </a:xfrm>
        </p:grpSpPr>
        <p:cxnSp>
          <p:nvCxnSpPr>
            <p:cNvPr id="13" name="직선 화살표 연결선 12"/>
            <p:cNvCxnSpPr/>
            <p:nvPr/>
          </p:nvCxnSpPr>
          <p:spPr>
            <a:xfrm flipV="1">
              <a:off x="1907704" y="1268760"/>
              <a:ext cx="0" cy="194421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>
              <a:off x="179512" y="3212976"/>
              <a:ext cx="36004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/>
          </p:nvCxnSpPr>
          <p:spPr>
            <a:xfrm flipH="1">
              <a:off x="323528" y="198884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원호 15"/>
            <p:cNvSpPr/>
            <p:nvPr/>
          </p:nvSpPr>
          <p:spPr>
            <a:xfrm rot="10800000">
              <a:off x="1907705" y="1340768"/>
              <a:ext cx="792088" cy="1368152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7" name="직선 연결선 16"/>
            <p:cNvCxnSpPr/>
            <p:nvPr/>
          </p:nvCxnSpPr>
          <p:spPr>
            <a:xfrm flipH="1">
              <a:off x="1907704" y="2708920"/>
              <a:ext cx="158417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229302" y="1588150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0.05</a:t>
              </a:r>
              <a:endParaRPr lang="ko-KR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1187624" y="2524254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 smtClean="0">
                            <a:latin typeface="Cambria Math"/>
                          </a:rPr>
                          <m:t>0</m:t>
                        </m:r>
                        <m:r>
                          <a:rPr lang="en-US" altLang="ko-KR" b="0" i="1" smtClean="0">
                            <a:latin typeface="Cambria Math"/>
                          </a:rPr>
                          <m:t>.01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2524254"/>
                  <a:ext cx="699230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6489" y="3284984"/>
                  <a:ext cx="394660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직사각형 3"/>
          <p:cNvSpPr/>
          <p:nvPr/>
        </p:nvSpPr>
        <p:spPr>
          <a:xfrm>
            <a:off x="5735737" y="1946837"/>
            <a:ext cx="3239643" cy="614614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6804248" y="3717032"/>
            <a:ext cx="2274167" cy="808153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077240" y="6021288"/>
            <a:ext cx="497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유도 과정에 있어서 가정이 만족 </a:t>
            </a:r>
            <a:r>
              <a:rPr lang="ko-KR" altLang="en-US" dirty="0" err="1" smtClean="0">
                <a:sym typeface="Wingdings" pitchFamily="2" charset="2"/>
              </a:rPr>
              <a:t>해야한다</a:t>
            </a:r>
            <a:r>
              <a:rPr lang="en-US" altLang="ko-KR" dirty="0" smtClean="0">
                <a:sym typeface="Wingdings" pitchFamily="2" charset="2"/>
              </a:rPr>
              <a:t>.</a:t>
            </a:r>
            <a:r>
              <a:rPr lang="ko-KR" altLang="en-US" dirty="0" smtClean="0">
                <a:sym typeface="Wingdings" pitchFamily="2" charset="2"/>
              </a:rPr>
              <a:t> </a:t>
            </a:r>
            <a:endParaRPr lang="ko-KR" altLang="en-US" dirty="0"/>
          </a:p>
        </p:txBody>
      </p:sp>
      <p:graphicFrame>
        <p:nvGraphicFramePr>
          <p:cNvPr id="5" name="개체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31094586"/>
              </p:ext>
            </p:extLst>
          </p:nvPr>
        </p:nvGraphicFramePr>
        <p:xfrm>
          <a:off x="52526" y="1395154"/>
          <a:ext cx="4049428" cy="3977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비트맵 이미지" r:id="rId10" imgW="4210638" imgH="4133333" progId="PBrush">
                  <p:embed/>
                </p:oleObj>
              </mc:Choice>
              <mc:Fallback>
                <p:oleObj name="비트맵 이미지" r:id="rId10" imgW="4210638" imgH="4133333" progId="PBrush">
                  <p:embed/>
                  <p:pic>
                    <p:nvPicPr>
                      <p:cNvPr id="0" name="개체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26" y="1395154"/>
                        <a:ext cx="4049428" cy="3977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직사각형 5"/>
          <p:cNvSpPr/>
          <p:nvPr/>
        </p:nvSpPr>
        <p:spPr>
          <a:xfrm>
            <a:off x="35496" y="3780104"/>
            <a:ext cx="3569725" cy="5129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00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" grpId="0" animBg="1"/>
      <p:bldP spid="23" grpId="0" animBg="1"/>
      <p:bldP spid="24" grpId="0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과목 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altLang="ko-KR" dirty="0" smtClean="0"/>
          </a:p>
          <a:p>
            <a:r>
              <a:rPr lang="en-US" altLang="ko-KR" dirty="0" smtClean="0"/>
              <a:t>C </a:t>
            </a:r>
            <a:r>
              <a:rPr lang="ko-KR" altLang="en-US" dirty="0" smtClean="0"/>
              <a:t>언어를 모국어로 삼을 수 있게 되었다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이로서 다른 외국어 </a:t>
            </a:r>
            <a:r>
              <a:rPr lang="en-US" altLang="ko-KR" dirty="0" smtClean="0">
                <a:sym typeface="Wingdings" pitchFamily="2" charset="2"/>
              </a:rPr>
              <a:t>( </a:t>
            </a:r>
            <a:r>
              <a:rPr lang="ko-KR" altLang="en-US" dirty="0" smtClean="0">
                <a:sym typeface="Wingdings" pitchFamily="2" charset="2"/>
              </a:rPr>
              <a:t>포트란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err="1" smtClean="0">
                <a:sym typeface="Wingdings" pitchFamily="2" charset="2"/>
              </a:rPr>
              <a:t>매틀랩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자바 등</a:t>
            </a:r>
            <a:r>
              <a:rPr lang="en-US" altLang="ko-KR" dirty="0" smtClean="0">
                <a:sym typeface="Wingdings" pitchFamily="2" charset="2"/>
              </a:rPr>
              <a:t>)</a:t>
            </a:r>
            <a:r>
              <a:rPr lang="ko-KR" altLang="en-US" dirty="0" smtClean="0">
                <a:sym typeface="Wingdings" pitchFamily="2" charset="2"/>
              </a:rPr>
              <a:t>을 접할 때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ko-KR" altLang="en-US" dirty="0" smtClean="0">
                <a:sym typeface="Wingdings" pitchFamily="2" charset="2"/>
              </a:rPr>
              <a:t>강제적으로 접하게 될 때 덜 두려워 할 것으로 생각된다</a:t>
            </a:r>
            <a:r>
              <a:rPr lang="en-US" altLang="ko-KR" dirty="0" smtClean="0">
                <a:sym typeface="Wingdings" pitchFamily="2" charset="2"/>
              </a:rPr>
              <a:t>.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ko-KR" altLang="en-US" dirty="0" smtClean="0"/>
              <a:t>실험에서 나오는 </a:t>
            </a:r>
            <a:r>
              <a:rPr lang="en-US" altLang="ko-KR" dirty="0" smtClean="0"/>
              <a:t>data</a:t>
            </a:r>
            <a:r>
              <a:rPr lang="ko-KR" altLang="en-US" dirty="0" smtClean="0"/>
              <a:t>들의 경향을 파악하는 법을 배웠다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대학원 생활에 큰 도움이 될 것으로 생각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 smtClean="0"/>
              <a:t>FDM</a:t>
            </a:r>
            <a:r>
              <a:rPr lang="ko-KR" altLang="en-US" dirty="0" smtClean="0"/>
              <a:t>과 수치적분을 통해 웬 만한 수식은 풀 수 있게 되었다</a:t>
            </a:r>
            <a:r>
              <a:rPr lang="en-US" altLang="ko-KR" dirty="0" smtClean="0"/>
              <a:t>.</a:t>
            </a:r>
          </a:p>
          <a:p>
            <a:pPr marL="0" indent="0">
              <a:buNone/>
            </a:pPr>
            <a:r>
              <a:rPr lang="en-US" altLang="ko-KR" dirty="0" smtClean="0">
                <a:sym typeface="Wingdings" pitchFamily="2" charset="2"/>
              </a:rPr>
              <a:t> </a:t>
            </a:r>
            <a:r>
              <a:rPr lang="ko-KR" altLang="en-US" dirty="0" smtClean="0">
                <a:sym typeface="Wingdings" pitchFamily="2" charset="2"/>
              </a:rPr>
              <a:t>매우 유용</a:t>
            </a:r>
            <a:r>
              <a:rPr lang="en-US" altLang="ko-KR" dirty="0" smtClean="0">
                <a:sym typeface="Wingdings" pitchFamily="2" charset="2"/>
              </a:rPr>
              <a:t>!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7555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6631"/>
            <a:ext cx="5904656" cy="567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4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143000"/>
          </a:xfrm>
        </p:spPr>
        <p:txBody>
          <a:bodyPr/>
          <a:lstStyle/>
          <a:p>
            <a:pPr marL="0" indent="0"/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project_hw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9832" y="4221088"/>
            <a:ext cx="3024336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637390" y="2132856"/>
            <a:ext cx="5869221" cy="3240360"/>
            <a:chOff x="179512" y="1556792"/>
            <a:chExt cx="8788400" cy="48520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7" t="36111" r="15568" b="7639"/>
            <a:stretch/>
          </p:blipFill>
          <p:spPr bwMode="auto">
            <a:xfrm>
              <a:off x="179512" y="2294012"/>
              <a:ext cx="878840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9" t="36458" r="17984" b="53299"/>
            <a:stretch/>
          </p:blipFill>
          <p:spPr bwMode="auto">
            <a:xfrm>
              <a:off x="179512" y="1556792"/>
              <a:ext cx="87884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직사각형 5"/>
          <p:cNvSpPr/>
          <p:nvPr/>
        </p:nvSpPr>
        <p:spPr>
          <a:xfrm>
            <a:off x="4788024" y="3212976"/>
            <a:ext cx="271858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06611" y="3891567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Set, 0.001wt% Si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0723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7924800" cy="1143000"/>
          </a:xfrm>
        </p:spPr>
        <p:txBody>
          <a:bodyPr/>
          <a:lstStyle/>
          <a:p>
            <a:pPr marL="0" indent="0"/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 smtClean="0">
                <a:latin typeface="맑은 고딕" pitchFamily="50" charset="-127"/>
                <a:ea typeface="맑은 고딕" pitchFamily="50" charset="-127"/>
              </a:rPr>
              <a:t>project_hw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059832" y="4221088"/>
            <a:ext cx="3024336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그룹 4"/>
          <p:cNvGrpSpPr/>
          <p:nvPr/>
        </p:nvGrpSpPr>
        <p:grpSpPr>
          <a:xfrm>
            <a:off x="107504" y="2132856"/>
            <a:ext cx="5869221" cy="3240360"/>
            <a:chOff x="179512" y="1556792"/>
            <a:chExt cx="8788400" cy="485202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87" t="36111" r="15568" b="7639"/>
            <a:stretch/>
          </p:blipFill>
          <p:spPr bwMode="auto">
            <a:xfrm>
              <a:off x="179512" y="2294012"/>
              <a:ext cx="8788400" cy="411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29" t="36458" r="17984" b="53299"/>
            <a:stretch/>
          </p:blipFill>
          <p:spPr bwMode="auto">
            <a:xfrm>
              <a:off x="179512" y="1556792"/>
              <a:ext cx="8788400" cy="749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588223" y="1556792"/>
                <a:ext cx="1737975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𝑠𝑖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𝑆𝑖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𝐹𝑒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𝑆𝑖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3" y="1556792"/>
                <a:ext cx="1737975" cy="613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499837" y="3356992"/>
                <a:ext cx="2320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𝑉𝑎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ko-KR" altLang="en-US" dirty="0" smtClean="0">
                    <a:latin typeface="맑은 고딕" pitchFamily="50" charset="-127"/>
                    <a:ea typeface="맑은 고딕" pitchFamily="50" charset="-127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𝐹𝑒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𝑆𝑖</m:t>
                        </m:r>
                      </m:sub>
                    </m:sSub>
                    <m:r>
                      <a:rPr lang="en-US" altLang="ko-KR" b="0" i="1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ko-K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ko-KR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837" y="3356992"/>
                <a:ext cx="2320635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7" t="14063" r="54807" b="53125"/>
          <a:stretch/>
        </p:blipFill>
        <p:spPr bwMode="auto">
          <a:xfrm>
            <a:off x="6621471" y="3792812"/>
            <a:ext cx="2077368" cy="169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588221" y="2420888"/>
                <a:ext cx="1677832" cy="6138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r>
                        <a:rPr lang="en-US" altLang="ko-K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  <m:r>
                            <a:rPr lang="en-US" altLang="ko-KR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/>
                                </a:rPr>
                                <m:t>𝑉𝑎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dirty="0">
                  <a:latin typeface="맑은 고딕" pitchFamily="50" charset="-127"/>
                  <a:ea typeface="맑은 고딕" pitchFamily="50" charset="-127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1" y="2420888"/>
                <a:ext cx="1677832" cy="6138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/>
          <p:cNvSpPr/>
          <p:nvPr/>
        </p:nvSpPr>
        <p:spPr>
          <a:xfrm>
            <a:off x="3275856" y="3212976"/>
            <a:ext cx="2718587" cy="10081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왼쪽 대괄호 6"/>
          <p:cNvSpPr/>
          <p:nvPr/>
        </p:nvSpPr>
        <p:spPr>
          <a:xfrm>
            <a:off x="6466590" y="3356992"/>
            <a:ext cx="121634" cy="2304256"/>
          </a:xfrm>
          <a:prstGeom prst="lef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왼쪽 대괄호 12"/>
          <p:cNvSpPr/>
          <p:nvPr/>
        </p:nvSpPr>
        <p:spPr>
          <a:xfrm flipH="1">
            <a:off x="8663377" y="3356992"/>
            <a:ext cx="121634" cy="2304256"/>
          </a:xfrm>
          <a:prstGeom prst="leftBracke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7515817" y="5661248"/>
            <a:ext cx="12691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/>
              <a:t>Thanks to </a:t>
            </a:r>
            <a:r>
              <a:rPr lang="ko-KR" altLang="en-US" sz="1200" b="1" dirty="0" smtClean="0"/>
              <a:t>재익</a:t>
            </a:r>
            <a:endParaRPr lang="ko-KR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3106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 animBg="1"/>
      <p:bldP spid="1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9832" y="4221088"/>
            <a:ext cx="3024336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/>
          <p:cNvGrpSpPr/>
          <p:nvPr/>
        </p:nvGrpSpPr>
        <p:grpSpPr>
          <a:xfrm>
            <a:off x="2203326" y="1647415"/>
            <a:ext cx="4737348" cy="4085841"/>
            <a:chOff x="266700" y="1556792"/>
            <a:chExt cx="4737348" cy="408584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07" t="26043" r="13714" b="4860"/>
            <a:stretch/>
          </p:blipFill>
          <p:spPr bwMode="auto">
            <a:xfrm>
              <a:off x="266700" y="1556792"/>
              <a:ext cx="4737348" cy="27809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55" t="44097" r="22694" b="27952"/>
            <a:stretch/>
          </p:blipFill>
          <p:spPr bwMode="auto">
            <a:xfrm>
              <a:off x="266700" y="4337713"/>
              <a:ext cx="4737348" cy="1304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8" name="직선 연결선 7"/>
          <p:cNvCxnSpPr/>
          <p:nvPr/>
        </p:nvCxnSpPr>
        <p:spPr>
          <a:xfrm>
            <a:off x="2203326" y="3284984"/>
            <a:ext cx="47373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2195736" y="4437112"/>
            <a:ext cx="47373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4860032" y="3284984"/>
            <a:ext cx="792088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4932040" y="3717032"/>
            <a:ext cx="792088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6084168" y="3284984"/>
            <a:ext cx="792088" cy="3600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>
                <a:latin typeface="맑은 고딕" pitchFamily="50" charset="-127"/>
                <a:ea typeface="맑은 고딕" pitchFamily="50" charset="-127"/>
              </a:rPr>
              <a:t>project_condition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4" name="직선 화살표 연결선 13"/>
          <p:cNvCxnSpPr/>
          <p:nvPr/>
        </p:nvCxnSpPr>
        <p:spPr>
          <a:xfrm flipV="1">
            <a:off x="2699792" y="1597442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63888" y="141277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8" name="직선 화살표 연결선 17"/>
          <p:cNvCxnSpPr/>
          <p:nvPr/>
        </p:nvCxnSpPr>
        <p:spPr>
          <a:xfrm flipV="1">
            <a:off x="2771800" y="1988840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35896" y="180417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0" name="직선 화살표 연결선 19"/>
          <p:cNvCxnSpPr/>
          <p:nvPr/>
        </p:nvCxnSpPr>
        <p:spPr>
          <a:xfrm flipV="1">
            <a:off x="2627784" y="2420888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91880" y="223622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2" name="직선 화살표 연결선 21"/>
          <p:cNvCxnSpPr/>
          <p:nvPr/>
        </p:nvCxnSpPr>
        <p:spPr>
          <a:xfrm flipV="1">
            <a:off x="3275856" y="2420888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139952" y="223622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4" name="직선 화살표 연결선 23"/>
          <p:cNvCxnSpPr/>
          <p:nvPr/>
        </p:nvCxnSpPr>
        <p:spPr>
          <a:xfrm flipV="1">
            <a:off x="3491880" y="2852936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55976" y="266827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26" name="직선 화살표 연결선 25"/>
          <p:cNvCxnSpPr/>
          <p:nvPr/>
        </p:nvCxnSpPr>
        <p:spPr>
          <a:xfrm flipV="1">
            <a:off x="2699792" y="2821578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563888" y="2636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4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/>
      <p:bldP spid="19" grpId="0"/>
      <p:bldP spid="21" grpId="0"/>
      <p:bldP spid="23" grpId="0"/>
      <p:bldP spid="25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59832" y="4221088"/>
            <a:ext cx="3024336" cy="792088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8418" y="1926140"/>
            <a:ext cx="9107164" cy="3005720"/>
            <a:chOff x="1340" y="1844824"/>
            <a:chExt cx="9107164" cy="300572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87" t="20486" r="27477" b="9028"/>
            <a:stretch/>
          </p:blipFill>
          <p:spPr bwMode="auto">
            <a:xfrm>
              <a:off x="1340" y="1844824"/>
              <a:ext cx="3294447" cy="3005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12" t="26910" r="25207" b="31076"/>
            <a:stretch/>
          </p:blipFill>
          <p:spPr bwMode="auto">
            <a:xfrm>
              <a:off x="3295788" y="1844824"/>
              <a:ext cx="5812716" cy="3005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7" name="직선 화살표 연결선 6"/>
          <p:cNvCxnSpPr/>
          <p:nvPr/>
        </p:nvCxnSpPr>
        <p:spPr>
          <a:xfrm flipV="1">
            <a:off x="4067944" y="2996952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932040" y="2812286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V="1">
            <a:off x="5796136" y="4653136"/>
            <a:ext cx="936104" cy="43204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0232" y="446847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0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>
                <a:latin typeface="맑은 고딕" pitchFamily="50" charset="-127"/>
                <a:ea typeface="맑은 고딕" pitchFamily="50" charset="-127"/>
              </a:rPr>
              <a:t>project_condition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5" name="직선 연결선 14"/>
          <p:cNvCxnSpPr/>
          <p:nvPr/>
        </p:nvCxnSpPr>
        <p:spPr>
          <a:xfrm>
            <a:off x="3312865" y="1926140"/>
            <a:ext cx="0" cy="30057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55876" y="5085184"/>
                <a:ext cx="9203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sSub>
                        <m:sSubPr>
                          <m:ctrlPr>
                            <a:rPr lang="en-US" altLang="ko-K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altLang="ko-KR" i="1" smtClean="0">
                          <a:latin typeface="Cambria Math"/>
                          <a:ea typeface="Cambria Math"/>
                        </a:rPr>
                        <m:t>𝜔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876" y="5085184"/>
                <a:ext cx="92038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4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43924" r="51488" b="44618"/>
          <a:stretch/>
        </p:blipFill>
        <p:spPr bwMode="auto">
          <a:xfrm>
            <a:off x="2195736" y="1412776"/>
            <a:ext cx="48768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1647210"/>
            <a:ext cx="1851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By Fick’s 2</a:t>
            </a:r>
            <a:r>
              <a:rPr lang="en-US" altLang="ko-KR" b="1" baseline="30000" dirty="0" smtClean="0"/>
              <a:t>nd</a:t>
            </a:r>
            <a:r>
              <a:rPr lang="en-US" altLang="ko-KR" b="1" dirty="0" smtClean="0"/>
              <a:t> law : </a:t>
            </a:r>
            <a:endParaRPr lang="ko-KR" altLang="en-US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" t="17535" r="24451" b="59201"/>
          <a:stretch/>
        </p:blipFill>
        <p:spPr bwMode="auto">
          <a:xfrm>
            <a:off x="1331640" y="3408237"/>
            <a:ext cx="6532984" cy="114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" t="49306" r="26867" b="28125"/>
          <a:stretch/>
        </p:blipFill>
        <p:spPr bwMode="auto">
          <a:xfrm>
            <a:off x="1331640" y="4729586"/>
            <a:ext cx="6532984" cy="114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496" y="2505670"/>
            <a:ext cx="46024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수치미</a:t>
            </a:r>
            <a:r>
              <a:rPr lang="ko-KR" altLang="en-US" b="1" dirty="0">
                <a:latin typeface="맑은 고딕" pitchFamily="50" charset="-127"/>
                <a:ea typeface="맑은 고딕" pitchFamily="50" charset="-127"/>
              </a:rPr>
              <a:t>분</a:t>
            </a:r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 :</a:t>
            </a: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(time : forward-difference method</a:t>
            </a:r>
          </a:p>
          <a:p>
            <a:r>
              <a:rPr lang="en-US" altLang="ko-KR" b="1" dirty="0" smtClean="0">
                <a:latin typeface="맑은 고딕" pitchFamily="50" charset="-127"/>
                <a:ea typeface="맑은 고딕" pitchFamily="50" charset="-127"/>
              </a:rPr>
              <a:t>Distance :  centered-difference method)</a:t>
            </a:r>
            <a:endParaRPr lang="en-US" altLang="ko-KR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>
                <a:latin typeface="맑은 고딕" pitchFamily="50" charset="-127"/>
                <a:ea typeface="맑은 고딕" pitchFamily="50" charset="-127"/>
              </a:rPr>
              <a:t>project_equation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" name="타원 1"/>
          <p:cNvSpPr/>
          <p:nvPr/>
        </p:nvSpPr>
        <p:spPr>
          <a:xfrm>
            <a:off x="2199184" y="4729586"/>
            <a:ext cx="1580728" cy="573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" name="직선 화살표 연결선 3"/>
          <p:cNvCxnSpPr>
            <a:stCxn id="2" idx="0"/>
          </p:cNvCxnSpPr>
          <p:nvPr/>
        </p:nvCxnSpPr>
        <p:spPr>
          <a:xfrm flipV="1">
            <a:off x="2989548" y="3068961"/>
            <a:ext cx="2230524" cy="16606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241776" y="2820655"/>
                <a:ext cx="1440523" cy="4966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ko-KR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𝐝𝐭</m:t>
                        </m:r>
                      </m:num>
                      <m:den>
                        <m:sSup>
                          <m:sSupPr>
                            <m:ctrlPr>
                              <a:rPr lang="en-US" altLang="ko-KR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ko-KR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𝐝𝐱</m:t>
                            </m:r>
                          </m:e>
                          <m:sup>
                            <m:r>
                              <a:rPr lang="en-US" altLang="ko-KR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altLang="ko-KR" b="1" i="0" smtClean="0">
                        <a:solidFill>
                          <a:srgbClr val="FF0000"/>
                        </a:solidFill>
                        <a:latin typeface="Cambria Math"/>
                      </a:rPr>
                      <m:t>∗</m:t>
                    </m:r>
                    <m:r>
                      <a:rPr lang="en-US" altLang="ko-KR" b="1" i="0" smtClean="0">
                        <a:solidFill>
                          <a:srgbClr val="FF0000"/>
                        </a:solidFill>
                        <a:latin typeface="Cambria Math"/>
                      </a:rPr>
                      <m:t>𝐃</m:t>
                    </m:r>
                  </m:oMath>
                </a14:m>
                <a:r>
                  <a:rPr lang="ko-KR" alt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altLang="ko-KR" b="1" dirty="0" smtClean="0">
                    <a:solidFill>
                      <a:srgbClr val="FF0000"/>
                    </a:solidFill>
                  </a:rPr>
                  <a:t>&lt; 0.01</a:t>
                </a:r>
                <a:endParaRPr lang="ko-KR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1776" y="2820655"/>
                <a:ext cx="1440523" cy="496611"/>
              </a:xfrm>
              <a:prstGeom prst="rect">
                <a:avLst/>
              </a:prstGeom>
              <a:blipFill rotWithShape="1">
                <a:blip r:embed="rId5"/>
                <a:stretch>
                  <a:fillRect r="-2542" b="-740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682299" y="2915072"/>
            <a:ext cx="2576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sym typeface="Wingdings" pitchFamily="2" charset="2"/>
              </a:rPr>
              <a:t> </a:t>
            </a:r>
            <a:r>
              <a:rPr lang="en-US" altLang="ko-KR" sz="1400" dirty="0" smtClean="0"/>
              <a:t>Set, </a:t>
            </a:r>
            <a:r>
              <a:rPr lang="en-US" altLang="ko-KR" sz="1400" dirty="0" err="1" smtClean="0"/>
              <a:t>dt</a:t>
            </a:r>
            <a:r>
              <a:rPr lang="en-US" altLang="ko-KR" sz="1400" dirty="0" smtClean="0"/>
              <a:t> = 100s, dx = 0.001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99049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"/>
          <p:cNvSpPr txBox="1">
            <a:spLocks/>
          </p:cNvSpPr>
          <p:nvPr/>
        </p:nvSpPr>
        <p:spPr>
          <a:xfrm>
            <a:off x="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000" kern="1200" cap="all" spc="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ko-KR" sz="3200" b="1" dirty="0">
                <a:latin typeface="맑은 고딕" pitchFamily="50" charset="-127"/>
                <a:ea typeface="맑은 고딕" pitchFamily="50" charset="-127"/>
              </a:rPr>
              <a:t>Term </a:t>
            </a:r>
            <a:r>
              <a:rPr lang="en-US" altLang="ko-KR" sz="3200" b="1" dirty="0" err="1">
                <a:latin typeface="맑은 고딕" pitchFamily="50" charset="-127"/>
                <a:ea typeface="맑은 고딕" pitchFamily="50" charset="-127"/>
              </a:rPr>
              <a:t>project_equation</a:t>
            </a:r>
            <a:endParaRPr lang="en-US" altLang="ko-KR" sz="3200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" t="14524" r="57297" b="31656"/>
          <a:stretch/>
        </p:blipFill>
        <p:spPr bwMode="auto">
          <a:xfrm>
            <a:off x="107504" y="2001400"/>
            <a:ext cx="3960440" cy="285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0" t="37847" r="35969" b="51563"/>
          <a:stretch/>
        </p:blipFill>
        <p:spPr bwMode="auto">
          <a:xfrm>
            <a:off x="4499992" y="3125859"/>
            <a:ext cx="4482504" cy="606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3" t="58576" r="57979" b="31076"/>
          <a:stretch/>
        </p:blipFill>
        <p:spPr bwMode="auto">
          <a:xfrm>
            <a:off x="4499992" y="2001400"/>
            <a:ext cx="2013322" cy="549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9" t="69516" r="24231" b="18403"/>
          <a:stretch/>
        </p:blipFill>
        <p:spPr bwMode="auto">
          <a:xfrm>
            <a:off x="4499992" y="4180003"/>
            <a:ext cx="4489277" cy="67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80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수평선">
  <a:themeElements>
    <a:clrScheme name="수평선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수평선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4318</TotalTime>
  <Words>930</Words>
  <Application>Microsoft Office PowerPoint</Application>
  <PresentationFormat>화면 슬라이드 쇼(4:3)</PresentationFormat>
  <Paragraphs>194</Paragraphs>
  <Slides>34</Slides>
  <Notes>13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6" baseType="lpstr">
      <vt:lpstr>수평선</vt:lpstr>
      <vt:lpstr>비트맵 이미지</vt:lpstr>
      <vt:lpstr>Final</vt:lpstr>
      <vt:lpstr>cONTENTS</vt:lpstr>
      <vt:lpstr>cONTENTS</vt:lpstr>
      <vt:lpstr>Term project_hw</vt:lpstr>
      <vt:lpstr>Term project_hw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과목 결론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 Solving  with Finite Element Method(FEM) ( using Abaqus )</dc:title>
  <dc:creator>kang ji-yun</dc:creator>
  <cp:lastModifiedBy>owner</cp:lastModifiedBy>
  <cp:revision>87</cp:revision>
  <dcterms:created xsi:type="dcterms:W3CDTF">2012-06-08T06:24:52Z</dcterms:created>
  <dcterms:modified xsi:type="dcterms:W3CDTF">2013-12-14T09:38:28Z</dcterms:modified>
</cp:coreProperties>
</file>