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98" r:id="rId2"/>
    <p:sldId id="312" r:id="rId3"/>
    <p:sldId id="315" r:id="rId4"/>
    <p:sldId id="31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E2E"/>
    <a:srgbClr val="0432FF"/>
    <a:srgbClr val="CDCED1"/>
    <a:srgbClr val="CE7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7" autoAdjust="0"/>
    <p:restoredTop sz="95805" autoAdjust="0"/>
  </p:normalViewPr>
  <p:slideViewPr>
    <p:cSldViewPr snapToGrid="0" snapToObjects="1">
      <p:cViewPr varScale="1">
        <p:scale>
          <a:sx n="99" d="100"/>
          <a:sy n="99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42043-8B2E-B04B-A280-09F18BA5EED8}" type="datetimeFigureOut">
              <a:rPr kumimoji="1" lang="ko-KR" altLang="en-US" smtClean="0"/>
              <a:t>2021-11-15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7B579-01A4-2942-B94C-84994F5F49D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9644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423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06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343EB-E7BC-4391-BC12-5ED41A351A5E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988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662-730E-8941-A6AF-2D311E296591}" type="datetimeFigureOut">
              <a:rPr kumimoji="1" lang="ko-KR" altLang="en-US" smtClean="0"/>
              <a:t>2021-11-15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123A-B6E1-9343-88ED-E7A4E2ED28D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9396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662-730E-8941-A6AF-2D311E296591}" type="datetimeFigureOut">
              <a:rPr kumimoji="1" lang="ko-KR" altLang="en-US" smtClean="0"/>
              <a:t>2021-11-15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123A-B6E1-9343-88ED-E7A4E2ED28D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6997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662-730E-8941-A6AF-2D311E296591}" type="datetimeFigureOut">
              <a:rPr kumimoji="1" lang="ko-KR" altLang="en-US" smtClean="0"/>
              <a:t>2021-11-15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123A-B6E1-9343-88ED-E7A4E2ED28D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9651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662-730E-8941-A6AF-2D311E296591}" type="datetimeFigureOut">
              <a:rPr kumimoji="1" lang="ko-KR" altLang="en-US" smtClean="0"/>
              <a:t>2021-11-15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123A-B6E1-9343-88ED-E7A4E2ED28D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3290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662-730E-8941-A6AF-2D311E296591}" type="datetimeFigureOut">
              <a:rPr kumimoji="1" lang="ko-KR" altLang="en-US" smtClean="0"/>
              <a:t>2021-11-15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123A-B6E1-9343-88ED-E7A4E2ED28D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9074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662-730E-8941-A6AF-2D311E296591}" type="datetimeFigureOut">
              <a:rPr kumimoji="1" lang="ko-KR" altLang="en-US" smtClean="0"/>
              <a:t>2021-11-15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123A-B6E1-9343-88ED-E7A4E2ED28D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8590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662-730E-8941-A6AF-2D311E296591}" type="datetimeFigureOut">
              <a:rPr kumimoji="1" lang="ko-KR" altLang="en-US" smtClean="0"/>
              <a:t>2021-11-15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123A-B6E1-9343-88ED-E7A4E2ED28D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450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662-730E-8941-A6AF-2D311E296591}" type="datetimeFigureOut">
              <a:rPr kumimoji="1" lang="ko-KR" altLang="en-US" smtClean="0"/>
              <a:t>2021-11-15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123A-B6E1-9343-88ED-E7A4E2ED28D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7152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662-730E-8941-A6AF-2D311E296591}" type="datetimeFigureOut">
              <a:rPr kumimoji="1" lang="ko-KR" altLang="en-US" smtClean="0"/>
              <a:t>2021-11-15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123A-B6E1-9343-88ED-E7A4E2ED28D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9310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662-730E-8941-A6AF-2D311E296591}" type="datetimeFigureOut">
              <a:rPr kumimoji="1" lang="ko-KR" altLang="en-US" smtClean="0"/>
              <a:t>2021-11-15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123A-B6E1-9343-88ED-E7A4E2ED28D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6634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662-730E-8941-A6AF-2D311E296591}" type="datetimeFigureOut">
              <a:rPr kumimoji="1" lang="ko-KR" altLang="en-US" smtClean="0"/>
              <a:t>2021-11-15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123A-B6E1-9343-88ED-E7A4E2ED28D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6846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03662-730E-8941-A6AF-2D311E296591}" type="datetimeFigureOut">
              <a:rPr kumimoji="1" lang="ko-KR" altLang="en-US" smtClean="0"/>
              <a:t>2021-11-15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3123A-B6E1-9343-88ED-E7A4E2ED28D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030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BF2E63-26F0-413F-B955-6E8D4521C908}"/>
              </a:ext>
            </a:extLst>
          </p:cNvPr>
          <p:cNvSpPr txBox="1"/>
          <p:nvPr/>
        </p:nvSpPr>
        <p:spPr>
          <a:xfrm>
            <a:off x="642661" y="2392969"/>
            <a:ext cx="78586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Numerical Methods </a:t>
            </a:r>
          </a:p>
          <a:p>
            <a:pPr algn="ctr"/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Homework #6. </a:t>
            </a:r>
            <a:r>
              <a:rPr lang="ko-KR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상미분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방정식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570023-08FB-4687-94B1-D9BABF9AA675}"/>
              </a:ext>
            </a:extLst>
          </p:cNvPr>
          <p:cNvSpPr txBox="1"/>
          <p:nvPr/>
        </p:nvSpPr>
        <p:spPr>
          <a:xfrm>
            <a:off x="6781167" y="5606193"/>
            <a:ext cx="201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화학공학과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20170794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이지수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02EEE88-D6BA-534A-9F3D-78031808B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3666"/>
            <a:ext cx="1619672" cy="539891"/>
          </a:xfrm>
          <a:prstGeom prst="rect">
            <a:avLst/>
          </a:prstGeom>
        </p:spPr>
      </p:pic>
      <p:sp>
        <p:nvSpPr>
          <p:cNvPr id="7" name="모서리가 둥근 직사각형 11">
            <a:extLst>
              <a:ext uri="{FF2B5EF4-FFF2-40B4-BE49-F238E27FC236}">
                <a16:creationId xmlns:a16="http://schemas.microsoft.com/office/drawing/2014/main" id="{4E01BB18-B76D-4A02-8DB4-0A5EAC5852B2}"/>
              </a:ext>
            </a:extLst>
          </p:cNvPr>
          <p:cNvSpPr/>
          <p:nvPr/>
        </p:nvSpPr>
        <p:spPr>
          <a:xfrm>
            <a:off x="0" y="763312"/>
            <a:ext cx="9143999" cy="79200"/>
          </a:xfrm>
          <a:prstGeom prst="roundRect">
            <a:avLst>
              <a:gd name="adj" fmla="val 0"/>
            </a:avLst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817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8465" y="176148"/>
            <a:ext cx="475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Homework</a:t>
            </a: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33744" y="11048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384309" y="303969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6" name="모서리가 둥근 직사각형 11">
            <a:extLst>
              <a:ext uri="{FF2B5EF4-FFF2-40B4-BE49-F238E27FC236}">
                <a16:creationId xmlns:a16="http://schemas.microsoft.com/office/drawing/2014/main" id="{52A2D7D2-CFB6-4586-9B89-C989756EC614}"/>
              </a:ext>
            </a:extLst>
          </p:cNvPr>
          <p:cNvSpPr/>
          <p:nvPr/>
        </p:nvSpPr>
        <p:spPr>
          <a:xfrm>
            <a:off x="0" y="668197"/>
            <a:ext cx="9143999" cy="79200"/>
          </a:xfrm>
          <a:prstGeom prst="roundRect">
            <a:avLst>
              <a:gd name="adj" fmla="val 0"/>
            </a:avLst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16" name="삼각형 2">
            <a:extLst>
              <a:ext uri="{FF2B5EF4-FFF2-40B4-BE49-F238E27FC236}">
                <a16:creationId xmlns:a16="http://schemas.microsoft.com/office/drawing/2014/main" id="{39F12705-9E66-4EC2-A2FB-8125BC01118F}"/>
              </a:ext>
            </a:extLst>
          </p:cNvPr>
          <p:cNvSpPr/>
          <p:nvPr/>
        </p:nvSpPr>
        <p:spPr>
          <a:xfrm rot="19651421">
            <a:off x="268591" y="2556388"/>
            <a:ext cx="173411" cy="144450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7" name="삼각형 2">
            <a:extLst>
              <a:ext uri="{FF2B5EF4-FFF2-40B4-BE49-F238E27FC236}">
                <a16:creationId xmlns:a16="http://schemas.microsoft.com/office/drawing/2014/main" id="{1F68FA3C-CA5D-4472-A363-62EC23CC61A4}"/>
              </a:ext>
            </a:extLst>
          </p:cNvPr>
          <p:cNvSpPr/>
          <p:nvPr/>
        </p:nvSpPr>
        <p:spPr>
          <a:xfrm rot="19651421">
            <a:off x="269293" y="1355011"/>
            <a:ext cx="173411" cy="144450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5807C3-BA44-4F5D-8523-4CE8ED53D929}"/>
              </a:ext>
            </a:extLst>
          </p:cNvPr>
          <p:cNvSpPr txBox="1"/>
          <p:nvPr/>
        </p:nvSpPr>
        <p:spPr>
          <a:xfrm>
            <a:off x="462851" y="1278047"/>
            <a:ext cx="888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Problem</a:t>
            </a:r>
            <a:endParaRPr lang="ko-KR" altLang="en-US" sz="1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BBABBF2-92BF-480C-A18D-1845FB5590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94" t="40565" r="11790" b="39754"/>
          <a:stretch/>
        </p:blipFill>
        <p:spPr>
          <a:xfrm>
            <a:off x="1987608" y="1278047"/>
            <a:ext cx="5145069" cy="81004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96EBAD5-56E9-4D49-8324-BD92F50BC0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37" t="37977" r="15158" b="15657"/>
          <a:stretch/>
        </p:blipFill>
        <p:spPr>
          <a:xfrm>
            <a:off x="1648500" y="2317997"/>
            <a:ext cx="5823284" cy="210634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F7DD890-86F1-4DC9-87A3-9A7995738920}"/>
              </a:ext>
            </a:extLst>
          </p:cNvPr>
          <p:cNvSpPr txBox="1"/>
          <p:nvPr/>
        </p:nvSpPr>
        <p:spPr>
          <a:xfrm>
            <a:off x="473226" y="2472394"/>
            <a:ext cx="873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Solution</a:t>
            </a:r>
            <a:endParaRPr lang="ko-KR" altLang="en-US" sz="1600" dirty="0"/>
          </a:p>
        </p:txBody>
      </p:sp>
      <p:sp>
        <p:nvSpPr>
          <p:cNvPr id="37" name="삼각형 2">
            <a:extLst>
              <a:ext uri="{FF2B5EF4-FFF2-40B4-BE49-F238E27FC236}">
                <a16:creationId xmlns:a16="http://schemas.microsoft.com/office/drawing/2014/main" id="{4FA302C1-85DD-4DB2-806B-1250DF1365DC}"/>
              </a:ext>
            </a:extLst>
          </p:cNvPr>
          <p:cNvSpPr/>
          <p:nvPr/>
        </p:nvSpPr>
        <p:spPr>
          <a:xfrm rot="19651421">
            <a:off x="268591" y="4845377"/>
            <a:ext cx="173411" cy="144450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116DA9-A65E-49ED-9C3A-F29A1DEBC9D9}"/>
              </a:ext>
            </a:extLst>
          </p:cNvPr>
          <p:cNvSpPr txBox="1"/>
          <p:nvPr/>
        </p:nvSpPr>
        <p:spPr>
          <a:xfrm>
            <a:off x="473226" y="4761383"/>
            <a:ext cx="457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Method : </a:t>
            </a:r>
            <a:r>
              <a:rPr lang="en-US" altLang="ko-KR" sz="1600" dirty="0" err="1"/>
              <a:t>Heun’s</a:t>
            </a:r>
            <a:r>
              <a:rPr lang="en-US" altLang="ko-KR" sz="1600" dirty="0"/>
              <a:t> method VS 4</a:t>
            </a:r>
            <a:r>
              <a:rPr lang="en-US" altLang="ko-KR" sz="1600" baseline="30000" dirty="0"/>
              <a:t>th</a:t>
            </a:r>
            <a:r>
              <a:rPr lang="en-US" altLang="ko-KR" sz="1600" dirty="0"/>
              <a:t> Runge-</a:t>
            </a:r>
            <a:r>
              <a:rPr lang="en-US" altLang="ko-KR" sz="1600" dirty="0" err="1"/>
              <a:t>Kutta</a:t>
            </a:r>
            <a:r>
              <a:rPr lang="en-US" altLang="ko-KR" sz="1600" dirty="0"/>
              <a:t> method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8098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2CA472B-FF30-42D4-AF7C-035ED4225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79" t="39848" r="70713" b="53570"/>
          <a:stretch/>
        </p:blipFill>
        <p:spPr>
          <a:xfrm>
            <a:off x="735010" y="1627886"/>
            <a:ext cx="2031133" cy="478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465" y="176148"/>
            <a:ext cx="475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Method</a:t>
            </a: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33744" y="11048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384309" y="303969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6" name="모서리가 둥근 직사각형 11">
            <a:extLst>
              <a:ext uri="{FF2B5EF4-FFF2-40B4-BE49-F238E27FC236}">
                <a16:creationId xmlns:a16="http://schemas.microsoft.com/office/drawing/2014/main" id="{52A2D7D2-CFB6-4586-9B89-C989756EC614}"/>
              </a:ext>
            </a:extLst>
          </p:cNvPr>
          <p:cNvSpPr/>
          <p:nvPr/>
        </p:nvSpPr>
        <p:spPr>
          <a:xfrm>
            <a:off x="0" y="668197"/>
            <a:ext cx="9143999" cy="79200"/>
          </a:xfrm>
          <a:prstGeom prst="roundRect">
            <a:avLst>
              <a:gd name="adj" fmla="val 0"/>
            </a:avLst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16" name="삼각형 2">
            <a:extLst>
              <a:ext uri="{FF2B5EF4-FFF2-40B4-BE49-F238E27FC236}">
                <a16:creationId xmlns:a16="http://schemas.microsoft.com/office/drawing/2014/main" id="{39F12705-9E66-4EC2-A2FB-8125BC01118F}"/>
              </a:ext>
            </a:extLst>
          </p:cNvPr>
          <p:cNvSpPr/>
          <p:nvPr/>
        </p:nvSpPr>
        <p:spPr>
          <a:xfrm rot="19651421">
            <a:off x="4311196" y="1036314"/>
            <a:ext cx="173411" cy="144450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7" name="삼각형 2">
            <a:extLst>
              <a:ext uri="{FF2B5EF4-FFF2-40B4-BE49-F238E27FC236}">
                <a16:creationId xmlns:a16="http://schemas.microsoft.com/office/drawing/2014/main" id="{1F68FA3C-CA5D-4472-A363-62EC23CC61A4}"/>
              </a:ext>
            </a:extLst>
          </p:cNvPr>
          <p:cNvSpPr/>
          <p:nvPr/>
        </p:nvSpPr>
        <p:spPr>
          <a:xfrm rot="19651421">
            <a:off x="367788" y="1029284"/>
            <a:ext cx="173411" cy="144450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5807C3-BA44-4F5D-8523-4CE8ED53D929}"/>
              </a:ext>
            </a:extLst>
          </p:cNvPr>
          <p:cNvSpPr txBox="1"/>
          <p:nvPr/>
        </p:nvSpPr>
        <p:spPr>
          <a:xfrm>
            <a:off x="561346" y="952320"/>
            <a:ext cx="1453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/>
              <a:t>Heun’s</a:t>
            </a:r>
            <a:r>
              <a:rPr lang="en-US" altLang="ko-KR" sz="1600" dirty="0"/>
              <a:t> method</a:t>
            </a:r>
            <a:endParaRPr lang="ko-KR" altLang="en-US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7DD890-86F1-4DC9-87A3-9A7995738920}"/>
              </a:ext>
            </a:extLst>
          </p:cNvPr>
          <p:cNvSpPr txBox="1"/>
          <p:nvPr/>
        </p:nvSpPr>
        <p:spPr>
          <a:xfrm>
            <a:off x="4515831" y="952320"/>
            <a:ext cx="2186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4</a:t>
            </a:r>
            <a:r>
              <a:rPr lang="en-US" altLang="ko-KR" sz="1600" baseline="30000" dirty="0"/>
              <a:t>th</a:t>
            </a:r>
            <a:r>
              <a:rPr lang="en-US" altLang="ko-KR" sz="1600" dirty="0"/>
              <a:t> Runge-</a:t>
            </a:r>
            <a:r>
              <a:rPr lang="en-US" altLang="ko-KR" sz="1600" dirty="0" err="1"/>
              <a:t>Kutta</a:t>
            </a:r>
            <a:r>
              <a:rPr lang="en-US" altLang="ko-KR" sz="1600" dirty="0"/>
              <a:t> method</a:t>
            </a:r>
            <a:endParaRPr lang="ko-KR" alt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59CC2-A2FC-4086-9D4B-812E3DD630F9}"/>
              </a:ext>
            </a:extLst>
          </p:cNvPr>
          <p:cNvSpPr txBox="1"/>
          <p:nvPr/>
        </p:nvSpPr>
        <p:spPr>
          <a:xfrm>
            <a:off x="646887" y="1326520"/>
            <a:ext cx="2031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Predictor equation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3A2784-3646-4F98-B251-3B38D3A6ADD3}"/>
              </a:ext>
            </a:extLst>
          </p:cNvPr>
          <p:cNvSpPr txBox="1"/>
          <p:nvPr/>
        </p:nvSpPr>
        <p:spPr>
          <a:xfrm>
            <a:off x="646887" y="2122150"/>
            <a:ext cx="2061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Corrector equation</a:t>
            </a:r>
            <a:endParaRPr lang="ko-KR" altLang="en-US" sz="16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8726106-D15A-43E8-BB64-4860282F98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71" t="71099" r="61895" b="20146"/>
          <a:stretch/>
        </p:blipFill>
        <p:spPr>
          <a:xfrm>
            <a:off x="831266" y="2453188"/>
            <a:ext cx="3124718" cy="51757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BBC75130-2150-431C-829F-50FE2B9A61DC}"/>
              </a:ext>
            </a:extLst>
          </p:cNvPr>
          <p:cNvSpPr/>
          <p:nvPr/>
        </p:nvSpPr>
        <p:spPr>
          <a:xfrm>
            <a:off x="515598" y="3477591"/>
            <a:ext cx="398967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/>
              <a:t>double </a:t>
            </a:r>
            <a:r>
              <a:rPr lang="en-US" altLang="ko-KR" sz="1300" dirty="0" err="1"/>
              <a:t>Heun</a:t>
            </a:r>
            <a:r>
              <a:rPr lang="en-US" altLang="ko-KR" sz="1300" dirty="0"/>
              <a:t>(double x, double y, double h, int </a:t>
            </a:r>
            <a:r>
              <a:rPr lang="en-US" altLang="ko-KR" sz="1300" dirty="0" err="1"/>
              <a:t>itr</a:t>
            </a:r>
            <a:r>
              <a:rPr lang="en-US" altLang="ko-KR" sz="1300" dirty="0"/>
              <a:t>) {</a:t>
            </a:r>
          </a:p>
          <a:p>
            <a:endParaRPr lang="en-US" altLang="ko-KR" sz="1300" dirty="0"/>
          </a:p>
          <a:p>
            <a:r>
              <a:rPr lang="en-US" altLang="ko-KR" sz="1300" dirty="0"/>
              <a:t>	double dy_0, dy_1;</a:t>
            </a:r>
          </a:p>
          <a:p>
            <a:r>
              <a:rPr lang="en-US" altLang="ko-KR" sz="1300" dirty="0"/>
              <a:t>	double y_1;</a:t>
            </a:r>
          </a:p>
          <a:p>
            <a:r>
              <a:rPr lang="en-US" altLang="ko-KR" sz="1300" dirty="0"/>
              <a:t>	double mean;</a:t>
            </a:r>
          </a:p>
          <a:p>
            <a:endParaRPr lang="en-US" altLang="ko-KR" sz="1300" dirty="0"/>
          </a:p>
          <a:p>
            <a:r>
              <a:rPr lang="en-US" altLang="ko-KR" sz="1300" dirty="0"/>
              <a:t>	dy_0 = f(x, y);</a:t>
            </a:r>
          </a:p>
          <a:p>
            <a:r>
              <a:rPr lang="en-US" altLang="ko-KR" sz="1300" dirty="0"/>
              <a:t>	y_1 = y + dy_0 * h;</a:t>
            </a:r>
          </a:p>
          <a:p>
            <a:endParaRPr lang="en-US" altLang="ko-KR" sz="1300" dirty="0"/>
          </a:p>
          <a:p>
            <a:r>
              <a:rPr lang="en-US" altLang="ko-KR" sz="1300" dirty="0"/>
              <a:t>	for (int </a:t>
            </a:r>
            <a:r>
              <a:rPr lang="en-US" altLang="ko-KR" sz="1300" dirty="0" err="1"/>
              <a:t>i</a:t>
            </a:r>
            <a:r>
              <a:rPr lang="en-US" altLang="ko-KR" sz="1300" dirty="0"/>
              <a:t> = 0; </a:t>
            </a:r>
            <a:r>
              <a:rPr lang="en-US" altLang="ko-KR" sz="1300" dirty="0" err="1"/>
              <a:t>i</a:t>
            </a:r>
            <a:r>
              <a:rPr lang="en-US" altLang="ko-KR" sz="1300" dirty="0"/>
              <a:t> &lt; </a:t>
            </a:r>
            <a:r>
              <a:rPr lang="en-US" altLang="ko-KR" sz="1300" dirty="0" err="1"/>
              <a:t>itr</a:t>
            </a:r>
            <a:r>
              <a:rPr lang="en-US" altLang="ko-KR" sz="1300" dirty="0"/>
              <a:t>; </a:t>
            </a:r>
            <a:r>
              <a:rPr lang="en-US" altLang="ko-KR" sz="1300" dirty="0" err="1"/>
              <a:t>i</a:t>
            </a:r>
            <a:r>
              <a:rPr lang="en-US" altLang="ko-KR" sz="1300" dirty="0"/>
              <a:t>++) {</a:t>
            </a:r>
          </a:p>
          <a:p>
            <a:r>
              <a:rPr lang="en-US" altLang="ko-KR" sz="1300" dirty="0"/>
              <a:t>		dy_1 = f(x + h, y_1);</a:t>
            </a:r>
          </a:p>
          <a:p>
            <a:r>
              <a:rPr lang="en-US" altLang="ko-KR" sz="1300" dirty="0"/>
              <a:t>		mean = (dy_0 + dy_1) / 2.0;</a:t>
            </a:r>
          </a:p>
          <a:p>
            <a:r>
              <a:rPr lang="en-US" altLang="ko-KR" sz="1300" dirty="0"/>
              <a:t>		y_1 = y + mean * h;</a:t>
            </a:r>
          </a:p>
          <a:p>
            <a:r>
              <a:rPr lang="en-US" altLang="ko-KR" sz="1300" dirty="0"/>
              <a:t>	}</a:t>
            </a:r>
          </a:p>
          <a:p>
            <a:r>
              <a:rPr lang="en-US" altLang="ko-KR" sz="1300" dirty="0"/>
              <a:t>	return y_1;</a:t>
            </a:r>
          </a:p>
          <a:p>
            <a:r>
              <a:rPr lang="en-US" altLang="ko-KR" sz="1300" dirty="0"/>
              <a:t>}</a:t>
            </a:r>
            <a:endParaRPr lang="ko-KR" altLang="en-US" sz="13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92C49D-5F0D-4A21-B8CA-23357CE1F19E}"/>
              </a:ext>
            </a:extLst>
          </p:cNvPr>
          <p:cNvSpPr txBox="1"/>
          <p:nvPr/>
        </p:nvSpPr>
        <p:spPr>
          <a:xfrm>
            <a:off x="646887" y="3078050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Code</a:t>
            </a:r>
            <a:endParaRPr lang="ko-KR" altLang="en-US" sz="16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4929148-9E85-4E50-88D8-7F63344CB0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47" t="33104" r="42635" b="51742"/>
          <a:stretch/>
        </p:blipFill>
        <p:spPr>
          <a:xfrm>
            <a:off x="5053732" y="1625536"/>
            <a:ext cx="2607978" cy="57864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165DCC4-FBC5-4A0A-88D8-332B52E375B0}"/>
              </a:ext>
            </a:extLst>
          </p:cNvPr>
          <p:cNvSpPr txBox="1"/>
          <p:nvPr/>
        </p:nvSpPr>
        <p:spPr>
          <a:xfrm>
            <a:off x="4671322" y="1326520"/>
            <a:ext cx="1213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Equation</a:t>
            </a:r>
            <a:endParaRPr lang="ko-KR" altLang="en-US" sz="1600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8AC8016D-C0C8-4385-B756-A5862619D7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62" t="46036" r="18421" b="16394"/>
          <a:stretch/>
        </p:blipFill>
        <p:spPr>
          <a:xfrm>
            <a:off x="4953238" y="2146434"/>
            <a:ext cx="1786498" cy="143457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A680251F-DB6C-4F3F-8C3A-0A455B5D0527}"/>
              </a:ext>
            </a:extLst>
          </p:cNvPr>
          <p:cNvSpPr/>
          <p:nvPr/>
        </p:nvSpPr>
        <p:spPr>
          <a:xfrm>
            <a:off x="4638731" y="4146131"/>
            <a:ext cx="407933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/>
              <a:t>double RK_4th(double x, double y, double h) {</a:t>
            </a:r>
          </a:p>
          <a:p>
            <a:r>
              <a:rPr lang="en-US" altLang="ko-KR" sz="1300" dirty="0"/>
              <a:t>	double k1 = f(x, y);</a:t>
            </a:r>
          </a:p>
          <a:p>
            <a:r>
              <a:rPr lang="en-US" altLang="ko-KR" sz="1300" dirty="0"/>
              <a:t>	double k2 = f(x + 0.5 * h, y + 0.5 * k1 * h);</a:t>
            </a:r>
          </a:p>
          <a:p>
            <a:r>
              <a:rPr lang="en-US" altLang="ko-KR" sz="1300" dirty="0"/>
              <a:t>	double k3 = f(x + 0.5 * h, y + 0.5 * k2 * h);</a:t>
            </a:r>
          </a:p>
          <a:p>
            <a:r>
              <a:rPr lang="en-US" altLang="ko-KR" sz="1300" dirty="0"/>
              <a:t>	double k4 = f(x + h, y + k3 * h);</a:t>
            </a:r>
          </a:p>
          <a:p>
            <a:r>
              <a:rPr lang="en-US" altLang="ko-KR" sz="1300" dirty="0"/>
              <a:t>	</a:t>
            </a:r>
          </a:p>
          <a:p>
            <a:r>
              <a:rPr lang="en-US" altLang="ko-KR" sz="1300" dirty="0"/>
              <a:t>	return (y + (1. / 6.) * (k1 + 2 * k2 + 2 * k3 + k4) * h);</a:t>
            </a:r>
          </a:p>
          <a:p>
            <a:r>
              <a:rPr lang="en-US" altLang="ko-KR" sz="1300" dirty="0"/>
              <a:t>}</a:t>
            </a:r>
            <a:endParaRPr lang="ko-KR" altLang="en-US" sz="13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06DF05-ABC8-4DBA-9418-C44DAF80BB63}"/>
              </a:ext>
            </a:extLst>
          </p:cNvPr>
          <p:cNvSpPr txBox="1"/>
          <p:nvPr/>
        </p:nvSpPr>
        <p:spPr>
          <a:xfrm>
            <a:off x="4671322" y="3680088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Code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795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8465" y="176148"/>
            <a:ext cx="475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Result</a:t>
            </a:r>
          </a:p>
        </p:txBody>
      </p:sp>
      <p:sp>
        <p:nvSpPr>
          <p:cNvPr id="22" name="모서리가 둥근 직사각형 11">
            <a:extLst>
              <a:ext uri="{FF2B5EF4-FFF2-40B4-BE49-F238E27FC236}">
                <a16:creationId xmlns:a16="http://schemas.microsoft.com/office/drawing/2014/main" id="{DF7B349E-3B4A-4E08-8FAF-A6A4E4FA0A71}"/>
              </a:ext>
            </a:extLst>
          </p:cNvPr>
          <p:cNvSpPr/>
          <p:nvPr/>
        </p:nvSpPr>
        <p:spPr>
          <a:xfrm>
            <a:off x="233744" y="110487"/>
            <a:ext cx="327602" cy="327602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23" name="모서리가 둥근 직사각형 11">
            <a:extLst>
              <a:ext uri="{FF2B5EF4-FFF2-40B4-BE49-F238E27FC236}">
                <a16:creationId xmlns:a16="http://schemas.microsoft.com/office/drawing/2014/main" id="{2831F8FB-827A-4815-A429-C8B38E51CCD3}"/>
              </a:ext>
            </a:extLst>
          </p:cNvPr>
          <p:cNvSpPr/>
          <p:nvPr/>
        </p:nvSpPr>
        <p:spPr>
          <a:xfrm>
            <a:off x="384309" y="303969"/>
            <a:ext cx="262578" cy="262578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6" name="모서리가 둥근 직사각형 11">
            <a:extLst>
              <a:ext uri="{FF2B5EF4-FFF2-40B4-BE49-F238E27FC236}">
                <a16:creationId xmlns:a16="http://schemas.microsoft.com/office/drawing/2014/main" id="{52A2D7D2-CFB6-4586-9B89-C989756EC614}"/>
              </a:ext>
            </a:extLst>
          </p:cNvPr>
          <p:cNvSpPr/>
          <p:nvPr/>
        </p:nvSpPr>
        <p:spPr>
          <a:xfrm>
            <a:off x="0" y="668197"/>
            <a:ext cx="9143999" cy="79200"/>
          </a:xfrm>
          <a:prstGeom prst="roundRect">
            <a:avLst>
              <a:gd name="adj" fmla="val 0"/>
            </a:avLst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2480BB-B3C0-4535-8E0F-718A097691E5}"/>
              </a:ext>
            </a:extLst>
          </p:cNvPr>
          <p:cNvSpPr txBox="1"/>
          <p:nvPr/>
        </p:nvSpPr>
        <p:spPr>
          <a:xfrm>
            <a:off x="4865970" y="951859"/>
            <a:ext cx="2521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Heun’s</a:t>
            </a:r>
            <a:r>
              <a:rPr lang="en-US" altLang="ko-KR" sz="1400" dirty="0"/>
              <a:t> method (</a:t>
            </a:r>
            <a:r>
              <a:rPr lang="en-US" altLang="ko-KR" sz="1400" dirty="0" err="1"/>
              <a:t>Itr</a:t>
            </a:r>
            <a:r>
              <a:rPr lang="en-US" altLang="ko-KR" sz="1400" dirty="0"/>
              <a:t> : 15, h : 1)</a:t>
            </a:r>
            <a:endParaRPr lang="ko-KR" altLang="en-US" sz="1400" dirty="0"/>
          </a:p>
        </p:txBody>
      </p:sp>
      <p:sp>
        <p:nvSpPr>
          <p:cNvPr id="29" name="삼각형 2">
            <a:extLst>
              <a:ext uri="{FF2B5EF4-FFF2-40B4-BE49-F238E27FC236}">
                <a16:creationId xmlns:a16="http://schemas.microsoft.com/office/drawing/2014/main" id="{17F9D89A-458B-4A97-9E96-E944E20894A6}"/>
              </a:ext>
            </a:extLst>
          </p:cNvPr>
          <p:cNvSpPr/>
          <p:nvPr/>
        </p:nvSpPr>
        <p:spPr>
          <a:xfrm rot="19651421">
            <a:off x="4667337" y="998242"/>
            <a:ext cx="173411" cy="144450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4122C891-09D2-4FA5-93AE-7E6591179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319247"/>
              </p:ext>
            </p:extLst>
          </p:nvPr>
        </p:nvGraphicFramePr>
        <p:xfrm>
          <a:off x="4923969" y="1399545"/>
          <a:ext cx="3542098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71638">
                  <a:extLst>
                    <a:ext uri="{9D8B030D-6E8A-4147-A177-3AD203B41FA5}">
                      <a16:colId xmlns:a16="http://schemas.microsoft.com/office/drawing/2014/main" val="3023677574"/>
                    </a:ext>
                  </a:extLst>
                </a:gridCol>
                <a:gridCol w="1535230">
                  <a:extLst>
                    <a:ext uri="{9D8B030D-6E8A-4147-A177-3AD203B41FA5}">
                      <a16:colId xmlns:a16="http://schemas.microsoft.com/office/drawing/2014/main" val="117551808"/>
                    </a:ext>
                  </a:extLst>
                </a:gridCol>
                <a:gridCol w="1535230">
                  <a:extLst>
                    <a:ext uri="{9D8B030D-6E8A-4147-A177-3AD203B41FA5}">
                      <a16:colId xmlns:a16="http://schemas.microsoft.com/office/drawing/2014/main" val="2449216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x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/>
                        <a:t>y_heun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Error(%)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93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6.360865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2.683519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58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15.302237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 3.087558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53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34.743276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 3.165659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9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77.735096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 3.180471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289109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E48216B7-753E-426F-93B7-4EFFFC94E7F2}"/>
              </a:ext>
            </a:extLst>
          </p:cNvPr>
          <p:cNvSpPr txBox="1"/>
          <p:nvPr/>
        </p:nvSpPr>
        <p:spPr>
          <a:xfrm>
            <a:off x="677934" y="951859"/>
            <a:ext cx="2521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Heun’s</a:t>
            </a:r>
            <a:r>
              <a:rPr lang="en-US" altLang="ko-KR" sz="1400" dirty="0"/>
              <a:t> method (</a:t>
            </a:r>
            <a:r>
              <a:rPr lang="en-US" altLang="ko-KR" sz="1400" dirty="0" err="1"/>
              <a:t>Itr</a:t>
            </a:r>
            <a:r>
              <a:rPr lang="en-US" altLang="ko-KR" sz="1400" dirty="0"/>
              <a:t> : 1, h : 1)</a:t>
            </a:r>
            <a:endParaRPr lang="ko-KR" altLang="en-US" sz="1400" dirty="0"/>
          </a:p>
        </p:txBody>
      </p:sp>
      <p:sp>
        <p:nvSpPr>
          <p:cNvPr id="28" name="삼각형 2">
            <a:extLst>
              <a:ext uri="{FF2B5EF4-FFF2-40B4-BE49-F238E27FC236}">
                <a16:creationId xmlns:a16="http://schemas.microsoft.com/office/drawing/2014/main" id="{C8393B10-99D4-4288-89AA-72D717CBB7BC}"/>
              </a:ext>
            </a:extLst>
          </p:cNvPr>
          <p:cNvSpPr/>
          <p:nvPr/>
        </p:nvSpPr>
        <p:spPr>
          <a:xfrm rot="19651421">
            <a:off x="479301" y="998242"/>
            <a:ext cx="173411" cy="144450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27DFFD45-681F-4449-81E7-577E2F5EF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49075"/>
              </p:ext>
            </p:extLst>
          </p:nvPr>
        </p:nvGraphicFramePr>
        <p:xfrm>
          <a:off x="735933" y="1399545"/>
          <a:ext cx="3542098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71638">
                  <a:extLst>
                    <a:ext uri="{9D8B030D-6E8A-4147-A177-3AD203B41FA5}">
                      <a16:colId xmlns:a16="http://schemas.microsoft.com/office/drawing/2014/main" val="3023677574"/>
                    </a:ext>
                  </a:extLst>
                </a:gridCol>
                <a:gridCol w="1535230">
                  <a:extLst>
                    <a:ext uri="{9D8B030D-6E8A-4147-A177-3AD203B41FA5}">
                      <a16:colId xmlns:a16="http://schemas.microsoft.com/office/drawing/2014/main" val="117551808"/>
                    </a:ext>
                  </a:extLst>
                </a:gridCol>
                <a:gridCol w="1535230">
                  <a:extLst>
                    <a:ext uri="{9D8B030D-6E8A-4147-A177-3AD203B41FA5}">
                      <a16:colId xmlns:a16="http://schemas.microsoft.com/office/drawing/2014/main" val="2449216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x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/>
                        <a:t>y_heun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Error(%)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93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6.701082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8.175635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58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16.319782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9.942521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53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37.199249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10.458352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9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83.337767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10.617089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28910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C6C66B5-12EC-4A92-A918-01D8F14E53AB}"/>
              </a:ext>
            </a:extLst>
          </p:cNvPr>
          <p:cNvSpPr txBox="1"/>
          <p:nvPr/>
        </p:nvSpPr>
        <p:spPr>
          <a:xfrm>
            <a:off x="4865970" y="3978906"/>
            <a:ext cx="2521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4</a:t>
            </a:r>
            <a:r>
              <a:rPr lang="en-US" altLang="ko-KR" sz="1400" baseline="30000" dirty="0"/>
              <a:t>th</a:t>
            </a:r>
            <a:r>
              <a:rPr lang="en-US" altLang="ko-KR" sz="1400" dirty="0"/>
              <a:t> Runge-</a:t>
            </a:r>
            <a:r>
              <a:rPr lang="en-US" altLang="ko-KR" sz="1400" dirty="0" err="1"/>
              <a:t>Kutta</a:t>
            </a:r>
            <a:r>
              <a:rPr lang="en-US" altLang="ko-KR" sz="1400" dirty="0"/>
              <a:t> method</a:t>
            </a:r>
            <a:endParaRPr lang="ko-KR" altLang="en-US" sz="1400" dirty="0"/>
          </a:p>
        </p:txBody>
      </p:sp>
      <p:sp>
        <p:nvSpPr>
          <p:cNvPr id="37" name="삼각형 2">
            <a:extLst>
              <a:ext uri="{FF2B5EF4-FFF2-40B4-BE49-F238E27FC236}">
                <a16:creationId xmlns:a16="http://schemas.microsoft.com/office/drawing/2014/main" id="{B1D73AF7-EB40-473D-8525-02ED07C47F6F}"/>
              </a:ext>
            </a:extLst>
          </p:cNvPr>
          <p:cNvSpPr/>
          <p:nvPr/>
        </p:nvSpPr>
        <p:spPr>
          <a:xfrm rot="19651421">
            <a:off x="4667337" y="4025289"/>
            <a:ext cx="173411" cy="144450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graphicFrame>
        <p:nvGraphicFramePr>
          <p:cNvPr id="39" name="표 38">
            <a:extLst>
              <a:ext uri="{FF2B5EF4-FFF2-40B4-BE49-F238E27FC236}">
                <a16:creationId xmlns:a16="http://schemas.microsoft.com/office/drawing/2014/main" id="{900E30DB-8801-41F8-9C7F-567E41C02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434603"/>
              </p:ext>
            </p:extLst>
          </p:nvPr>
        </p:nvGraphicFramePr>
        <p:xfrm>
          <a:off x="4923969" y="4426592"/>
          <a:ext cx="3542098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71638">
                  <a:extLst>
                    <a:ext uri="{9D8B030D-6E8A-4147-A177-3AD203B41FA5}">
                      <a16:colId xmlns:a16="http://schemas.microsoft.com/office/drawing/2014/main" val="3023677574"/>
                    </a:ext>
                  </a:extLst>
                </a:gridCol>
                <a:gridCol w="1535230">
                  <a:extLst>
                    <a:ext uri="{9D8B030D-6E8A-4147-A177-3AD203B41FA5}">
                      <a16:colId xmlns:a16="http://schemas.microsoft.com/office/drawing/2014/main" val="117551808"/>
                    </a:ext>
                  </a:extLst>
                </a:gridCol>
                <a:gridCol w="1535230">
                  <a:extLst>
                    <a:ext uri="{9D8B030D-6E8A-4147-A177-3AD203B41FA5}">
                      <a16:colId xmlns:a16="http://schemas.microsoft.com/office/drawing/2014/main" val="2449216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x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/>
                        <a:t>y_RK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Error(%)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93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6.201037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0.103407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58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14.862484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0.125046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53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33.721348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0.131176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9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75.439172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0.133011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289109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611EE51E-BDEF-4ED0-8471-5FB4CADE0D86}"/>
              </a:ext>
            </a:extLst>
          </p:cNvPr>
          <p:cNvSpPr txBox="1"/>
          <p:nvPr/>
        </p:nvSpPr>
        <p:spPr>
          <a:xfrm>
            <a:off x="677934" y="3980808"/>
            <a:ext cx="2521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Heun’s</a:t>
            </a:r>
            <a:r>
              <a:rPr lang="en-US" altLang="ko-KR" sz="1400" dirty="0"/>
              <a:t> method (</a:t>
            </a:r>
            <a:r>
              <a:rPr lang="en-US" altLang="ko-KR" sz="1400" dirty="0" err="1"/>
              <a:t>Itr</a:t>
            </a:r>
            <a:r>
              <a:rPr lang="en-US" altLang="ko-KR" sz="1400" dirty="0"/>
              <a:t> : 1, h : 0.5)</a:t>
            </a:r>
            <a:endParaRPr lang="ko-KR" altLang="en-US" sz="1400" dirty="0"/>
          </a:p>
        </p:txBody>
      </p:sp>
      <p:sp>
        <p:nvSpPr>
          <p:cNvPr id="42" name="삼각형 2">
            <a:extLst>
              <a:ext uri="{FF2B5EF4-FFF2-40B4-BE49-F238E27FC236}">
                <a16:creationId xmlns:a16="http://schemas.microsoft.com/office/drawing/2014/main" id="{32A05043-F5CA-419D-8ED7-E1AAC9F25A0C}"/>
              </a:ext>
            </a:extLst>
          </p:cNvPr>
          <p:cNvSpPr/>
          <p:nvPr/>
        </p:nvSpPr>
        <p:spPr>
          <a:xfrm rot="19651421">
            <a:off x="479301" y="4027191"/>
            <a:ext cx="173411" cy="144450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graphicFrame>
        <p:nvGraphicFramePr>
          <p:cNvPr id="43" name="표 42">
            <a:extLst>
              <a:ext uri="{FF2B5EF4-FFF2-40B4-BE49-F238E27FC236}">
                <a16:creationId xmlns:a16="http://schemas.microsoft.com/office/drawing/2014/main" id="{AE7D06ED-403D-4EAC-B608-1CC948431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799918"/>
              </p:ext>
            </p:extLst>
          </p:nvPr>
        </p:nvGraphicFramePr>
        <p:xfrm>
          <a:off x="735933" y="4428494"/>
          <a:ext cx="3542098" cy="181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71638">
                  <a:extLst>
                    <a:ext uri="{9D8B030D-6E8A-4147-A177-3AD203B41FA5}">
                      <a16:colId xmlns:a16="http://schemas.microsoft.com/office/drawing/2014/main" val="3023677574"/>
                    </a:ext>
                  </a:extLst>
                </a:gridCol>
                <a:gridCol w="1535230">
                  <a:extLst>
                    <a:ext uri="{9D8B030D-6E8A-4147-A177-3AD203B41FA5}">
                      <a16:colId xmlns:a16="http://schemas.microsoft.com/office/drawing/2014/main" val="117551808"/>
                    </a:ext>
                  </a:extLst>
                </a:gridCol>
                <a:gridCol w="1535230">
                  <a:extLst>
                    <a:ext uri="{9D8B030D-6E8A-4147-A177-3AD203B41FA5}">
                      <a16:colId xmlns:a16="http://schemas.microsoft.com/office/drawing/2014/main" val="2449216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x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/>
                        <a:t>y_heun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Error(%)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93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6.316538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1.967941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586583"/>
                  </a:ext>
                </a:extLst>
              </a:tr>
              <a:tr h="3328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15.196298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2.373876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53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34.514920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2.487586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9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77.238524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2.521353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289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74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5167</TotalTime>
  <Words>390</Words>
  <Application>Microsoft Office PowerPoint</Application>
  <PresentationFormat>화면 슬라이드 쇼(4:3)</PresentationFormat>
  <Paragraphs>109</Paragraphs>
  <Slides>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이지수</dc:creator>
  <cp:lastModifiedBy>owner</cp:lastModifiedBy>
  <cp:revision>175</cp:revision>
  <dcterms:created xsi:type="dcterms:W3CDTF">2020-08-25T05:40:00Z</dcterms:created>
  <dcterms:modified xsi:type="dcterms:W3CDTF">2021-11-15T12:30:55Z</dcterms:modified>
</cp:coreProperties>
</file>