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18"/>
  </p:notesMasterIdLst>
  <p:sldIdLst>
    <p:sldId id="256" r:id="rId2"/>
    <p:sldId id="291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270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2005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7AE3-42C5-4715-BD0B-CC1F7D46F6B0}" type="datetimeFigureOut">
              <a:rPr lang="ko-KR" altLang="en-US" smtClean="0"/>
              <a:t>2015-04-14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F2FC4-B9E9-4D10-AADE-BD048D1BC1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13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166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693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747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753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793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801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610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371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559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141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676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5A6E-F7EF-4D4C-838B-9B3A82DEE410}" type="datetimeFigureOut">
              <a:rPr lang="ko-KR" altLang="en-US" smtClean="0"/>
              <a:t>2015-04-14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937A-B066-4789-B002-DB031ECD8A2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7000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076459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latin typeface="Imprint MT Shadow" panose="04020605060303030202" pitchFamily="82" charset="0"/>
                <a:ea typeface="MD개성체" panose="02020603020101020101" pitchFamily="18" charset="-127"/>
              </a:rPr>
              <a:t>HW5</a:t>
            </a:r>
            <a:endParaRPr lang="ko-KR" altLang="en-US" dirty="0">
              <a:latin typeface="Imprint MT Shadow" panose="04020605060303030202" pitchFamily="82" charset="0"/>
              <a:ea typeface="MD개성체" panose="0202060302010102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2015. 04.14</a:t>
            </a:r>
          </a:p>
          <a:p>
            <a:pPr algn="r"/>
            <a:r>
              <a:rPr lang="en-US" altLang="ko-KR" sz="32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20100366 Won-Tae Lee</a:t>
            </a:r>
            <a:endParaRPr lang="ko-KR" altLang="en-US" sz="3200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154955" y="3063808"/>
            <a:ext cx="8825658" cy="10764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ko-KR" altLang="en-US" dirty="0">
              <a:latin typeface="Imprint MT Shadow" panose="04020605060303030202" pitchFamily="82" charset="0"/>
              <a:ea typeface="MD개성체" panose="0202060302010102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48629" y="724245"/>
            <a:ext cx="3846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latin typeface="Imprint MT Shadow" panose="04020605060303030202" pitchFamily="82" charset="0"/>
                <a:ea typeface="MD개성체" panose="02020603020101020101" pitchFamily="18" charset="-127"/>
              </a:rPr>
              <a:t>[AMSE318] Numerical Methods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595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0837" y="1612255"/>
            <a:ext cx="5958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FF00"/>
                </a:solidFill>
              </a:rPr>
              <a:t>Y : -</a:t>
            </a:r>
            <a:r>
              <a:rPr lang="en-US" altLang="ko-KR" sz="2400" b="1" dirty="0" err="1" smtClean="0">
                <a:solidFill>
                  <a:srgbClr val="FFFF00"/>
                </a:solidFill>
              </a:rPr>
              <a:t>lnX</a:t>
            </a:r>
            <a:endParaRPr lang="en-US" altLang="ko-KR" sz="2400" b="1" dirty="0" smtClean="0">
              <a:solidFill>
                <a:srgbClr val="FFFF00"/>
              </a:solidFill>
            </a:endParaRP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Data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개수 일정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,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구간 길이 만 변화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1" y="2767509"/>
            <a:ext cx="5486399" cy="314998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767508"/>
            <a:ext cx="4846670" cy="314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490" y="2656939"/>
            <a:ext cx="6391275" cy="3295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0837" y="1612255"/>
            <a:ext cx="5958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FF00"/>
                </a:solidFill>
              </a:rPr>
              <a:t>Y : -</a:t>
            </a:r>
            <a:r>
              <a:rPr lang="en-US" altLang="ko-KR" sz="2400" b="1" dirty="0" err="1" smtClean="0">
                <a:solidFill>
                  <a:srgbClr val="FFFF00"/>
                </a:solidFill>
              </a:rPr>
              <a:t>lnX</a:t>
            </a:r>
            <a:endParaRPr lang="en-US" altLang="ko-KR" sz="2400" b="1" dirty="0" smtClean="0">
              <a:solidFill>
                <a:srgbClr val="FFFF00"/>
              </a:solidFill>
            </a:endParaRP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Data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개수 변화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,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구간 길이 유지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(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노력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)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7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76" y="857162"/>
            <a:ext cx="3274996" cy="26848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2215" y="364217"/>
            <a:ext cx="595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FFFF00"/>
                </a:solidFill>
              </a:rPr>
              <a:t>Y : </a:t>
            </a:r>
            <a:r>
              <a:rPr lang="en-US" altLang="ko-KR" b="1" dirty="0" smtClean="0">
                <a:solidFill>
                  <a:srgbClr val="FFFF00"/>
                </a:solidFill>
              </a:rPr>
              <a:t>sin(x) Data </a:t>
            </a:r>
            <a:r>
              <a:rPr lang="ko-KR" altLang="en-US" b="1" dirty="0" smtClean="0">
                <a:solidFill>
                  <a:srgbClr val="FFFF00"/>
                </a:solidFill>
              </a:rPr>
              <a:t>개수 변화</a:t>
            </a:r>
            <a:endParaRPr lang="en-US" altLang="ko-KR" b="1" dirty="0" smtClean="0">
              <a:solidFill>
                <a:srgbClr val="FFFF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955" y="868245"/>
            <a:ext cx="3129445" cy="267374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8214" y="4180715"/>
            <a:ext cx="3394925" cy="2290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73454" y="3676687"/>
            <a:ext cx="5958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FFFF00"/>
                </a:solidFill>
              </a:rPr>
              <a:t>Y : </a:t>
            </a:r>
            <a:r>
              <a:rPr lang="en-US" altLang="ko-KR" b="1" dirty="0" smtClean="0">
                <a:solidFill>
                  <a:srgbClr val="FFFF00"/>
                </a:solidFill>
              </a:rPr>
              <a:t>sin(x) </a:t>
            </a:r>
            <a:r>
              <a:rPr lang="ko-KR" altLang="en-US" b="1" dirty="0" smtClean="0">
                <a:solidFill>
                  <a:srgbClr val="FFFF00"/>
                </a:solidFill>
              </a:rPr>
              <a:t>범위 변화</a:t>
            </a:r>
            <a:endParaRPr lang="en-US" altLang="ko-KR" b="1" dirty="0" smtClean="0">
              <a:solidFill>
                <a:srgbClr val="FFFF00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7725881" y="4180715"/>
            <a:ext cx="3441546" cy="2314143"/>
            <a:chOff x="6906119" y="4203876"/>
            <a:chExt cx="3441546" cy="2314143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06119" y="4203876"/>
              <a:ext cx="3441546" cy="2314143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10375" y="4741081"/>
              <a:ext cx="1565689" cy="9203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31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5929" y="1843088"/>
            <a:ext cx="47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FFFF00"/>
                </a:solidFill>
              </a:rPr>
              <a:t>Conclusion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5929" y="2566728"/>
            <a:ext cx="10705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1) N</a:t>
            </a:r>
            <a:r>
              <a:rPr lang="ko-KR" altLang="en-US" dirty="0" smtClean="0">
                <a:solidFill>
                  <a:srgbClr val="FFFF00"/>
                </a:solidFill>
              </a:rPr>
              <a:t>개의 </a:t>
            </a:r>
            <a:r>
              <a:rPr lang="en-US" altLang="ko-KR" dirty="0" smtClean="0">
                <a:solidFill>
                  <a:srgbClr val="FFFF00"/>
                </a:solidFill>
              </a:rPr>
              <a:t>Data</a:t>
            </a:r>
            <a:r>
              <a:rPr lang="ko-KR" altLang="en-US" dirty="0" smtClean="0">
                <a:solidFill>
                  <a:srgbClr val="FFFF00"/>
                </a:solidFill>
              </a:rPr>
              <a:t>가 주어 졌을 때</a:t>
            </a:r>
            <a:r>
              <a:rPr lang="en-US" altLang="ko-KR" dirty="0" smtClean="0">
                <a:solidFill>
                  <a:srgbClr val="FFFF00"/>
                </a:solidFill>
              </a:rPr>
              <a:t>,  </a:t>
            </a:r>
            <a:r>
              <a:rPr lang="ko-KR" altLang="en-US" dirty="0" smtClean="0">
                <a:solidFill>
                  <a:srgbClr val="FFFF00"/>
                </a:solidFill>
              </a:rPr>
              <a:t>범위가 넓을 수록 부정확</a:t>
            </a:r>
            <a:r>
              <a:rPr lang="en-US" altLang="ko-KR" dirty="0" smtClean="0">
                <a:solidFill>
                  <a:srgbClr val="FFFF00"/>
                </a:solidFill>
              </a:rPr>
              <a:t>, </a:t>
            </a:r>
            <a:r>
              <a:rPr lang="ko-KR" altLang="en-US" dirty="0" smtClean="0">
                <a:solidFill>
                  <a:srgbClr val="FFFF00"/>
                </a:solidFill>
              </a:rPr>
              <a:t>좁을 수록 정확하다</a:t>
            </a:r>
            <a:r>
              <a:rPr lang="en-US" altLang="ko-KR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altLang="ko-KR" dirty="0" smtClean="0">
                <a:solidFill>
                  <a:srgbClr val="FFFF00"/>
                </a:solidFill>
              </a:rPr>
              <a:t>2) </a:t>
            </a:r>
            <a:r>
              <a:rPr lang="ko-KR" altLang="en-US" dirty="0" smtClean="0">
                <a:solidFill>
                  <a:srgbClr val="FFFF00"/>
                </a:solidFill>
              </a:rPr>
              <a:t>일정한 구간에서 주어진 </a:t>
            </a:r>
            <a:r>
              <a:rPr lang="en-US" altLang="ko-KR" dirty="0" smtClean="0">
                <a:solidFill>
                  <a:srgbClr val="FFFF00"/>
                </a:solidFill>
              </a:rPr>
              <a:t>Data</a:t>
            </a:r>
            <a:r>
              <a:rPr lang="ko-KR" altLang="en-US" dirty="0" smtClean="0">
                <a:solidFill>
                  <a:srgbClr val="FFFF00"/>
                </a:solidFill>
              </a:rPr>
              <a:t>의 개수가 증가할 수록 더 정확한 값을 얻을 수 있다</a:t>
            </a:r>
            <a:r>
              <a:rPr lang="en-US" altLang="ko-KR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altLang="ko-KR" dirty="0" smtClean="0">
                <a:solidFill>
                  <a:srgbClr val="FFFF00"/>
                </a:solidFill>
              </a:rPr>
              <a:t>3 </a:t>
            </a:r>
            <a:r>
              <a:rPr lang="ko-KR" altLang="en-US" dirty="0" smtClean="0">
                <a:solidFill>
                  <a:srgbClr val="FFFF00"/>
                </a:solidFill>
              </a:rPr>
              <a:t>충분한 </a:t>
            </a:r>
            <a:r>
              <a:rPr lang="en-US" altLang="ko-KR" dirty="0" smtClean="0">
                <a:solidFill>
                  <a:srgbClr val="FFFF00"/>
                </a:solidFill>
              </a:rPr>
              <a:t>Data</a:t>
            </a:r>
            <a:r>
              <a:rPr lang="ko-KR" altLang="en-US" dirty="0" smtClean="0">
                <a:solidFill>
                  <a:srgbClr val="FFFF00"/>
                </a:solidFill>
              </a:rPr>
              <a:t>가 있을 때에는 </a:t>
            </a:r>
            <a:r>
              <a:rPr lang="en-US" altLang="ko-KR" dirty="0" smtClean="0">
                <a:solidFill>
                  <a:srgbClr val="FFFF00"/>
                </a:solidFill>
              </a:rPr>
              <a:t>Newton Interpolation</a:t>
            </a:r>
            <a:r>
              <a:rPr lang="ko-KR" altLang="en-US" dirty="0" smtClean="0">
                <a:solidFill>
                  <a:srgbClr val="FFFF00"/>
                </a:solidFill>
              </a:rPr>
              <a:t>이 </a:t>
            </a:r>
            <a:r>
              <a:rPr lang="en-US" altLang="ko-KR" dirty="0" smtClean="0">
                <a:solidFill>
                  <a:srgbClr val="FFFF00"/>
                </a:solidFill>
              </a:rPr>
              <a:t>Cubic spline interpolation</a:t>
            </a:r>
            <a:r>
              <a:rPr lang="ko-KR" altLang="en-US" dirty="0" smtClean="0">
                <a:solidFill>
                  <a:srgbClr val="FFFF00"/>
                </a:solidFill>
              </a:rPr>
              <a:t>보다 더 정확한 값을 얻을 수 있다</a:t>
            </a:r>
            <a:r>
              <a:rPr lang="en-US" altLang="ko-KR" dirty="0" smtClean="0">
                <a:solidFill>
                  <a:srgbClr val="FFFF00"/>
                </a:solidFill>
              </a:rPr>
              <a:t>. </a:t>
            </a:r>
            <a:r>
              <a:rPr lang="ko-KR" altLang="en-US" dirty="0" smtClean="0">
                <a:solidFill>
                  <a:srgbClr val="FFFF00"/>
                </a:solidFill>
              </a:rPr>
              <a:t>하지만</a:t>
            </a:r>
            <a:r>
              <a:rPr lang="en-US" altLang="ko-KR" dirty="0" smtClean="0">
                <a:solidFill>
                  <a:srgbClr val="FFFF00"/>
                </a:solidFill>
              </a:rPr>
              <a:t>, </a:t>
            </a:r>
            <a:r>
              <a:rPr lang="ko-KR" altLang="en-US" dirty="0" smtClean="0">
                <a:solidFill>
                  <a:srgbClr val="FFFF00"/>
                </a:solidFill>
              </a:rPr>
              <a:t>범위가 넓어 </a:t>
            </a:r>
            <a:r>
              <a:rPr lang="en-US" altLang="ko-KR" dirty="0" smtClean="0">
                <a:solidFill>
                  <a:srgbClr val="FFFF00"/>
                </a:solidFill>
              </a:rPr>
              <a:t>Data</a:t>
            </a:r>
            <a:r>
              <a:rPr lang="ko-KR" altLang="en-US" dirty="0" smtClean="0">
                <a:solidFill>
                  <a:srgbClr val="FFFF00"/>
                </a:solidFill>
              </a:rPr>
              <a:t>가 충분 하지 못할 때엔</a:t>
            </a:r>
            <a:r>
              <a:rPr lang="en-US" altLang="ko-KR" dirty="0" smtClean="0">
                <a:solidFill>
                  <a:srgbClr val="FFFF00"/>
                </a:solidFill>
              </a:rPr>
              <a:t>, Cubic spline </a:t>
            </a:r>
            <a:r>
              <a:rPr lang="ko-KR" altLang="en-US" dirty="0" smtClean="0">
                <a:solidFill>
                  <a:srgbClr val="FFFF00"/>
                </a:solidFill>
              </a:rPr>
              <a:t>방법이 더 근사한 값을 낼 수 있다</a:t>
            </a:r>
            <a:r>
              <a:rPr lang="en-US" altLang="ko-KR" dirty="0" smtClean="0">
                <a:solidFill>
                  <a:srgbClr val="FFFF00"/>
                </a:solidFill>
              </a:rPr>
              <a:t>.</a:t>
            </a:r>
            <a:endParaRPr lang="ko-KR" altLang="en-US" dirty="0">
              <a:solidFill>
                <a:srgbClr val="FFFF00"/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1155928" y="3826040"/>
            <a:ext cx="9055137" cy="1384995"/>
            <a:chOff x="1155928" y="3826040"/>
            <a:chExt cx="9055137" cy="1384995"/>
          </a:xfrm>
        </p:grpSpPr>
        <p:sp>
          <p:nvSpPr>
            <p:cNvPr id="5" name="TextBox 4"/>
            <p:cNvSpPr txBox="1"/>
            <p:nvPr/>
          </p:nvSpPr>
          <p:spPr>
            <a:xfrm>
              <a:off x="1155928" y="3826040"/>
              <a:ext cx="47970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 err="1" smtClean="0">
                  <a:solidFill>
                    <a:srgbClr val="FFFF00"/>
                  </a:solidFill>
                </a:rPr>
                <a:t>DIscussion</a:t>
              </a:r>
              <a:endParaRPr lang="ko-KR" alt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94960" y="4287705"/>
              <a:ext cx="851610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FF00"/>
                  </a:solidFill>
                </a:rPr>
                <a:t> </a:t>
              </a:r>
              <a:r>
                <a:rPr lang="ko-KR" altLang="en-US" b="1" dirty="0">
                  <a:solidFill>
                    <a:srgbClr val="FFFF00"/>
                  </a:solidFill>
                </a:rPr>
                <a:t>일정한 구간에서 주어진 </a:t>
              </a:r>
              <a:r>
                <a:rPr lang="en-US" altLang="ko-KR" b="1" dirty="0">
                  <a:solidFill>
                    <a:srgbClr val="FFFF00"/>
                  </a:solidFill>
                </a:rPr>
                <a:t>Data</a:t>
              </a:r>
              <a:r>
                <a:rPr lang="ko-KR" altLang="en-US" b="1" dirty="0">
                  <a:solidFill>
                    <a:srgbClr val="FFFF00"/>
                  </a:solidFill>
                </a:rPr>
                <a:t>의 개수가 증가할 수록 더 </a:t>
              </a:r>
              <a:r>
                <a:rPr lang="ko-KR" altLang="en-US" b="1" dirty="0">
                  <a:solidFill>
                    <a:srgbClr val="FF0000"/>
                  </a:solidFill>
                </a:rPr>
                <a:t>정확한 값</a:t>
              </a:r>
              <a:r>
                <a:rPr lang="ko-KR" altLang="en-US" b="1" dirty="0">
                  <a:solidFill>
                    <a:srgbClr val="FFFF00"/>
                  </a:solidFill>
                </a:rPr>
                <a:t>을 얻을 수 있다</a:t>
              </a:r>
              <a:r>
                <a:rPr lang="en-US" altLang="ko-KR" b="1" dirty="0" smtClean="0">
                  <a:solidFill>
                    <a:srgbClr val="FFFF00"/>
                  </a:solidFill>
                </a:rPr>
                <a:t>.</a:t>
              </a:r>
            </a:p>
            <a:p>
              <a:endParaRPr lang="en-US" altLang="ko-KR" b="1" dirty="0" smtClean="0">
                <a:solidFill>
                  <a:srgbClr val="FFFF00"/>
                </a:solidFill>
              </a:endParaRPr>
            </a:p>
            <a:p>
              <a:r>
                <a:rPr lang="en-US" altLang="ko-KR" b="1" dirty="0" smtClean="0">
                  <a:solidFill>
                    <a:srgbClr val="FFFF00"/>
                  </a:solidFill>
                </a:rPr>
                <a:t>-&gt; </a:t>
              </a:r>
              <a:r>
                <a:rPr lang="ko-KR" altLang="en-US" b="1" dirty="0" smtClean="0">
                  <a:solidFill>
                    <a:srgbClr val="FFFF00"/>
                  </a:solidFill>
                </a:rPr>
                <a:t>정말로</a:t>
              </a:r>
              <a:r>
                <a:rPr lang="en-US" altLang="ko-KR" b="1" dirty="0" smtClean="0">
                  <a:solidFill>
                    <a:srgbClr val="FFFF00"/>
                  </a:solidFill>
                </a:rPr>
                <a:t>???</a:t>
              </a:r>
              <a:endParaRPr lang="en-US" altLang="ko-KR" b="1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110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469219" y="475637"/>
            <a:ext cx="47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err="1" smtClean="0">
                <a:solidFill>
                  <a:srgbClr val="FFFF00"/>
                </a:solidFill>
              </a:rPr>
              <a:t>Runge’s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phenomenon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664" y="1191226"/>
            <a:ext cx="3914775" cy="237403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664" y="4172754"/>
            <a:ext cx="3914775" cy="2395471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8440" y="1191226"/>
            <a:ext cx="3958510" cy="2374038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8440" y="4172754"/>
            <a:ext cx="3895725" cy="2395471"/>
          </a:xfrm>
          <a:prstGeom prst="rect">
            <a:avLst/>
          </a:prstGeom>
        </p:spPr>
      </p:pic>
      <p:grpSp>
        <p:nvGrpSpPr>
          <p:cNvPr id="21" name="그룹 20"/>
          <p:cNvGrpSpPr/>
          <p:nvPr/>
        </p:nvGrpSpPr>
        <p:grpSpPr>
          <a:xfrm>
            <a:off x="3436725" y="1917860"/>
            <a:ext cx="4829577" cy="3902299"/>
            <a:chOff x="3436725" y="1917860"/>
            <a:chExt cx="4829577" cy="3902299"/>
          </a:xfrm>
        </p:grpSpPr>
        <p:sp>
          <p:nvSpPr>
            <p:cNvPr id="19" name="폭발 2 18"/>
            <p:cNvSpPr/>
            <p:nvPr/>
          </p:nvSpPr>
          <p:spPr>
            <a:xfrm>
              <a:off x="3436725" y="1917860"/>
              <a:ext cx="4829577" cy="3902299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76314" y="3477632"/>
              <a:ext cx="29828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002060"/>
                  </a:solidFill>
                </a:rPr>
                <a:t>Spline </a:t>
              </a:r>
              <a:r>
                <a:rPr lang="ko-KR" altLang="en-US" b="1" dirty="0" err="1" smtClean="0">
                  <a:solidFill>
                    <a:srgbClr val="002060"/>
                  </a:solidFill>
                </a:rPr>
                <a:t>보간법의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 경우 </a:t>
              </a:r>
              <a:r>
                <a:rPr lang="en-US" altLang="ko-KR" b="1" dirty="0" err="1" smtClean="0">
                  <a:solidFill>
                    <a:srgbClr val="002060"/>
                  </a:solidFill>
                </a:rPr>
                <a:t>Runge’s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 phenomenon</a:t>
              </a:r>
              <a:r>
                <a:rPr lang="ko-KR" altLang="en-US" b="1" dirty="0" smtClean="0">
                  <a:solidFill>
                    <a:srgbClr val="002060"/>
                  </a:solidFill>
                </a:rPr>
                <a:t>을</a:t>
              </a:r>
              <a:endParaRPr lang="en-US" altLang="ko-KR" b="1" dirty="0" smtClean="0">
                <a:solidFill>
                  <a:srgbClr val="002060"/>
                </a:solidFill>
              </a:endParaRPr>
            </a:p>
            <a:p>
              <a:r>
                <a:rPr lang="ko-KR" altLang="en-US" b="1" dirty="0" smtClean="0">
                  <a:solidFill>
                    <a:srgbClr val="002060"/>
                  </a:solidFill>
                </a:rPr>
                <a:t>효과적으로 방지 할 수 있다</a:t>
              </a:r>
              <a:r>
                <a:rPr lang="en-US" altLang="ko-KR" b="1" dirty="0" smtClean="0">
                  <a:solidFill>
                    <a:srgbClr val="002060"/>
                  </a:solidFill>
                </a:rPr>
                <a:t>.</a:t>
              </a:r>
              <a:endParaRPr lang="ko-KR" altLang="en-US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03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2609" y="666568"/>
            <a:ext cx="479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err="1" smtClean="0">
                <a:solidFill>
                  <a:srgbClr val="FFFF00"/>
                </a:solidFill>
              </a:rPr>
              <a:t>Runge’s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phenomenon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191" y="1729992"/>
            <a:ext cx="3393934" cy="211646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163" y="4082550"/>
            <a:ext cx="3393934" cy="2077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76453" y="3268794"/>
            <a:ext cx="4894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FF00"/>
                </a:solidFill>
              </a:rPr>
              <a:t>하지만</a:t>
            </a:r>
            <a:r>
              <a:rPr lang="en-US" altLang="ko-KR" b="1" dirty="0" smtClean="0">
                <a:solidFill>
                  <a:srgbClr val="FFFF00"/>
                </a:solidFill>
              </a:rPr>
              <a:t>, Cubic Spline </a:t>
            </a:r>
            <a:r>
              <a:rPr lang="ko-KR" altLang="en-US" b="1" dirty="0" err="1" smtClean="0">
                <a:solidFill>
                  <a:srgbClr val="FFFF00"/>
                </a:solidFill>
              </a:rPr>
              <a:t>보간법</a:t>
            </a:r>
            <a:r>
              <a:rPr lang="ko-KR" altLang="en-US" b="1" dirty="0" smtClean="0">
                <a:solidFill>
                  <a:srgbClr val="FFFF00"/>
                </a:solidFill>
              </a:rPr>
              <a:t> 역시 일정 범위 </a:t>
            </a:r>
            <a:endParaRPr lang="en-US" altLang="ko-KR" b="1" dirty="0" smtClean="0">
              <a:solidFill>
                <a:srgbClr val="FFFF00"/>
              </a:solidFill>
            </a:endParaRPr>
          </a:p>
          <a:p>
            <a:r>
              <a:rPr lang="ko-KR" altLang="en-US" b="1" dirty="0" smtClean="0">
                <a:solidFill>
                  <a:srgbClr val="FFFF00"/>
                </a:solidFill>
              </a:rPr>
              <a:t>내에 </a:t>
            </a:r>
            <a:r>
              <a:rPr lang="en-US" altLang="ko-KR" b="1" dirty="0" smtClean="0">
                <a:solidFill>
                  <a:srgbClr val="FFFF00"/>
                </a:solidFill>
              </a:rPr>
              <a:t>Data</a:t>
            </a:r>
            <a:r>
              <a:rPr lang="ko-KR" altLang="en-US" b="1" dirty="0" smtClean="0">
                <a:solidFill>
                  <a:srgbClr val="FFFF00"/>
                </a:solidFill>
              </a:rPr>
              <a:t>가 너무 많을 경우 </a:t>
            </a:r>
            <a:r>
              <a:rPr lang="en-US" altLang="ko-KR" b="1" dirty="0" err="1" smtClean="0">
                <a:solidFill>
                  <a:srgbClr val="FFFF00"/>
                </a:solidFill>
              </a:rPr>
              <a:t>Runge’s</a:t>
            </a:r>
            <a:r>
              <a:rPr lang="en-US" altLang="ko-KR" b="1" dirty="0" smtClean="0">
                <a:solidFill>
                  <a:srgbClr val="FFFF00"/>
                </a:solidFill>
              </a:rPr>
              <a:t> </a:t>
            </a:r>
            <a:r>
              <a:rPr lang="en-US" altLang="ko-KR" b="1" dirty="0" err="1" smtClean="0">
                <a:solidFill>
                  <a:srgbClr val="FFFF00"/>
                </a:solidFill>
              </a:rPr>
              <a:t>phenomeon</a:t>
            </a:r>
            <a:r>
              <a:rPr lang="ko-KR" altLang="en-US" b="1" dirty="0" smtClean="0">
                <a:solidFill>
                  <a:srgbClr val="FFFF00"/>
                </a:solidFill>
              </a:rPr>
              <a:t>이 나타난다</a:t>
            </a:r>
            <a:r>
              <a:rPr lang="en-US" altLang="ko-KR" b="1" dirty="0" smtClean="0">
                <a:solidFill>
                  <a:srgbClr val="FFFF00"/>
                </a:solidFill>
              </a:rPr>
              <a:t>.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12442" y="23227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88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Thank you!!</a:t>
            </a:r>
            <a:endParaRPr lang="ko-KR" altLang="en-US" sz="8800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5860" y="1843088"/>
            <a:ext cx="101650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FF00"/>
                </a:solidFill>
              </a:rPr>
              <a:t>Newton &amp; Cubic spline interpolation</a:t>
            </a:r>
          </a:p>
          <a:p>
            <a:r>
              <a:rPr lang="en-US" altLang="ko-KR" sz="2400" b="1" dirty="0">
                <a:solidFill>
                  <a:srgbClr val="FFFF00"/>
                </a:solidFill>
              </a:rPr>
              <a:t> Function 1 : -ln(X), Function 2: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sin(x)</a:t>
            </a:r>
            <a:endParaRPr lang="en-US" altLang="ko-KR" sz="2400" b="1" dirty="0">
              <a:solidFill>
                <a:srgbClr val="FFFF00"/>
              </a:solidFill>
            </a:endParaRPr>
          </a:p>
          <a:p>
            <a:endParaRPr lang="en-US" altLang="ko-KR" sz="2400" b="1" dirty="0" smtClean="0">
              <a:solidFill>
                <a:srgbClr val="FFFF00"/>
              </a:solidFill>
            </a:endParaRPr>
          </a:p>
          <a:p>
            <a:pPr marL="457200" indent="-457200">
              <a:buAutoNum type="arabicParenR"/>
            </a:pPr>
            <a:r>
              <a:rPr lang="en-US" altLang="ko-KR" sz="2400" b="1" dirty="0" smtClean="0">
                <a:solidFill>
                  <a:srgbClr val="FFFF00"/>
                </a:solidFill>
              </a:rPr>
              <a:t>Use Newton interpolation</a:t>
            </a:r>
          </a:p>
          <a:p>
            <a:pPr marL="457200" indent="-457200">
              <a:buAutoNum type="arabicParenR"/>
            </a:pPr>
            <a:r>
              <a:rPr lang="en-US" altLang="ko-KR" sz="2400" b="1" dirty="0" smtClean="0">
                <a:solidFill>
                  <a:srgbClr val="FFFF00"/>
                </a:solidFill>
              </a:rPr>
              <a:t>Use Cubic spline interpolation</a:t>
            </a:r>
          </a:p>
          <a:p>
            <a:pPr marL="457200" indent="-457200">
              <a:buAutoNum type="arabicParenR"/>
            </a:pPr>
            <a:endParaRPr lang="en-US" altLang="ko-KR" sz="2400" b="1" dirty="0">
              <a:solidFill>
                <a:srgbClr val="FFFF00"/>
              </a:solidFill>
            </a:endParaRP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Purpose :  Give random data and plot the graph by using interpolation.</a:t>
            </a:r>
          </a:p>
          <a:p>
            <a:endParaRPr lang="en-US" altLang="ko-KR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2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1744394"/>
            <a:ext cx="4172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FF00"/>
                </a:solidFill>
              </a:rPr>
              <a:t>1. Newton Interpolation(n-1 </a:t>
            </a:r>
            <a:r>
              <a:rPr lang="en-US" altLang="ko-KR" sz="2400" b="1" dirty="0" err="1" smtClean="0">
                <a:solidFill>
                  <a:srgbClr val="FFFF00"/>
                </a:solidFill>
              </a:rPr>
              <a:t>th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)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1133027" y="3432928"/>
            <a:ext cx="4032142" cy="1795099"/>
            <a:chOff x="880403" y="2931646"/>
            <a:chExt cx="5367997" cy="2622726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0403" y="2931646"/>
              <a:ext cx="5367997" cy="262272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 rot="5400000">
              <a:off x="2313388" y="3255927"/>
              <a:ext cx="700187" cy="35169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9"/>
            <p:cNvSpPr/>
            <p:nvPr/>
          </p:nvSpPr>
          <p:spPr>
            <a:xfrm rot="5400000">
              <a:off x="3846982" y="3284279"/>
              <a:ext cx="655208" cy="31652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9"/>
            <p:cNvSpPr/>
            <p:nvPr/>
          </p:nvSpPr>
          <p:spPr>
            <a:xfrm rot="5400000">
              <a:off x="1975762" y="4067162"/>
              <a:ext cx="700187" cy="35169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5457091" y="2674992"/>
            <a:ext cx="6217921" cy="3310970"/>
            <a:chOff x="6358596" y="3069957"/>
            <a:chExt cx="5565531" cy="2346105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58596" y="3069957"/>
              <a:ext cx="5565531" cy="2346105"/>
            </a:xfrm>
            <a:prstGeom prst="rect">
              <a:avLst/>
            </a:prstGeom>
          </p:spPr>
        </p:pic>
        <p:sp>
          <p:nvSpPr>
            <p:cNvPr id="13" name="Rectangle 9"/>
            <p:cNvSpPr/>
            <p:nvPr/>
          </p:nvSpPr>
          <p:spPr>
            <a:xfrm rot="5400000">
              <a:off x="7608433" y="3117008"/>
              <a:ext cx="333789" cy="12180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9"/>
            <p:cNvSpPr/>
            <p:nvPr/>
          </p:nvSpPr>
          <p:spPr>
            <a:xfrm rot="5400000">
              <a:off x="9132674" y="3143732"/>
              <a:ext cx="298135" cy="15744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9"/>
            <p:cNvSpPr/>
            <p:nvPr/>
          </p:nvSpPr>
          <p:spPr>
            <a:xfrm rot="5400000">
              <a:off x="10879521" y="3147568"/>
              <a:ext cx="234032" cy="185517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4344" y="3390314"/>
              <a:ext cx="478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chemeClr val="bg1"/>
                  </a:solidFill>
                </a:rPr>
                <a:t>a1</a:t>
              </a:r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92059" y="3442541"/>
              <a:ext cx="478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chemeClr val="bg1"/>
                  </a:solidFill>
                </a:rPr>
                <a:t>a2</a:t>
              </a:r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895422" y="3627207"/>
              <a:ext cx="478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chemeClr val="bg1"/>
                  </a:solidFill>
                </a:rPr>
                <a:t>a3</a:t>
              </a:r>
              <a:endParaRPr lang="ko-KR" alt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72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182" y="2829657"/>
            <a:ext cx="7035757" cy="2501997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990600" y="2630658"/>
            <a:ext cx="476280" cy="469255"/>
            <a:chOff x="990600" y="2194560"/>
            <a:chExt cx="476280" cy="469255"/>
          </a:xfrm>
        </p:grpSpPr>
        <p:sp>
          <p:nvSpPr>
            <p:cNvPr id="6" name="직사각형 5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Y0</a:t>
              </a:r>
              <a:endParaRPr lang="ko-KR" altLang="en-US" dirty="0"/>
            </a:p>
          </p:txBody>
        </p:sp>
      </p:grpSp>
      <p:grpSp>
        <p:nvGrpSpPr>
          <p:cNvPr id="61" name="그룹 60"/>
          <p:cNvGrpSpPr/>
          <p:nvPr/>
        </p:nvGrpSpPr>
        <p:grpSpPr>
          <a:xfrm>
            <a:off x="1580696" y="2630657"/>
            <a:ext cx="476280" cy="469255"/>
            <a:chOff x="990600" y="2194560"/>
            <a:chExt cx="476280" cy="469255"/>
          </a:xfrm>
        </p:grpSpPr>
        <p:sp>
          <p:nvSpPr>
            <p:cNvPr id="62" name="직사각형 61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Y1</a:t>
              </a:r>
              <a:endParaRPr lang="ko-KR" altLang="en-US" dirty="0"/>
            </a:p>
          </p:txBody>
        </p:sp>
      </p:grpSp>
      <p:grpSp>
        <p:nvGrpSpPr>
          <p:cNvPr id="64" name="그룹 63"/>
          <p:cNvGrpSpPr/>
          <p:nvPr/>
        </p:nvGrpSpPr>
        <p:grpSpPr>
          <a:xfrm>
            <a:off x="2170792" y="2630656"/>
            <a:ext cx="476280" cy="469255"/>
            <a:chOff x="990600" y="2194560"/>
            <a:chExt cx="476280" cy="469255"/>
          </a:xfrm>
        </p:grpSpPr>
        <p:sp>
          <p:nvSpPr>
            <p:cNvPr id="65" name="직사각형 64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Y2</a:t>
              </a:r>
              <a:endParaRPr lang="ko-KR" altLang="en-US" dirty="0"/>
            </a:p>
          </p:txBody>
        </p:sp>
      </p:grpSp>
      <p:grpSp>
        <p:nvGrpSpPr>
          <p:cNvPr id="85" name="그룹 84"/>
          <p:cNvGrpSpPr/>
          <p:nvPr/>
        </p:nvGrpSpPr>
        <p:grpSpPr>
          <a:xfrm>
            <a:off x="2760888" y="2630658"/>
            <a:ext cx="476280" cy="469255"/>
            <a:chOff x="990600" y="2194560"/>
            <a:chExt cx="476280" cy="469255"/>
          </a:xfrm>
        </p:grpSpPr>
        <p:sp>
          <p:nvSpPr>
            <p:cNvPr id="86" name="직사각형 85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Y3</a:t>
              </a:r>
              <a:endParaRPr lang="ko-KR" altLang="en-US" dirty="0"/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3350984" y="2630657"/>
            <a:ext cx="476280" cy="469255"/>
            <a:chOff x="990600" y="2194560"/>
            <a:chExt cx="476280" cy="469255"/>
          </a:xfrm>
        </p:grpSpPr>
        <p:sp>
          <p:nvSpPr>
            <p:cNvPr id="89" name="직사각형 88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Y4</a:t>
              </a:r>
              <a:endParaRPr lang="ko-KR" altLang="en-US" dirty="0"/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3941080" y="2630656"/>
            <a:ext cx="476280" cy="469255"/>
            <a:chOff x="990600" y="2194560"/>
            <a:chExt cx="476280" cy="469255"/>
          </a:xfrm>
        </p:grpSpPr>
        <p:sp>
          <p:nvSpPr>
            <p:cNvPr id="92" name="직사각형 91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Y5</a:t>
              </a:r>
              <a:endParaRPr lang="ko-KR" altLang="en-US" dirty="0"/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1221806" y="3217431"/>
            <a:ext cx="600616" cy="469255"/>
            <a:chOff x="990600" y="2194560"/>
            <a:chExt cx="600616" cy="469255"/>
          </a:xfrm>
        </p:grpSpPr>
        <p:sp>
          <p:nvSpPr>
            <p:cNvPr id="95" name="직사각형 94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010693" y="2261152"/>
              <a:ext cx="5805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</a:t>
              </a:r>
              <a:r>
                <a:rPr lang="en-US" altLang="ko-KR" baseline="-25000" dirty="0" smtClean="0"/>
                <a:t>1</a:t>
              </a:r>
              <a:r>
                <a:rPr lang="en-US" altLang="ko-KR" dirty="0" smtClean="0"/>
                <a:t>0</a:t>
              </a:r>
              <a:endParaRPr lang="ko-KR" altLang="en-US" dirty="0"/>
            </a:p>
          </p:txBody>
        </p:sp>
      </p:grpSp>
      <p:grpSp>
        <p:nvGrpSpPr>
          <p:cNvPr id="97" name="그룹 96"/>
          <p:cNvGrpSpPr/>
          <p:nvPr/>
        </p:nvGrpSpPr>
        <p:grpSpPr>
          <a:xfrm>
            <a:off x="1811902" y="3217430"/>
            <a:ext cx="516466" cy="469255"/>
            <a:chOff x="990600" y="2194560"/>
            <a:chExt cx="516466" cy="469255"/>
          </a:xfrm>
        </p:grpSpPr>
        <p:sp>
          <p:nvSpPr>
            <p:cNvPr id="98" name="직사각형 97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023852" y="2261156"/>
              <a:ext cx="483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</a:t>
              </a:r>
              <a:r>
                <a:rPr lang="en-US" altLang="ko-KR" baseline="-25000" dirty="0" smtClean="0"/>
                <a:t>1</a:t>
              </a:r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</p:grpSp>
      <p:sp>
        <p:nvSpPr>
          <p:cNvPr id="101" name="직사각형 100"/>
          <p:cNvSpPr/>
          <p:nvPr/>
        </p:nvSpPr>
        <p:spPr>
          <a:xfrm>
            <a:off x="2401998" y="3217429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직사각형 103"/>
          <p:cNvSpPr/>
          <p:nvPr/>
        </p:nvSpPr>
        <p:spPr>
          <a:xfrm>
            <a:off x="2985160" y="3217429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직사각형 106"/>
          <p:cNvSpPr/>
          <p:nvPr/>
        </p:nvSpPr>
        <p:spPr>
          <a:xfrm>
            <a:off x="3575256" y="3217428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2" name="그룹 111"/>
          <p:cNvGrpSpPr/>
          <p:nvPr/>
        </p:nvGrpSpPr>
        <p:grpSpPr>
          <a:xfrm>
            <a:off x="1481474" y="3798500"/>
            <a:ext cx="568568" cy="469255"/>
            <a:chOff x="990600" y="2194560"/>
            <a:chExt cx="568568" cy="469255"/>
          </a:xfrm>
        </p:grpSpPr>
        <p:sp>
          <p:nvSpPr>
            <p:cNvPr id="113" name="직사각형 112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023852" y="2261155"/>
              <a:ext cx="535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</a:t>
              </a:r>
              <a:r>
                <a:rPr lang="en-US" altLang="ko-KR" baseline="-25000" dirty="0" smtClean="0"/>
                <a:t>2</a:t>
              </a:r>
              <a:r>
                <a:rPr lang="en-US" altLang="ko-KR" dirty="0" smtClean="0"/>
                <a:t>0</a:t>
              </a:r>
              <a:endParaRPr lang="ko-KR" altLang="en-US" dirty="0"/>
            </a:p>
          </p:txBody>
        </p:sp>
      </p:grpSp>
      <p:sp>
        <p:nvSpPr>
          <p:cNvPr id="116" name="직사각형 115"/>
          <p:cNvSpPr/>
          <p:nvPr/>
        </p:nvSpPr>
        <p:spPr>
          <a:xfrm>
            <a:off x="2071570" y="3798499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직사각형 118"/>
          <p:cNvSpPr/>
          <p:nvPr/>
        </p:nvSpPr>
        <p:spPr>
          <a:xfrm>
            <a:off x="2661666" y="3798498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직사각형 121"/>
          <p:cNvSpPr/>
          <p:nvPr/>
        </p:nvSpPr>
        <p:spPr>
          <a:xfrm>
            <a:off x="3244828" y="3798498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직사각형 133"/>
          <p:cNvSpPr/>
          <p:nvPr/>
        </p:nvSpPr>
        <p:spPr>
          <a:xfrm>
            <a:off x="1802329" y="4397192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직사각형 136"/>
          <p:cNvSpPr/>
          <p:nvPr/>
        </p:nvSpPr>
        <p:spPr>
          <a:xfrm>
            <a:off x="2392425" y="4397191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직사각형 139"/>
          <p:cNvSpPr/>
          <p:nvPr/>
        </p:nvSpPr>
        <p:spPr>
          <a:xfrm>
            <a:off x="2975587" y="4397191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직사각형 142"/>
          <p:cNvSpPr/>
          <p:nvPr/>
        </p:nvSpPr>
        <p:spPr>
          <a:xfrm>
            <a:off x="2154285" y="4995883"/>
            <a:ext cx="476280" cy="4692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5" name="그룹 144"/>
          <p:cNvGrpSpPr/>
          <p:nvPr/>
        </p:nvGrpSpPr>
        <p:grpSpPr>
          <a:xfrm>
            <a:off x="2737447" y="4995883"/>
            <a:ext cx="476280" cy="469255"/>
            <a:chOff x="990600" y="2194560"/>
            <a:chExt cx="476280" cy="469255"/>
          </a:xfrm>
        </p:grpSpPr>
        <p:sp>
          <p:nvSpPr>
            <p:cNvPr id="146" name="직사각형 145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dirty="0"/>
            </a:p>
          </p:txBody>
        </p:sp>
      </p:grpSp>
      <p:grpSp>
        <p:nvGrpSpPr>
          <p:cNvPr id="148" name="그룹 147"/>
          <p:cNvGrpSpPr/>
          <p:nvPr/>
        </p:nvGrpSpPr>
        <p:grpSpPr>
          <a:xfrm>
            <a:off x="2392425" y="5597019"/>
            <a:ext cx="647916" cy="469255"/>
            <a:chOff x="926247" y="2194560"/>
            <a:chExt cx="647916" cy="469255"/>
          </a:xfrm>
        </p:grpSpPr>
        <p:sp>
          <p:nvSpPr>
            <p:cNvPr id="149" name="직사각형 148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926247" y="2244521"/>
              <a:ext cx="6479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F</a:t>
              </a:r>
              <a:r>
                <a:rPr lang="en-US" altLang="ko-KR" baseline="-25000" dirty="0" smtClean="0"/>
                <a:t>n-1</a:t>
              </a:r>
              <a:r>
                <a:rPr lang="en-US" altLang="ko-KR" dirty="0" smtClean="0"/>
                <a:t>0</a:t>
              </a:r>
              <a:endParaRPr lang="ko-KR" altLang="en-US" dirty="0"/>
            </a:p>
          </p:txBody>
        </p:sp>
      </p:grpSp>
      <p:grpSp>
        <p:nvGrpSpPr>
          <p:cNvPr id="151" name="그룹 150"/>
          <p:cNvGrpSpPr/>
          <p:nvPr/>
        </p:nvGrpSpPr>
        <p:grpSpPr>
          <a:xfrm>
            <a:off x="990600" y="2038817"/>
            <a:ext cx="476280" cy="469255"/>
            <a:chOff x="990600" y="2194560"/>
            <a:chExt cx="476280" cy="469255"/>
          </a:xfrm>
        </p:grpSpPr>
        <p:sp>
          <p:nvSpPr>
            <p:cNvPr id="152" name="직사각형 151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X0</a:t>
              </a:r>
              <a:endParaRPr lang="ko-KR" altLang="en-US" dirty="0"/>
            </a:p>
          </p:txBody>
        </p:sp>
      </p:grpSp>
      <p:grpSp>
        <p:nvGrpSpPr>
          <p:cNvPr id="154" name="그룹 153"/>
          <p:cNvGrpSpPr/>
          <p:nvPr/>
        </p:nvGrpSpPr>
        <p:grpSpPr>
          <a:xfrm>
            <a:off x="1580696" y="2038816"/>
            <a:ext cx="476280" cy="469255"/>
            <a:chOff x="990600" y="2194560"/>
            <a:chExt cx="476280" cy="469255"/>
          </a:xfrm>
        </p:grpSpPr>
        <p:sp>
          <p:nvSpPr>
            <p:cNvPr id="155" name="직사각형 154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X1</a:t>
              </a:r>
              <a:endParaRPr lang="ko-KR" altLang="en-US" dirty="0"/>
            </a:p>
          </p:txBody>
        </p:sp>
      </p:grpSp>
      <p:grpSp>
        <p:nvGrpSpPr>
          <p:cNvPr id="157" name="그룹 156"/>
          <p:cNvGrpSpPr/>
          <p:nvPr/>
        </p:nvGrpSpPr>
        <p:grpSpPr>
          <a:xfrm>
            <a:off x="2170792" y="2038815"/>
            <a:ext cx="476280" cy="469255"/>
            <a:chOff x="990600" y="2194560"/>
            <a:chExt cx="476280" cy="469255"/>
          </a:xfrm>
        </p:grpSpPr>
        <p:sp>
          <p:nvSpPr>
            <p:cNvPr id="158" name="직사각형 157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X2</a:t>
              </a:r>
              <a:endParaRPr lang="ko-KR" altLang="en-US" dirty="0"/>
            </a:p>
          </p:txBody>
        </p:sp>
      </p:grpSp>
      <p:grpSp>
        <p:nvGrpSpPr>
          <p:cNvPr id="160" name="그룹 159"/>
          <p:cNvGrpSpPr/>
          <p:nvPr/>
        </p:nvGrpSpPr>
        <p:grpSpPr>
          <a:xfrm>
            <a:off x="2760888" y="2038817"/>
            <a:ext cx="476280" cy="469255"/>
            <a:chOff x="990600" y="2194560"/>
            <a:chExt cx="476280" cy="469255"/>
          </a:xfrm>
        </p:grpSpPr>
        <p:sp>
          <p:nvSpPr>
            <p:cNvPr id="161" name="직사각형 160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X3</a:t>
              </a:r>
              <a:endParaRPr lang="ko-KR" altLang="en-US" dirty="0"/>
            </a:p>
          </p:txBody>
        </p:sp>
      </p:grpSp>
      <p:grpSp>
        <p:nvGrpSpPr>
          <p:cNvPr id="163" name="그룹 162"/>
          <p:cNvGrpSpPr/>
          <p:nvPr/>
        </p:nvGrpSpPr>
        <p:grpSpPr>
          <a:xfrm>
            <a:off x="3350984" y="2038816"/>
            <a:ext cx="476280" cy="469255"/>
            <a:chOff x="990600" y="2194560"/>
            <a:chExt cx="476280" cy="469255"/>
          </a:xfrm>
        </p:grpSpPr>
        <p:sp>
          <p:nvSpPr>
            <p:cNvPr id="164" name="직사각형 163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X4</a:t>
              </a:r>
              <a:endParaRPr lang="ko-KR" altLang="en-US" dirty="0"/>
            </a:p>
          </p:txBody>
        </p:sp>
      </p:grpSp>
      <p:grpSp>
        <p:nvGrpSpPr>
          <p:cNvPr id="166" name="그룹 165"/>
          <p:cNvGrpSpPr/>
          <p:nvPr/>
        </p:nvGrpSpPr>
        <p:grpSpPr>
          <a:xfrm>
            <a:off x="3941080" y="2038815"/>
            <a:ext cx="476280" cy="469255"/>
            <a:chOff x="990600" y="2194560"/>
            <a:chExt cx="476280" cy="469255"/>
          </a:xfrm>
        </p:grpSpPr>
        <p:sp>
          <p:nvSpPr>
            <p:cNvPr id="167" name="직사각형 166"/>
            <p:cNvSpPr/>
            <p:nvPr/>
          </p:nvSpPr>
          <p:spPr>
            <a:xfrm>
              <a:off x="990600" y="2194560"/>
              <a:ext cx="476280" cy="46925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023852" y="2261155"/>
              <a:ext cx="436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X5</a:t>
              </a:r>
              <a:endParaRPr lang="ko-KR" altLang="en-US" dirty="0"/>
            </a:p>
          </p:txBody>
        </p:sp>
      </p:grpSp>
      <p:sp>
        <p:nvSpPr>
          <p:cNvPr id="169" name="TextBox 168"/>
          <p:cNvSpPr txBox="1"/>
          <p:nvPr/>
        </p:nvSpPr>
        <p:spPr>
          <a:xfrm>
            <a:off x="2405465" y="3267389"/>
            <a:ext cx="48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2995561" y="3250334"/>
            <a:ext cx="48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3557921" y="3267389"/>
            <a:ext cx="48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</a:t>
            </a:r>
            <a:r>
              <a:rPr lang="en-US" altLang="ko-KR" baseline="-25000" dirty="0" smtClean="0"/>
              <a:t>1</a:t>
            </a:r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2075089" y="3862749"/>
            <a:ext cx="53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2665400" y="3845070"/>
            <a:ext cx="53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3238749" y="3817438"/>
            <a:ext cx="53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616323" y="3845070"/>
            <a:ext cx="671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2nd</a:t>
            </a:r>
            <a:endParaRPr lang="ko-KR" alt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616323" y="3389628"/>
            <a:ext cx="587159" cy="382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en-US" altLang="ko-KR" baseline="30000" dirty="0" smtClean="0"/>
              <a:t> </a:t>
            </a:r>
            <a:r>
              <a:rPr lang="en-US" altLang="ko-KR" dirty="0" err="1" smtClean="0"/>
              <a:t>st</a:t>
            </a:r>
            <a:endParaRPr lang="ko-KR" alt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1580696" y="5683835"/>
            <a:ext cx="821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N-1 </a:t>
            </a:r>
            <a:r>
              <a:rPr lang="en-US" altLang="ko-KR" dirty="0" err="1" smtClean="0"/>
              <a:t>th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8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1686" y="1843088"/>
            <a:ext cx="3756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FFFF00"/>
                </a:solidFill>
              </a:rPr>
              <a:t>Cubic spline interpolation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686" y="2571136"/>
            <a:ext cx="5078437" cy="3506107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566" y="3173337"/>
            <a:ext cx="5060634" cy="503738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566" y="3900007"/>
            <a:ext cx="5060634" cy="184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3004" y="2042003"/>
            <a:ext cx="4557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FF00"/>
                </a:solidFill>
              </a:rPr>
              <a:t>h</a:t>
            </a:r>
            <a:r>
              <a:rPr lang="en-US" altLang="ko-KR" sz="2400" b="1" baseline="-25000" dirty="0" smtClean="0">
                <a:solidFill>
                  <a:srgbClr val="FFFF00"/>
                </a:solidFill>
              </a:rPr>
              <a:t>i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2400" b="1" baseline="30000" dirty="0" smtClean="0">
                <a:solidFill>
                  <a:srgbClr val="FFFF00"/>
                </a:solidFill>
              </a:rPr>
              <a:t>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= X</a:t>
            </a:r>
            <a:r>
              <a:rPr lang="en-US" altLang="ko-KR" sz="2400" b="1" baseline="-25000" dirty="0" smtClean="0">
                <a:solidFill>
                  <a:srgbClr val="FFFF00"/>
                </a:solidFill>
              </a:rPr>
              <a:t>i+1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– X</a:t>
            </a:r>
            <a:r>
              <a:rPr lang="en-US" altLang="ko-KR" sz="2400" b="1" baseline="-25000" dirty="0" smtClean="0">
                <a:solidFill>
                  <a:srgbClr val="FFFF00"/>
                </a:solidFill>
              </a:rPr>
              <a:t>i</a:t>
            </a: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S</a:t>
            </a:r>
            <a:r>
              <a:rPr lang="en-US" altLang="ko-KR" sz="2400" b="1" baseline="-25000" dirty="0" smtClean="0">
                <a:solidFill>
                  <a:srgbClr val="FFFF00"/>
                </a:solidFill>
              </a:rPr>
              <a:t>i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2400" b="1" baseline="-25000" dirty="0" smtClean="0">
                <a:solidFill>
                  <a:srgbClr val="FFFF00"/>
                </a:solidFill>
              </a:rPr>
              <a:t>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= </a:t>
            </a:r>
            <a:r>
              <a:rPr lang="en-US" altLang="ko-KR" sz="2400" b="1" dirty="0" err="1" smtClean="0">
                <a:solidFill>
                  <a:srgbClr val="FFFF00"/>
                </a:solidFill>
              </a:rPr>
              <a:t>i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번째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3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차 함수의 </a:t>
            </a:r>
            <a:endParaRPr lang="en-US" altLang="ko-KR" sz="2400" b="1" dirty="0" smtClean="0">
              <a:solidFill>
                <a:srgbClr val="FFFF00"/>
              </a:solidFill>
            </a:endParaRPr>
          </a:p>
          <a:p>
            <a:r>
              <a:rPr lang="en-US" altLang="ko-KR" sz="2400" b="1" dirty="0">
                <a:solidFill>
                  <a:srgbClr val="FFFF00"/>
                </a:solidFill>
              </a:rPr>
              <a:t> 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      X</a:t>
            </a:r>
            <a:r>
              <a:rPr lang="en-US" altLang="ko-KR" sz="2400" b="1" baseline="-25000" dirty="0" smtClean="0">
                <a:solidFill>
                  <a:srgbClr val="FFFF00"/>
                </a:solidFill>
              </a:rPr>
              <a:t>i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에 대한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1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차 </a:t>
            </a:r>
            <a:r>
              <a:rPr lang="ko-KR" altLang="en-US" sz="2400" b="1" dirty="0" err="1" smtClean="0">
                <a:solidFill>
                  <a:srgbClr val="FFFF00"/>
                </a:solidFill>
              </a:rPr>
              <a:t>도함수</a:t>
            </a:r>
            <a:endParaRPr lang="en-US" altLang="ko-KR" sz="2400" b="1" dirty="0" smtClean="0">
              <a:solidFill>
                <a:srgbClr val="FFFF00"/>
              </a:solidFill>
            </a:endParaRPr>
          </a:p>
          <a:p>
            <a:r>
              <a:rPr lang="en-US" altLang="ko-KR" sz="2400" b="1" dirty="0" smtClean="0">
                <a:solidFill>
                  <a:srgbClr val="FFFF00"/>
                </a:solidFill>
              </a:rPr>
              <a:t>-&gt; S</a:t>
            </a:r>
            <a:r>
              <a:rPr lang="en-US" altLang="ko-KR" sz="2400" b="1" baseline="-25000" dirty="0" smtClean="0">
                <a:solidFill>
                  <a:srgbClr val="FFFF00"/>
                </a:solidFill>
              </a:rPr>
              <a:t>i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값을 모름</a:t>
            </a:r>
            <a:r>
              <a:rPr lang="en-US" altLang="ko-KR" sz="2400" b="1" dirty="0" smtClean="0">
                <a:solidFill>
                  <a:srgbClr val="FFFF00"/>
                </a:solidFill>
              </a:rPr>
              <a:t>.</a:t>
            </a:r>
            <a:endParaRPr lang="ko-KR" alt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816492"/>
              </p:ext>
            </p:extLst>
          </p:nvPr>
        </p:nvGraphicFramePr>
        <p:xfrm>
          <a:off x="2459063" y="2044045"/>
          <a:ext cx="3733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비트맵 이미지" r:id="rId3" imgW="2819794" imgH="1314286" progId="Paint.Picture">
                  <p:embed/>
                </p:oleObj>
              </mc:Choice>
              <mc:Fallback>
                <p:oleObj name="비트맵 이미지" r:id="rId3" imgW="2819794" imgH="131428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63" y="2044045"/>
                        <a:ext cx="37338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9063" y="3843160"/>
            <a:ext cx="7320768" cy="28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990600" y="1975484"/>
            <a:ext cx="10353163" cy="2962276"/>
            <a:chOff x="667335" y="2439718"/>
            <a:chExt cx="10353163" cy="2962276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7335" y="2439718"/>
              <a:ext cx="5371588" cy="2962275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38923" y="2439719"/>
              <a:ext cx="4981575" cy="296227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3239966" y="5205047"/>
            <a:ext cx="56130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FFFF00"/>
                </a:solidFill>
              </a:rPr>
              <a:t>Approximation : S</a:t>
            </a:r>
            <a:r>
              <a:rPr lang="en-US" altLang="ko-KR" sz="2800" b="1" baseline="-25000" dirty="0" smtClean="0">
                <a:solidFill>
                  <a:srgbClr val="FFFF00"/>
                </a:solidFill>
              </a:rPr>
              <a:t>1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2800" b="1" baseline="-25000" dirty="0" smtClean="0">
                <a:solidFill>
                  <a:srgbClr val="FFFF00"/>
                </a:solidFill>
              </a:rPr>
              <a:t>,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 S</a:t>
            </a:r>
            <a:r>
              <a:rPr lang="en-US" altLang="ko-KR" sz="2800" b="1" baseline="-25000" dirty="0" smtClean="0">
                <a:solidFill>
                  <a:srgbClr val="FFFF00"/>
                </a:solidFill>
              </a:rPr>
              <a:t>n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2800" b="1" baseline="-25000" dirty="0" smtClean="0">
                <a:solidFill>
                  <a:srgbClr val="FFFF00"/>
                </a:solidFill>
              </a:rPr>
              <a:t> </a:t>
            </a:r>
            <a:r>
              <a:rPr lang="en-US" altLang="ko-KR" sz="2800" b="1" dirty="0" smtClean="0">
                <a:solidFill>
                  <a:srgbClr val="FFFF00"/>
                </a:solidFill>
              </a:rPr>
              <a:t>= 0</a:t>
            </a:r>
            <a:r>
              <a:rPr lang="ko-KR" altLang="en-US" sz="2800" b="1" dirty="0" smtClean="0">
                <a:solidFill>
                  <a:srgbClr val="FFFF00"/>
                </a:solidFill>
              </a:rPr>
              <a:t>으로 가정</a:t>
            </a:r>
            <a:endParaRPr lang="en-US" altLang="ko-KR" sz="2800" b="1" dirty="0" smtClean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en-US" altLang="ko-KR" sz="2800" b="1" dirty="0" smtClean="0">
                <a:solidFill>
                  <a:srgbClr val="FFFF00"/>
                </a:solidFill>
              </a:rPr>
              <a:t>-&gt; (N-2 X N-2) </a:t>
            </a:r>
            <a:r>
              <a:rPr lang="ko-KR" altLang="en-US" sz="2800" b="1" dirty="0" err="1" smtClean="0">
                <a:solidFill>
                  <a:srgbClr val="FFFF00"/>
                </a:solidFill>
              </a:rPr>
              <a:t>역행렬</a:t>
            </a:r>
            <a:r>
              <a:rPr lang="ko-KR" altLang="en-US" sz="2800" b="1" smtClean="0">
                <a:solidFill>
                  <a:srgbClr val="FFFF00"/>
                </a:solidFill>
              </a:rPr>
              <a:t> 문제</a:t>
            </a:r>
            <a:endParaRPr lang="ko-KR" alt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975" y="2345274"/>
            <a:ext cx="6372225" cy="6762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327" y="2345274"/>
            <a:ext cx="3781425" cy="3133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5884" y="3147788"/>
            <a:ext cx="2729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Gauss </a:t>
            </a:r>
            <a:r>
              <a:rPr lang="ko-KR" altLang="en-US" dirty="0" smtClean="0">
                <a:solidFill>
                  <a:srgbClr val="FFFF00"/>
                </a:solidFill>
              </a:rPr>
              <a:t>함수를 통한 </a:t>
            </a:r>
            <a:r>
              <a:rPr lang="ko-KR" altLang="en-US" dirty="0" err="1" smtClean="0">
                <a:solidFill>
                  <a:srgbClr val="FFFF00"/>
                </a:solidFill>
              </a:rPr>
              <a:t>역행렬</a:t>
            </a:r>
            <a:endParaRPr lang="ko-KR" altLang="en-US" dirty="0">
              <a:solidFill>
                <a:srgbClr val="FFFF0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7750" y="3708401"/>
            <a:ext cx="5105400" cy="2247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50634" y="6147582"/>
            <a:ext cx="406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FFFF00"/>
                </a:solidFill>
              </a:rPr>
              <a:t>역 행렬과 </a:t>
            </a:r>
            <a:r>
              <a:rPr lang="en-US" altLang="ko-KR" dirty="0" smtClean="0">
                <a:solidFill>
                  <a:srgbClr val="FFFF00"/>
                </a:solidFill>
              </a:rPr>
              <a:t>B</a:t>
            </a:r>
            <a:r>
              <a:rPr lang="ko-KR" altLang="en-US" dirty="0" smtClean="0">
                <a:solidFill>
                  <a:srgbClr val="FFFF00"/>
                </a:solidFill>
              </a:rPr>
              <a:t>를 통하여 </a:t>
            </a:r>
            <a:r>
              <a:rPr lang="en-US" altLang="ko-KR" dirty="0" smtClean="0">
                <a:solidFill>
                  <a:srgbClr val="FFFF00"/>
                </a:solidFill>
              </a:rPr>
              <a:t>S </a:t>
            </a:r>
            <a:r>
              <a:rPr lang="ko-KR" altLang="en-US" dirty="0" smtClean="0">
                <a:solidFill>
                  <a:srgbClr val="FFFF00"/>
                </a:solidFill>
              </a:rPr>
              <a:t>값들을 구함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5400" b="1" dirty="0" smtClean="0">
                <a:latin typeface="Imprint MT Shadow" panose="04020605060303030202" pitchFamily="82" charset="0"/>
              </a:rPr>
              <a:t>HW#5 – Interpolation</a:t>
            </a:r>
            <a:endParaRPr lang="ko-KR" altLang="en-US" sz="5400" b="1" dirty="0">
              <a:latin typeface="Imprint MT Shadow" panose="04020605060303030202" pitchFamily="82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14" y="1677477"/>
            <a:ext cx="8115977" cy="107971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314" y="2898795"/>
            <a:ext cx="7146389" cy="373567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6989" y="3234151"/>
            <a:ext cx="3924300" cy="2028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83910" y="5385903"/>
            <a:ext cx="403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N</a:t>
            </a:r>
            <a:r>
              <a:rPr lang="ko-KR" altLang="en-US" dirty="0" smtClean="0">
                <a:solidFill>
                  <a:srgbClr val="FFFF00"/>
                </a:solidFill>
              </a:rPr>
              <a:t>개의 </a:t>
            </a:r>
            <a:r>
              <a:rPr lang="en-US" altLang="ko-KR" dirty="0" err="1" smtClean="0">
                <a:solidFill>
                  <a:srgbClr val="FFFF00"/>
                </a:solidFill>
              </a:rPr>
              <a:t>X_position</a:t>
            </a:r>
            <a:r>
              <a:rPr lang="ko-KR" altLang="en-US" dirty="0" smtClean="0">
                <a:solidFill>
                  <a:srgbClr val="FFFF00"/>
                </a:solidFill>
              </a:rPr>
              <a:t>을 </a:t>
            </a:r>
            <a:r>
              <a:rPr lang="en-US" altLang="ko-KR" dirty="0" smtClean="0">
                <a:solidFill>
                  <a:srgbClr val="FFFF00"/>
                </a:solidFill>
              </a:rPr>
              <a:t>random</a:t>
            </a:r>
            <a:r>
              <a:rPr lang="ko-KR" altLang="en-US" dirty="0" smtClean="0">
                <a:solidFill>
                  <a:srgbClr val="FFFF00"/>
                </a:solidFill>
              </a:rPr>
              <a:t>으로 줌</a:t>
            </a:r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1258</TotalTime>
  <Words>356</Words>
  <Application>Microsoft Office PowerPoint</Application>
  <PresentationFormat>와이드스크린</PresentationFormat>
  <Paragraphs>83</Paragraphs>
  <Slides>16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MD개성체</vt:lpstr>
      <vt:lpstr>맑은 고딕</vt:lpstr>
      <vt:lpstr>Arial</vt:lpstr>
      <vt:lpstr>Calibri</vt:lpstr>
      <vt:lpstr>Calibri Light</vt:lpstr>
      <vt:lpstr>Imprint MT Shadow</vt:lpstr>
      <vt:lpstr>Office Theme</vt:lpstr>
      <vt:lpstr>비트맵 이미지</vt:lpstr>
      <vt:lpstr>HW5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Thank you!!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HW1 &amp; HW2</dc:title>
  <dc:creator>Wontae Lee</dc:creator>
  <cp:lastModifiedBy>Wontae Lee</cp:lastModifiedBy>
  <cp:revision>98</cp:revision>
  <dcterms:created xsi:type="dcterms:W3CDTF">2015-03-16T07:43:16Z</dcterms:created>
  <dcterms:modified xsi:type="dcterms:W3CDTF">2015-04-13T19:37:45Z</dcterms:modified>
</cp:coreProperties>
</file>