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8" r:id="rId3"/>
    <p:sldId id="265" r:id="rId4"/>
    <p:sldId id="261" r:id="rId5"/>
    <p:sldId id="266" r:id="rId6"/>
    <p:sldId id="267" r:id="rId7"/>
    <p:sldId id="260" r:id="rId8"/>
    <p:sldId id="259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5" autoAdjust="0"/>
    <p:restoredTop sz="94660"/>
  </p:normalViewPr>
  <p:slideViewPr>
    <p:cSldViewPr>
      <p:cViewPr varScale="1">
        <p:scale>
          <a:sx n="64" d="100"/>
          <a:sy n="64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8A9C0-79E6-4386-8B99-77F53BD94B5D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54529-F03E-4D83-83EF-3CEBDE30B5A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Lamda&lt;=1/4(Diffusivity 5E-11~5E-14 order, dt&lt;=(dx*dx)/(4*D), dt&lt;=1250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따라서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13*24*3600 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약수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'1200'</a:t>
            </a:r>
            <a:r>
              <a:rPr lang="ko-KR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선택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54529-F03E-4D83-83EF-3CEBDE30B5AE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22AFB-A6D3-48FE-8086-8A3919856F7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password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자리 수 증가</a:t>
            </a:r>
            <a:r>
              <a:rPr lang="en-US" altLang="ko-KR" baseline="0" dirty="0" smtClean="0"/>
              <a:t>, </a:t>
            </a:r>
            <a:r>
              <a:rPr lang="en-US" altLang="ko-KR" baseline="0" dirty="0" err="1" smtClean="0"/>
              <a:t>newton’s</a:t>
            </a:r>
            <a:r>
              <a:rPr lang="en-US" altLang="ko-KR" baseline="0" dirty="0" smtClean="0"/>
              <a:t> array </a:t>
            </a:r>
            <a:r>
              <a:rPr lang="ko-KR" altLang="en-US" baseline="0" dirty="0" smtClean="0"/>
              <a:t>차원증가</a:t>
            </a:r>
            <a:r>
              <a:rPr lang="en-US" altLang="ko-KR" baseline="0" dirty="0" smtClean="0"/>
              <a:t>, </a:t>
            </a:r>
            <a:r>
              <a:rPr lang="ko-KR" altLang="en-US" baseline="0" dirty="0" smtClean="0"/>
              <a:t>더 많은 정보 저장가능</a:t>
            </a:r>
            <a:r>
              <a:rPr lang="en-US" altLang="ko-KR" baseline="0" dirty="0" smtClean="0"/>
              <a:t>.</a:t>
            </a:r>
          </a:p>
          <a:p>
            <a:r>
              <a:rPr lang="en-US" altLang="ko-KR" baseline="0" dirty="0" err="1" smtClean="0"/>
              <a:t>Sinx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다른 </a:t>
            </a:r>
            <a:r>
              <a:rPr lang="en-US" altLang="ko-KR" baseline="0" dirty="0" smtClean="0"/>
              <a:t>method</a:t>
            </a:r>
            <a:r>
              <a:rPr lang="ko-KR" altLang="en-US" baseline="0" dirty="0" smtClean="0"/>
              <a:t>로 해석</a:t>
            </a:r>
            <a:r>
              <a:rPr lang="en-US" altLang="ko-KR" baseline="0" dirty="0" smtClean="0"/>
              <a:t>, electric signal</a:t>
            </a:r>
            <a:r>
              <a:rPr lang="ko-KR" altLang="en-US" baseline="0" dirty="0" smtClean="0"/>
              <a:t>을 </a:t>
            </a:r>
            <a:r>
              <a:rPr lang="en-US" altLang="ko-KR" baseline="0" dirty="0" smtClean="0"/>
              <a:t>code/decode </a:t>
            </a:r>
            <a:r>
              <a:rPr lang="ko-KR" altLang="en-US" baseline="0" dirty="0" smtClean="0"/>
              <a:t>가능</a:t>
            </a:r>
            <a:r>
              <a:rPr lang="en-US" altLang="ko-KR" baseline="0" dirty="0" smtClean="0"/>
              <a:t>.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22AFB-A6D3-48FE-8086-8A3919856F7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9147403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382" y="1728216"/>
            <a:ext cx="9144647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 flipV="1">
            <a:off x="0" y="5590646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 flipV="1">
            <a:off x="-52" y="5780270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invGray">
          <a:xfrm>
            <a:off x="-52" y="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9144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382" y="228600"/>
            <a:ext cx="9144381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Freeform 5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52" y="-1972"/>
            <a:ext cx="9150672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196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52" y="0"/>
            <a:ext cx="9153196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Numerical Method</a:t>
            </a:r>
            <a:br>
              <a:rPr lang="en-US" altLang="ko-KR" dirty="0" smtClean="0"/>
            </a:br>
            <a:r>
              <a:rPr lang="en-US" altLang="ko-KR" dirty="0" smtClean="0"/>
              <a:t>Final Term Report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143504" y="5429264"/>
            <a:ext cx="4000528" cy="500066"/>
          </a:xfrm>
        </p:spPr>
        <p:txBody>
          <a:bodyPr>
            <a:normAutofit fontScale="92500"/>
          </a:bodyPr>
          <a:lstStyle/>
          <a:p>
            <a:r>
              <a:rPr lang="en-US" altLang="ko-KR" sz="2400" b="1" i="0" dirty="0" smtClean="0"/>
              <a:t> </a:t>
            </a:r>
            <a:r>
              <a:rPr lang="ko-KR" altLang="en-US" sz="2400" b="1" i="0" dirty="0" smtClean="0"/>
              <a:t>신소재 </a:t>
            </a:r>
            <a:r>
              <a:rPr lang="en-US" altLang="ko-KR" sz="2400" b="1" i="0" dirty="0" smtClean="0"/>
              <a:t>20071157 </a:t>
            </a:r>
            <a:r>
              <a:rPr lang="ko-KR" altLang="en-US" sz="2400" b="1" i="0" dirty="0" smtClean="0"/>
              <a:t>이 준 호</a:t>
            </a:r>
            <a:r>
              <a:rPr lang="en-US" altLang="ko-KR" sz="2400" b="1" i="0" dirty="0" smtClean="0"/>
              <a:t> </a:t>
            </a:r>
            <a:endParaRPr lang="ko-KR" altLang="en-US" sz="2400" b="1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+mn-ea"/>
                <a:cs typeface="Arial Unicode MS" pitchFamily="50" charset="-127"/>
              </a:rPr>
              <a:t>Newton’s Method</a:t>
            </a:r>
            <a:r>
              <a:rPr lang="ko-KR" altLang="en-US" sz="2800" dirty="0" smtClean="0">
                <a:latin typeface="+mn-ea"/>
                <a:cs typeface="Arial Unicode MS" pitchFamily="50" charset="-127"/>
              </a:rPr>
              <a:t>를 이용한</a:t>
            </a:r>
            <a:r>
              <a:rPr lang="ko-KR" altLang="en-US" sz="2800" dirty="0" smtClean="0">
                <a:solidFill>
                  <a:srgbClr val="FF0000"/>
                </a:solidFill>
                <a:latin typeface="+mn-ea"/>
                <a:cs typeface="Arial Unicode MS" pitchFamily="50" charset="-127"/>
              </a:rPr>
              <a:t> </a:t>
            </a:r>
            <a:r>
              <a:rPr lang="en-US" altLang="ko-KR" sz="2800" dirty="0" smtClean="0">
                <a:latin typeface="+mn-ea"/>
                <a:cs typeface="Arial Unicode MS" pitchFamily="50" charset="-127"/>
              </a:rPr>
              <a:t>Cryptography</a:t>
            </a:r>
          </a:p>
          <a:p>
            <a:r>
              <a:rPr lang="en-US" altLang="ko-KR" sz="2800" dirty="0" smtClean="0">
                <a:latin typeface="+mn-ea"/>
                <a:cs typeface="Arial Unicode MS" pitchFamily="50" charset="-127"/>
              </a:rPr>
              <a:t>1 by 2 matrix array- one character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자유주제</a:t>
            </a:r>
            <a:endParaRPr lang="ko-KR" altLang="en-US" dirty="0"/>
          </a:p>
        </p:txBody>
      </p:sp>
      <p:grpSp>
        <p:nvGrpSpPr>
          <p:cNvPr id="4" name="그룹 15"/>
          <p:cNvGrpSpPr/>
          <p:nvPr/>
        </p:nvGrpSpPr>
        <p:grpSpPr>
          <a:xfrm>
            <a:off x="1643042" y="3214686"/>
            <a:ext cx="5500726" cy="1494834"/>
            <a:chOff x="1071538" y="3500438"/>
            <a:chExt cx="5500726" cy="1494834"/>
          </a:xfrm>
        </p:grpSpPr>
        <p:sp>
          <p:nvSpPr>
            <p:cNvPr id="7" name="오른쪽 화살표 6"/>
            <p:cNvSpPr/>
            <p:nvPr/>
          </p:nvSpPr>
          <p:spPr>
            <a:xfrm>
              <a:off x="3357554" y="4000504"/>
              <a:ext cx="856082" cy="714380"/>
            </a:xfrm>
            <a:prstGeom prst="rightArrow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00232" y="3500438"/>
              <a:ext cx="3429024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+mj-ea"/>
                  <a:ea typeface="+mj-ea"/>
                </a:rPr>
                <a:t>Decoder &amp; Password</a:t>
              </a:r>
              <a:endParaRPr lang="ko-KR" altLang="en-US" b="1" dirty="0">
                <a:latin typeface="+mj-ea"/>
                <a:ea typeface="+mj-ea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1538" y="4071942"/>
              <a:ext cx="2143140" cy="92333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+mj-ea"/>
                  <a:ea typeface="+mj-ea"/>
                </a:rPr>
                <a:t>Information composed numerals(1234)</a:t>
              </a:r>
              <a:endParaRPr lang="ko-KR" altLang="en-US" b="1" dirty="0">
                <a:latin typeface="+mj-ea"/>
                <a:ea typeface="+mj-ea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29124" y="4071942"/>
              <a:ext cx="2143140" cy="92333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+mj-ea"/>
                  <a:ea typeface="+mj-ea"/>
                </a:rPr>
                <a:t>Information composed characters(</a:t>
              </a:r>
              <a:r>
                <a:rPr lang="en-US" altLang="ko-KR" b="1" dirty="0" err="1" smtClean="0">
                  <a:latin typeface="+mj-ea"/>
                  <a:ea typeface="+mj-ea"/>
                </a:rPr>
                <a:t>abcd</a:t>
              </a:r>
              <a:r>
                <a:rPr lang="en-US" altLang="ko-KR" b="1" dirty="0" smtClean="0">
                  <a:latin typeface="+mj-ea"/>
                  <a:ea typeface="+mj-ea"/>
                </a:rPr>
                <a:t>)</a:t>
              </a:r>
              <a:endParaRPr lang="ko-KR" altLang="en-US" b="1" dirty="0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Algorism &amp; function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71472" y="2071678"/>
            <a:ext cx="2714644" cy="7143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Passworld</a:t>
            </a:r>
            <a:r>
              <a:rPr lang="en-US" altLang="ko-KR" dirty="0" smtClean="0">
                <a:solidFill>
                  <a:schemeClr val="tx1"/>
                </a:solidFill>
              </a:rPr>
              <a:t>  </a:t>
            </a:r>
            <a:r>
              <a:rPr lang="ko-KR" altLang="en-US" dirty="0" smtClean="0">
                <a:solidFill>
                  <a:schemeClr val="tx1"/>
                </a:solidFill>
              </a:rPr>
              <a:t>입력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5720" y="3214686"/>
            <a:ext cx="1428760" cy="7143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coder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3108" y="3214686"/>
            <a:ext cx="1500198" cy="7143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Decoder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5720" y="4071942"/>
            <a:ext cx="1643074" cy="64294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Code.txt </a:t>
            </a:r>
            <a:r>
              <a:rPr lang="ko-KR" altLang="en-US" dirty="0" smtClean="0">
                <a:solidFill>
                  <a:schemeClr val="tx1"/>
                </a:solidFill>
              </a:rPr>
              <a:t>형성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0" name="직선 화살표 연결선 9"/>
          <p:cNvCxnSpPr>
            <a:stCxn id="4" idx="2"/>
            <a:endCxn id="5" idx="0"/>
          </p:cNvCxnSpPr>
          <p:nvPr/>
        </p:nvCxnSpPr>
        <p:spPr>
          <a:xfrm rot="5400000">
            <a:off x="1250133" y="2536025"/>
            <a:ext cx="428628" cy="928694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15" idx="2"/>
            <a:endCxn id="14" idx="0"/>
          </p:cNvCxnSpPr>
          <p:nvPr/>
        </p:nvCxnSpPr>
        <p:spPr>
          <a:xfrm rot="5400000">
            <a:off x="2035951" y="4321975"/>
            <a:ext cx="714380" cy="1643074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4" idx="2"/>
            <a:endCxn id="6" idx="0"/>
          </p:cNvCxnSpPr>
          <p:nvPr/>
        </p:nvCxnSpPr>
        <p:spPr>
          <a:xfrm rot="16200000" flipH="1">
            <a:off x="2196686" y="2518165"/>
            <a:ext cx="428628" cy="964413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2786050" y="5500702"/>
            <a:ext cx="2000264" cy="7143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Wrong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Code.txt </a:t>
            </a:r>
            <a:r>
              <a:rPr lang="ko-KR" altLang="en-US" dirty="0" smtClean="0">
                <a:solidFill>
                  <a:schemeClr val="tx1"/>
                </a:solidFill>
              </a:rPr>
              <a:t>형성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71472" y="5500702"/>
            <a:ext cx="2000264" cy="7143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Correct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Decode.txt </a:t>
            </a:r>
            <a:r>
              <a:rPr lang="ko-KR" altLang="en-US" dirty="0" smtClean="0">
                <a:solidFill>
                  <a:schemeClr val="tx1"/>
                </a:solidFill>
              </a:rPr>
              <a:t>형성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214546" y="4071942"/>
            <a:ext cx="2000264" cy="7143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Newton’s Method Code </a:t>
            </a:r>
            <a:r>
              <a:rPr lang="ko-KR" altLang="en-US" dirty="0" smtClean="0">
                <a:solidFill>
                  <a:schemeClr val="tx1"/>
                </a:solidFill>
              </a:rPr>
              <a:t>해석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1" name="직선 화살표 연결선 20"/>
          <p:cNvCxnSpPr>
            <a:stCxn id="15" idx="2"/>
            <a:endCxn id="13" idx="0"/>
          </p:cNvCxnSpPr>
          <p:nvPr/>
        </p:nvCxnSpPr>
        <p:spPr>
          <a:xfrm rot="16200000" flipH="1">
            <a:off x="3143240" y="4857760"/>
            <a:ext cx="714380" cy="571504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071678"/>
            <a:ext cx="392533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4357654" y="2571744"/>
            <a:ext cx="4786346" cy="195438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altLang="ko-KR" sz="1700" b="1" dirty="0" smtClean="0">
                <a:latin typeface="+mj-ea"/>
                <a:ea typeface="+mj-ea"/>
              </a:rPr>
              <a:t>2 by 2 Matrix</a:t>
            </a:r>
          </a:p>
          <a:p>
            <a:r>
              <a:rPr lang="en-US" altLang="ko-KR" sz="1700" b="1" dirty="0" smtClean="0">
                <a:latin typeface="+mj-ea"/>
                <a:ea typeface="+mj-ea"/>
              </a:rPr>
              <a:t>1.0&lt;Result&lt;9.9 </a:t>
            </a:r>
            <a:r>
              <a:rPr lang="ko-KR" altLang="en-US" sz="1700" b="1" dirty="0" smtClean="0">
                <a:latin typeface="+mj-ea"/>
                <a:ea typeface="+mj-ea"/>
              </a:rPr>
              <a:t>를 가지는 임의의 함수 지정</a:t>
            </a:r>
            <a:endParaRPr lang="en-US" altLang="ko-KR" sz="1700" b="1" dirty="0" smtClean="0">
              <a:latin typeface="+mj-ea"/>
              <a:ea typeface="+mj-ea"/>
            </a:endParaRPr>
          </a:p>
          <a:p>
            <a:r>
              <a:rPr lang="en-US" altLang="ko-KR" sz="1700" b="1" dirty="0" smtClean="0">
                <a:latin typeface="+mj-ea"/>
              </a:rPr>
              <a:t>[Reason]</a:t>
            </a:r>
          </a:p>
          <a:p>
            <a:pPr marL="342900" indent="-342900">
              <a:buAutoNum type="arabicPeriod"/>
            </a:pPr>
            <a:r>
              <a:rPr lang="en-US" altLang="ko-KR" sz="1700" b="1" dirty="0" smtClean="0">
                <a:latin typeface="+mj-ea"/>
              </a:rPr>
              <a:t>Sin(x)</a:t>
            </a:r>
            <a:r>
              <a:rPr lang="ko-KR" altLang="en-US" sz="1700" b="1" dirty="0" smtClean="0">
                <a:latin typeface="+mj-ea"/>
              </a:rPr>
              <a:t>에 대해</a:t>
            </a:r>
            <a:r>
              <a:rPr lang="en-US" altLang="ko-KR" sz="1700" b="1" dirty="0" smtClean="0">
                <a:latin typeface="+mj-ea"/>
              </a:rPr>
              <a:t> </a:t>
            </a:r>
            <a:r>
              <a:rPr lang="en-US" altLang="ko-KR" sz="1700" b="1" dirty="0" smtClean="0">
                <a:latin typeface="+mj-ea"/>
                <a:ea typeface="+mj-ea"/>
              </a:rPr>
              <a:t>Newton’s Method </a:t>
            </a:r>
            <a:r>
              <a:rPr lang="ko-KR" altLang="en-US" sz="1700" b="1" dirty="0" smtClean="0">
                <a:latin typeface="+mj-ea"/>
                <a:ea typeface="+mj-ea"/>
              </a:rPr>
              <a:t>사용불가</a:t>
            </a:r>
            <a:endParaRPr lang="en-US" altLang="ko-KR" sz="1700" b="1" dirty="0" smtClean="0">
              <a:latin typeface="+mj-ea"/>
              <a:ea typeface="+mj-ea"/>
            </a:endParaRPr>
          </a:p>
          <a:p>
            <a:pPr marL="800100" lvl="1" indent="-342900"/>
            <a:r>
              <a:rPr lang="en-US" altLang="ko-KR" sz="1700" b="1" dirty="0" smtClean="0">
                <a:latin typeface="+mj-ea"/>
                <a:ea typeface="+mj-ea"/>
              </a:rPr>
              <a:t>(</a:t>
            </a:r>
            <a:r>
              <a:rPr lang="ko-KR" altLang="en-US" sz="1700" b="1" dirty="0" smtClean="0">
                <a:latin typeface="+mj-ea"/>
                <a:ea typeface="+mj-ea"/>
              </a:rPr>
              <a:t>단조증가</a:t>
            </a:r>
            <a:r>
              <a:rPr lang="en-US" altLang="ko-KR" sz="1700" b="1" dirty="0" smtClean="0">
                <a:latin typeface="+mj-ea"/>
                <a:ea typeface="+mj-ea"/>
              </a:rPr>
              <a:t>, </a:t>
            </a:r>
            <a:r>
              <a:rPr lang="ko-KR" altLang="en-US" sz="1700" b="1" dirty="0" smtClean="0">
                <a:latin typeface="+mj-ea"/>
                <a:ea typeface="+mj-ea"/>
              </a:rPr>
              <a:t>단조감수 함수 필요</a:t>
            </a:r>
            <a:r>
              <a:rPr lang="en-US" altLang="ko-KR" sz="1700" b="1" dirty="0" smtClean="0">
                <a:latin typeface="+mj-ea"/>
                <a:ea typeface="+mj-ea"/>
              </a:rPr>
              <a:t>)</a:t>
            </a:r>
          </a:p>
          <a:p>
            <a:pPr marL="342900" indent="-342900">
              <a:buAutoNum type="arabicPeriod"/>
            </a:pPr>
            <a:r>
              <a:rPr lang="en-US" altLang="ko-KR" b="1" dirty="0" smtClean="0">
                <a:latin typeface="+mj-ea"/>
                <a:ea typeface="+mj-ea"/>
              </a:rPr>
              <a:t>5unit</a:t>
            </a:r>
            <a:r>
              <a:rPr lang="ko-KR" altLang="en-US" b="1" dirty="0" smtClean="0">
                <a:latin typeface="+mj-ea"/>
                <a:ea typeface="+mj-ea"/>
              </a:rPr>
              <a:t>해석 시 </a:t>
            </a:r>
            <a:r>
              <a:rPr lang="en-US" altLang="ko-KR" b="1" dirty="0" smtClean="0">
                <a:solidFill>
                  <a:srgbClr val="FF0000"/>
                </a:solidFill>
                <a:latin typeface="+mj-ea"/>
                <a:ea typeface="+mj-ea"/>
              </a:rPr>
              <a:t>0</a:t>
            </a:r>
            <a:r>
              <a:rPr lang="en-US" altLang="ko-KR" b="1" dirty="0" smtClean="0">
                <a:latin typeface="+mj-ea"/>
                <a:ea typeface="+mj-ea"/>
              </a:rPr>
              <a:t>1234</a:t>
            </a:r>
            <a:r>
              <a:rPr lang="en-US" altLang="ko-KR" b="1" dirty="0" smtClean="0">
                <a:latin typeface="+mj-ea"/>
                <a:ea typeface="+mj-ea"/>
                <a:sym typeface="Wingdings"/>
              </a:rPr>
              <a:t></a:t>
            </a:r>
            <a:r>
              <a:rPr lang="ko-KR" altLang="en-US" b="1" dirty="0" smtClean="0">
                <a:latin typeface="+mj-ea"/>
                <a:ea typeface="+mj-ea"/>
              </a:rPr>
              <a:t>해석 불가</a:t>
            </a:r>
            <a:endParaRPr lang="en-US" altLang="ko-KR" b="1" dirty="0" smtClean="0">
              <a:latin typeface="+mj-ea"/>
              <a:ea typeface="+mj-ea"/>
            </a:endParaRPr>
          </a:p>
          <a:p>
            <a:pPr marL="800100" lvl="1" indent="-342900"/>
            <a:r>
              <a:rPr lang="en-US" altLang="ko-KR" b="1" dirty="0" smtClean="0">
                <a:latin typeface="+mj-ea"/>
                <a:ea typeface="+mj-ea"/>
              </a:rPr>
              <a:t>(</a:t>
            </a:r>
            <a:r>
              <a:rPr lang="ko-KR" altLang="en-US" b="1" dirty="0" smtClean="0">
                <a:latin typeface="+mj-ea"/>
                <a:ea typeface="+mj-ea"/>
              </a:rPr>
              <a:t>동일한 자리 수를 가지는 </a:t>
            </a:r>
            <a:r>
              <a:rPr lang="en-US" altLang="ko-KR" b="1" dirty="0" smtClean="0">
                <a:latin typeface="+mj-ea"/>
                <a:ea typeface="+mj-ea"/>
              </a:rPr>
              <a:t>unit </a:t>
            </a:r>
            <a:r>
              <a:rPr lang="ko-KR" altLang="en-US" b="1" dirty="0" smtClean="0">
                <a:latin typeface="+mj-ea"/>
                <a:ea typeface="+mj-ea"/>
              </a:rPr>
              <a:t>생성</a:t>
            </a:r>
            <a:r>
              <a:rPr lang="en-US" altLang="ko-KR" b="1" dirty="0" smtClean="0">
                <a:latin typeface="+mj-ea"/>
                <a:ea typeface="+mj-ea"/>
              </a:rPr>
              <a:t>)</a:t>
            </a:r>
            <a:endParaRPr lang="ko-KR" altLang="en-US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429124" y="2214554"/>
            <a:ext cx="4500594" cy="392909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4 units Password </a:t>
            </a:r>
            <a:r>
              <a:rPr lang="ko-KR" altLang="en-US" sz="2000" dirty="0" smtClean="0"/>
              <a:t>입력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(ex:2456).</a:t>
            </a:r>
          </a:p>
          <a:p>
            <a:pPr lvl="1"/>
            <a:r>
              <a:rPr lang="en-US" altLang="ko-KR" sz="1800" dirty="0"/>
              <a:t>X1=2.4 and X2=5.6</a:t>
            </a:r>
            <a:r>
              <a:rPr lang="ko-KR" altLang="en-US" sz="1800" dirty="0"/>
              <a:t>으로 </a:t>
            </a:r>
            <a:r>
              <a:rPr lang="ko-KR" altLang="en-US" sz="1800" dirty="0" smtClean="0"/>
              <a:t>입력</a:t>
            </a:r>
            <a:endParaRPr lang="en-US" altLang="ko-KR" sz="1800" dirty="0" smtClean="0"/>
          </a:p>
          <a:p>
            <a:r>
              <a:rPr lang="en-US" altLang="ko-KR" sz="2000" dirty="0" smtClean="0"/>
              <a:t>User</a:t>
            </a:r>
            <a:r>
              <a:rPr lang="ko-KR" altLang="en-US" sz="2000" dirty="0" smtClean="0"/>
              <a:t>로부터 </a:t>
            </a:r>
            <a:r>
              <a:rPr lang="en-US" altLang="ko-KR" sz="2000" dirty="0" smtClean="0"/>
              <a:t>information </a:t>
            </a:r>
            <a:r>
              <a:rPr lang="ko-KR" altLang="en-US" sz="2000" dirty="0" smtClean="0"/>
              <a:t>입력</a:t>
            </a:r>
            <a:endParaRPr lang="en-US" altLang="ko-KR" sz="2000" dirty="0" smtClean="0"/>
          </a:p>
          <a:p>
            <a:r>
              <a:rPr lang="ko-KR" altLang="en-US" sz="2000" dirty="0" smtClean="0"/>
              <a:t>문자 하나씩 입력 </a:t>
            </a:r>
            <a:r>
              <a:rPr lang="en-US" altLang="ko-KR" sz="2000" dirty="0" smtClean="0"/>
              <a:t>ex(‘a’=[n1][n2])</a:t>
            </a:r>
          </a:p>
          <a:p>
            <a:pPr lvl="1"/>
            <a:r>
              <a:rPr lang="en-US" altLang="ko-KR" sz="1600" dirty="0"/>
              <a:t>One </a:t>
            </a:r>
            <a:r>
              <a:rPr lang="en-US" altLang="ko-KR" sz="1600" dirty="0" smtClean="0"/>
              <a:t>character=1by2 array</a:t>
            </a:r>
          </a:p>
          <a:p>
            <a:r>
              <a:rPr lang="en-US" altLang="ko-KR" sz="2000" dirty="0" smtClean="0"/>
              <a:t>Result1=f1(n1, x1)+f2(n2, x1)</a:t>
            </a:r>
          </a:p>
          <a:p>
            <a:pPr>
              <a:buNone/>
            </a:pPr>
            <a:r>
              <a:rPr lang="en-US" altLang="ko-KR" sz="2000" dirty="0" smtClean="0"/>
              <a:t>	Result2=f1(n1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x2)+</a:t>
            </a:r>
            <a:r>
              <a:rPr lang="en-US" altLang="ko-KR" sz="2000" dirty="0"/>
              <a:t>f2(n2, </a:t>
            </a:r>
            <a:r>
              <a:rPr lang="en-US" altLang="ko-KR" sz="2000" dirty="0" smtClean="0"/>
              <a:t>x2)</a:t>
            </a:r>
          </a:p>
          <a:p>
            <a:r>
              <a:rPr lang="ko-KR" altLang="en-US" sz="2000" dirty="0" smtClean="0"/>
              <a:t>총 </a:t>
            </a:r>
            <a:r>
              <a:rPr lang="en-US" altLang="ko-KR" sz="2000" dirty="0" smtClean="0"/>
              <a:t>10 unit</a:t>
            </a:r>
            <a:r>
              <a:rPr lang="ko-KR" altLang="en-US" sz="2000" dirty="0" smtClean="0"/>
              <a:t>의 숫자로 문자하나 저장</a:t>
            </a:r>
            <a:endParaRPr lang="en-US" altLang="ko-KR" sz="2000" dirty="0"/>
          </a:p>
          <a:p>
            <a:pPr lvl="1"/>
            <a:r>
              <a:rPr lang="en-US" altLang="ko-KR" sz="1600" dirty="0"/>
              <a:t>5 unit(result1)+5 unit(result2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2000" dirty="0" smtClean="0"/>
              <a:t>Decode</a:t>
            </a:r>
            <a:r>
              <a:rPr lang="ko-KR" altLang="en-US" sz="2000" dirty="0" smtClean="0"/>
              <a:t>시 </a:t>
            </a:r>
            <a:r>
              <a:rPr lang="en-US" altLang="ko-KR" sz="2000" dirty="0" smtClean="0"/>
              <a:t>end </a:t>
            </a:r>
            <a:r>
              <a:rPr lang="ko-KR" altLang="en-US" sz="2000" dirty="0" smtClean="0"/>
              <a:t>인식을 위한 </a:t>
            </a:r>
            <a:r>
              <a:rPr lang="en-US" altLang="ko-KR" sz="2000" dirty="0" smtClean="0"/>
              <a:t>code </a:t>
            </a:r>
            <a:r>
              <a:rPr lang="ko-KR" altLang="en-US" sz="2000" dirty="0" smtClean="0"/>
              <a:t>입력</a:t>
            </a:r>
            <a:r>
              <a:rPr lang="en-US" altLang="ko-KR" sz="2000" dirty="0" smtClean="0"/>
              <a:t>’1000’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Password, Coder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375348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00562" y="2428868"/>
            <a:ext cx="4357718" cy="2842078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10unit</a:t>
            </a:r>
            <a:r>
              <a:rPr lang="ko-KR" altLang="en-US" sz="2000" dirty="0" smtClean="0"/>
              <a:t>씩 </a:t>
            </a:r>
            <a:r>
              <a:rPr lang="en-US" altLang="ko-KR" sz="2000" dirty="0" smtClean="0"/>
              <a:t>scan</a:t>
            </a:r>
            <a:r>
              <a:rPr lang="ko-KR" altLang="en-US" sz="2000" dirty="0" smtClean="0"/>
              <a:t>하여 </a:t>
            </a:r>
            <a:r>
              <a:rPr lang="en-US" altLang="ko-KR" sz="2000" dirty="0" smtClean="0"/>
              <a:t>y1, y2</a:t>
            </a:r>
            <a:r>
              <a:rPr lang="ko-KR" altLang="en-US" sz="2000" dirty="0" smtClean="0"/>
              <a:t>값 저장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Ex)5326891087</a:t>
            </a:r>
          </a:p>
          <a:p>
            <a:pPr lvl="1"/>
            <a:r>
              <a:rPr lang="en-US" altLang="ko-KR" sz="1600" dirty="0" smtClean="0"/>
              <a:t>Y1=5.3268, Y2=9.1087</a:t>
            </a:r>
            <a:endParaRPr lang="en-US" altLang="ko-KR" sz="2000" dirty="0" smtClean="0"/>
          </a:p>
          <a:p>
            <a:r>
              <a:rPr lang="en-US" altLang="ko-KR" sz="2000" dirty="0" smtClean="0"/>
              <a:t>Newton’s Method </a:t>
            </a:r>
            <a:r>
              <a:rPr lang="ko-KR" altLang="en-US" sz="2000" dirty="0" smtClean="0"/>
              <a:t>사용</a:t>
            </a:r>
            <a:endParaRPr lang="en-US" altLang="ko-KR" sz="2000" dirty="0"/>
          </a:p>
          <a:p>
            <a:pPr lvl="1"/>
            <a:r>
              <a:rPr lang="ko-KR" altLang="en-US" sz="1600" dirty="0" smtClean="0"/>
              <a:t>주어진 </a:t>
            </a:r>
            <a:r>
              <a:rPr lang="en-US" altLang="ko-KR" sz="1600" dirty="0" smtClean="0"/>
              <a:t>y[]</a:t>
            </a:r>
            <a:r>
              <a:rPr lang="ko-KR" altLang="en-US" sz="1600" dirty="0" smtClean="0"/>
              <a:t>값으로 </a:t>
            </a:r>
            <a:r>
              <a:rPr lang="en-US" altLang="ko-KR" sz="1600" dirty="0" smtClean="0"/>
              <a:t>n1, n2 approach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r>
              <a:rPr lang="en-US" altLang="ko-KR" sz="2000" dirty="0" smtClean="0"/>
              <a:t>Round off(</a:t>
            </a:r>
            <a:r>
              <a:rPr lang="en-US" altLang="ko-KR" sz="2000" dirty="0" err="1" smtClean="0"/>
              <a:t>double</a:t>
            </a:r>
            <a:r>
              <a:rPr lang="en-US" altLang="ko-KR" sz="2000" dirty="0" err="1" smtClean="0">
                <a:sym typeface="Wingdings"/>
              </a:rPr>
              <a:t>int</a:t>
            </a:r>
            <a:r>
              <a:rPr lang="en-US" altLang="ko-KR" sz="2000" dirty="0" smtClean="0">
                <a:sym typeface="Wingdings"/>
              </a:rPr>
              <a:t>)</a:t>
            </a:r>
          </a:p>
          <a:p>
            <a:r>
              <a:rPr lang="en-US" altLang="ko-KR" sz="2000" dirty="0" smtClean="0">
                <a:sym typeface="Wingdings"/>
              </a:rPr>
              <a:t>Numerals  one Character</a:t>
            </a:r>
            <a:endParaRPr lang="en-US" altLang="ko-KR" sz="2000" dirty="0" smtClean="0"/>
          </a:p>
          <a:p>
            <a:r>
              <a:rPr lang="en-US" altLang="ko-KR" sz="2000" dirty="0" smtClean="0"/>
              <a:t>End code ‘1000’</a:t>
            </a:r>
            <a:r>
              <a:rPr lang="ko-KR" altLang="en-US" sz="2000" dirty="0" smtClean="0"/>
              <a:t>입력 시 종료</a:t>
            </a: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Decoder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3214710" cy="5004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00306"/>
            <a:ext cx="28860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그룹 14"/>
          <p:cNvGrpSpPr/>
          <p:nvPr/>
        </p:nvGrpSpPr>
        <p:grpSpPr>
          <a:xfrm>
            <a:off x="3000364" y="4357694"/>
            <a:ext cx="5091128" cy="1933578"/>
            <a:chOff x="3000364" y="4357694"/>
            <a:chExt cx="5091128" cy="1933578"/>
          </a:xfrm>
        </p:grpSpPr>
        <p:sp>
          <p:nvSpPr>
            <p:cNvPr id="10" name="오른쪽 화살표 9"/>
            <p:cNvSpPr/>
            <p:nvPr/>
          </p:nvSpPr>
          <p:spPr>
            <a:xfrm>
              <a:off x="4071934" y="4714884"/>
              <a:ext cx="856082" cy="714380"/>
            </a:xfrm>
            <a:prstGeom prst="rightArrow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00364" y="4357694"/>
              <a:ext cx="3429024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+mj-ea"/>
                  <a:ea typeface="+mj-ea"/>
                </a:rPr>
                <a:t>Decoder &amp; Correct Password</a:t>
              </a:r>
              <a:endParaRPr lang="ko-KR" altLang="en-US" b="1" dirty="0">
                <a:latin typeface="+mj-ea"/>
                <a:ea typeface="+mj-ea"/>
              </a:endParaRPr>
            </a:p>
          </p:txBody>
        </p:sp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14942" y="4786322"/>
              <a:ext cx="2876550" cy="150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그룹 13"/>
          <p:cNvGrpSpPr/>
          <p:nvPr/>
        </p:nvGrpSpPr>
        <p:grpSpPr>
          <a:xfrm>
            <a:off x="2857488" y="2143116"/>
            <a:ext cx="5343542" cy="1762128"/>
            <a:chOff x="2857488" y="2143116"/>
            <a:chExt cx="5343542" cy="1762128"/>
          </a:xfrm>
        </p:grpSpPr>
        <p:sp>
          <p:nvSpPr>
            <p:cNvPr id="6" name="오른쪽 화살표 5"/>
            <p:cNvSpPr/>
            <p:nvPr/>
          </p:nvSpPr>
          <p:spPr>
            <a:xfrm>
              <a:off x="3929058" y="2500306"/>
              <a:ext cx="856082" cy="714380"/>
            </a:xfrm>
            <a:prstGeom prst="rightArrow">
              <a:avLst/>
            </a:prstGeom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57488" y="2143116"/>
              <a:ext cx="3429024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+mj-ea"/>
                  <a:ea typeface="+mj-ea"/>
                </a:rPr>
                <a:t>Decoder &amp; Wrong Password</a:t>
              </a:r>
              <a:endParaRPr lang="ko-KR" altLang="en-US" b="1" dirty="0">
                <a:latin typeface="+mj-ea"/>
                <a:ea typeface="+mj-ea"/>
              </a:endParaRPr>
            </a:p>
          </p:txBody>
        </p:sp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86380" y="2571744"/>
              <a:ext cx="2914650" cy="133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그룹 17"/>
          <p:cNvGrpSpPr/>
          <p:nvPr/>
        </p:nvGrpSpPr>
        <p:grpSpPr>
          <a:xfrm>
            <a:off x="500034" y="1071546"/>
            <a:ext cx="6353175" cy="1752607"/>
            <a:chOff x="500034" y="1071546"/>
            <a:chExt cx="6353175" cy="1752607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0034" y="1071546"/>
              <a:ext cx="634365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0034" y="2071678"/>
              <a:ext cx="6353175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Final Term Report</a:t>
            </a:r>
            <a:endParaRPr lang="ko-KR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81438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286124"/>
            <a:ext cx="6910408" cy="32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46988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altLang="ko-KR" sz="2800" dirty="0" smtClean="0"/>
              <a:t>(Program Process)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2800" dirty="0" smtClean="0"/>
              <a:t>Fe-Si-C </a:t>
            </a:r>
            <a:r>
              <a:rPr lang="ko-KR" altLang="en-US" sz="2800" dirty="0" smtClean="0"/>
              <a:t>각 원소 </a:t>
            </a:r>
            <a:r>
              <a:rPr lang="en-US" altLang="ko-KR" sz="2800" dirty="0" smtClean="0"/>
              <a:t>wt%</a:t>
            </a:r>
            <a:r>
              <a:rPr lang="en-US" altLang="ko-KR" sz="2800" dirty="0" smtClean="0">
                <a:sym typeface="Wingdings"/>
              </a:rPr>
              <a:t>u-fraction </a:t>
            </a:r>
            <a:r>
              <a:rPr lang="ko-KR" altLang="en-US" sz="2800" dirty="0" smtClean="0">
                <a:sym typeface="Wingdings"/>
              </a:rPr>
              <a:t>초기화</a:t>
            </a:r>
            <a:endParaRPr lang="en-US" altLang="ko-KR" sz="2800" dirty="0" smtClean="0">
              <a:sym typeface="Wingding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sz="2800" dirty="0" smtClean="0">
                <a:sym typeface="Wingdings"/>
              </a:rPr>
              <a:t>Diffusion coefficient, chemical potential </a:t>
            </a:r>
            <a:r>
              <a:rPr lang="ko-KR" altLang="en-US" sz="2800" dirty="0" smtClean="0">
                <a:sym typeface="Wingdings"/>
              </a:rPr>
              <a:t>정의</a:t>
            </a:r>
            <a:endParaRPr lang="en-US" altLang="ko-KR" sz="2800" dirty="0" smtClean="0">
              <a:sym typeface="Wingding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sz="2800" dirty="0" smtClean="0">
                <a:sym typeface="Wingdings"/>
              </a:rPr>
              <a:t>Finite Differential Method</a:t>
            </a:r>
            <a:r>
              <a:rPr lang="ko-KR" altLang="en-US" sz="2800" dirty="0" smtClean="0">
                <a:sym typeface="Wingdings"/>
              </a:rPr>
              <a:t>를 사용하여 </a:t>
            </a:r>
            <a:r>
              <a:rPr lang="en-US" altLang="ko-KR" sz="2800" dirty="0" smtClean="0">
                <a:sym typeface="Wingdings"/>
              </a:rPr>
              <a:t>Si, C concentration </a:t>
            </a:r>
            <a:r>
              <a:rPr lang="ko-KR" altLang="en-US" sz="2800" dirty="0" smtClean="0">
                <a:sym typeface="Wingdings"/>
              </a:rPr>
              <a:t>측정</a:t>
            </a:r>
            <a:endParaRPr lang="en-US" altLang="ko-KR" sz="2800" dirty="0" smtClean="0">
              <a:sym typeface="Wingdings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Algorism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785926"/>
            <a:ext cx="7572428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HY강M" pitchFamily="18" charset="-127"/>
                <a:ea typeface="HY강M" pitchFamily="18" charset="-127"/>
              </a:rPr>
              <a:t>Initial Condition</a:t>
            </a:r>
            <a:endParaRPr lang="ko-KR" altLang="en-US" b="1" dirty="0">
              <a:latin typeface="HY강M" pitchFamily="18" charset="-127"/>
              <a:ea typeface="HY강M" pitchFamily="18" charset="-127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85992"/>
            <a:ext cx="4010024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071678"/>
            <a:ext cx="4400556" cy="125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+mj-ea"/>
              </a:rPr>
              <a:t>Wt%</a:t>
            </a:r>
            <a:r>
              <a:rPr lang="en-US" altLang="ko-KR" dirty="0">
                <a:latin typeface="+mj-ea"/>
                <a:sym typeface="Wingdings"/>
              </a:rPr>
              <a:t></a:t>
            </a:r>
            <a:r>
              <a:rPr lang="en-US" altLang="ko-KR" dirty="0">
                <a:latin typeface="+mj-ea"/>
              </a:rPr>
              <a:t>U fraction transformation</a:t>
            </a:r>
            <a:endParaRPr lang="ko-KR" altLang="en-US" dirty="0">
              <a:latin typeface="+mj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5214950"/>
            <a:ext cx="7572428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HY강M" pitchFamily="18" charset="-127"/>
                <a:ea typeface="HY강M" pitchFamily="18" charset="-127"/>
              </a:rPr>
              <a:t>Left(50mm), Right(50mm) </a:t>
            </a:r>
            <a:r>
              <a:rPr lang="ko-KR" altLang="en-US" b="1" dirty="0" smtClean="0">
                <a:latin typeface="HY강M" pitchFamily="18" charset="-127"/>
                <a:ea typeface="HY강M" pitchFamily="18" charset="-127"/>
              </a:rPr>
              <a:t> 초기값 </a:t>
            </a:r>
            <a:r>
              <a:rPr lang="en-US" altLang="ko-KR" b="1" dirty="0" smtClean="0">
                <a:latin typeface="HY강M" pitchFamily="18" charset="-127"/>
                <a:ea typeface="HY강M" pitchFamily="18" charset="-127"/>
              </a:rPr>
              <a:t>wt%</a:t>
            </a:r>
            <a:r>
              <a:rPr lang="ko-KR" altLang="en-US" b="1" dirty="0" smtClean="0">
                <a:latin typeface="HY강M" pitchFamily="18" charset="-127"/>
                <a:ea typeface="HY강M" pitchFamily="18" charset="-127"/>
              </a:rPr>
              <a:t>를 </a:t>
            </a:r>
            <a:r>
              <a:rPr lang="en-US" altLang="ko-KR" b="1" dirty="0" smtClean="0">
                <a:latin typeface="HY강M" pitchFamily="18" charset="-127"/>
                <a:ea typeface="HY강M" pitchFamily="18" charset="-127"/>
              </a:rPr>
              <a:t>u fraction</a:t>
            </a:r>
            <a:r>
              <a:rPr lang="ko-KR" altLang="en-US" b="1" dirty="0" smtClean="0">
                <a:latin typeface="HY강M" pitchFamily="18" charset="-127"/>
                <a:ea typeface="HY강M" pitchFamily="18" charset="-127"/>
              </a:rPr>
              <a:t>으로 초기화</a:t>
            </a:r>
            <a:endParaRPr lang="ko-KR" altLang="en-US" b="1" dirty="0">
              <a:latin typeface="HY강M" pitchFamily="18" charset="-127"/>
              <a:ea typeface="HY강M" pitchFamily="18" charset="-127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6300" y="2071678"/>
            <a:ext cx="44577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3116"/>
            <a:ext cx="19526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428868"/>
            <a:ext cx="28194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929198"/>
            <a:ext cx="5176854" cy="96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071942"/>
            <a:ext cx="42767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Diffusion Coefficient 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428736"/>
            <a:ext cx="39528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929066"/>
            <a:ext cx="257176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타원 6"/>
          <p:cNvSpPr/>
          <p:nvPr/>
        </p:nvSpPr>
        <p:spPr>
          <a:xfrm>
            <a:off x="6000760" y="2928934"/>
            <a:ext cx="642942" cy="64294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>
            <a:stCxn id="7" idx="3"/>
          </p:cNvCxnSpPr>
          <p:nvPr/>
        </p:nvCxnSpPr>
        <p:spPr>
          <a:xfrm rot="5400000">
            <a:off x="3750464" y="1798926"/>
            <a:ext cx="665661" cy="4023247"/>
          </a:xfrm>
          <a:prstGeom prst="straightConnector1">
            <a:avLst/>
          </a:prstGeom>
          <a:ln w="31750">
            <a:solidFill>
              <a:schemeClr val="bg2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1214422"/>
            <a:ext cx="3729013" cy="248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5855339"/>
            <a:ext cx="3714776" cy="100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타원 13"/>
          <p:cNvSpPr/>
          <p:nvPr/>
        </p:nvSpPr>
        <p:spPr>
          <a:xfrm>
            <a:off x="3214678" y="5715016"/>
            <a:ext cx="642942" cy="64294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3286116" y="4857760"/>
            <a:ext cx="642942" cy="64294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3357554" y="3929066"/>
            <a:ext cx="642942" cy="64294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Finite Differential  Method</a:t>
            </a:r>
            <a:endParaRPr lang="ko-KR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785926"/>
            <a:ext cx="64674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143380"/>
            <a:ext cx="66103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85918" y="6286520"/>
            <a:ext cx="7572428" cy="61555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altLang="ko-KR" sz="1700" b="1" dirty="0" smtClean="0">
                <a:latin typeface="HY강M" pitchFamily="18" charset="-127"/>
                <a:ea typeface="HY강M" pitchFamily="18" charset="-127"/>
              </a:rPr>
              <a:t>Finite form</a:t>
            </a:r>
            <a:r>
              <a:rPr lang="ko-KR" altLang="en-US" sz="1700" b="1" dirty="0" smtClean="0">
                <a:latin typeface="HY강M" pitchFamily="18" charset="-127"/>
                <a:ea typeface="HY강M" pitchFamily="18" charset="-127"/>
              </a:rPr>
              <a:t>이므로 끝에서는 </a:t>
            </a:r>
            <a:r>
              <a:rPr lang="en-US" altLang="ko-KR" sz="1700" b="1" dirty="0" smtClean="0">
                <a:latin typeface="+mj-ea"/>
              </a:rPr>
              <a:t>Centered Difference </a:t>
            </a:r>
            <a:r>
              <a:rPr lang="ko-KR" altLang="en-US" sz="1700" b="1" dirty="0" smtClean="0">
                <a:latin typeface="+mj-ea"/>
              </a:rPr>
              <a:t>사용</a:t>
            </a:r>
            <a:r>
              <a:rPr lang="en-US" altLang="ko-KR" sz="1700" b="1" dirty="0" smtClean="0">
                <a:latin typeface="+mj-ea"/>
              </a:rPr>
              <a:t>(Boundary</a:t>
            </a:r>
            <a:r>
              <a:rPr lang="en-US" altLang="ko-KR" sz="1700" b="1" dirty="0" smtClean="0">
                <a:latin typeface="+mj-ea"/>
              </a:rPr>
              <a:t>)</a:t>
            </a:r>
          </a:p>
          <a:p>
            <a:r>
              <a:rPr lang="ko-KR" altLang="en-US" sz="1700" b="1" dirty="0" smtClean="0">
                <a:latin typeface="+mj-ea"/>
                <a:sym typeface="Wingdings"/>
              </a:rPr>
              <a:t></a:t>
            </a:r>
            <a:r>
              <a:rPr lang="ko-KR" altLang="en-US" sz="1700" b="1" dirty="0" smtClean="0">
                <a:latin typeface="+mj-ea"/>
              </a:rPr>
              <a:t>정의 한 뒤 다시 그 조성에 대해 </a:t>
            </a:r>
            <a:r>
              <a:rPr lang="en-US" altLang="ko-KR" sz="1700" b="1" dirty="0" smtClean="0">
                <a:latin typeface="+mj-ea"/>
              </a:rPr>
              <a:t>Diffusivity </a:t>
            </a:r>
            <a:r>
              <a:rPr lang="ko-KR" altLang="en-US" sz="1700" b="1" dirty="0" smtClean="0">
                <a:latin typeface="+mj-ea"/>
              </a:rPr>
              <a:t>계산</a:t>
            </a:r>
            <a:endParaRPr lang="en-US" altLang="ko-KR" sz="1700" b="1" dirty="0" smtClean="0">
              <a:latin typeface="+mj-ea"/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2571736" y="5929330"/>
            <a:ext cx="1785950" cy="285752"/>
          </a:xfrm>
          <a:prstGeom prst="straightConnector1">
            <a:avLst/>
          </a:prstGeom>
          <a:ln w="31750">
            <a:solidFill>
              <a:schemeClr val="bg2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57356" y="4500570"/>
            <a:ext cx="7572428" cy="3539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altLang="ko-KR" sz="1700" b="1" dirty="0" smtClean="0">
                <a:latin typeface="+mj-ea"/>
              </a:rPr>
              <a:t>Time step </a:t>
            </a:r>
            <a:r>
              <a:rPr lang="en-US" altLang="ko-KR" sz="1700" b="1" dirty="0" err="1" smtClean="0">
                <a:latin typeface="+mj-ea"/>
              </a:rPr>
              <a:t>dt</a:t>
            </a:r>
            <a:r>
              <a:rPr lang="en-US" altLang="ko-KR" sz="1700" b="1" dirty="0" smtClean="0">
                <a:latin typeface="+mj-ea"/>
              </a:rPr>
              <a:t>&lt;1250s , 13*24*3600 </a:t>
            </a:r>
            <a:r>
              <a:rPr lang="ko-KR" altLang="en-US" sz="1700" b="1" dirty="0" smtClean="0">
                <a:latin typeface="+mj-ea"/>
              </a:rPr>
              <a:t>약수 </a:t>
            </a:r>
            <a:r>
              <a:rPr lang="en-US" altLang="ko-KR" sz="1700" b="1" dirty="0" smtClean="0">
                <a:latin typeface="+mj-ea"/>
              </a:rPr>
              <a:t>1200s time step</a:t>
            </a:r>
            <a:r>
              <a:rPr lang="ko-KR" altLang="en-US" sz="1700" b="1" dirty="0" smtClean="0">
                <a:latin typeface="+mj-ea"/>
              </a:rPr>
              <a:t>으로 선택</a:t>
            </a:r>
            <a:r>
              <a:rPr lang="en-US" altLang="ko-KR" sz="1700" b="1" dirty="0" smtClean="0">
                <a:latin typeface="+mj-ea"/>
              </a:rPr>
              <a:t> </a:t>
            </a:r>
            <a:endParaRPr lang="en-US" altLang="ko-KR" sz="1700" b="1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00240"/>
            <a:ext cx="7215238" cy="455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7215238" cy="456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Numerical Method</a:t>
            </a:r>
            <a:br>
              <a:rPr lang="en-US" altLang="ko-KR" dirty="0" smtClean="0"/>
            </a:br>
            <a:r>
              <a:rPr lang="ko-KR" altLang="en-US" dirty="0" smtClean="0"/>
              <a:t>자유주제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143504" y="5429264"/>
            <a:ext cx="4000528" cy="500066"/>
          </a:xfrm>
        </p:spPr>
        <p:txBody>
          <a:bodyPr>
            <a:normAutofit fontScale="92500"/>
          </a:bodyPr>
          <a:lstStyle/>
          <a:p>
            <a:r>
              <a:rPr lang="en-US" altLang="ko-KR" sz="2400" b="1" i="0" dirty="0" smtClean="0"/>
              <a:t> </a:t>
            </a:r>
            <a:r>
              <a:rPr lang="ko-KR" altLang="en-US" sz="2400" b="1" i="0" dirty="0" smtClean="0"/>
              <a:t>신소재 </a:t>
            </a:r>
            <a:r>
              <a:rPr lang="en-US" altLang="ko-KR" sz="2400" b="1" i="0" dirty="0" smtClean="0"/>
              <a:t>20071157 </a:t>
            </a:r>
            <a:r>
              <a:rPr lang="ko-KR" altLang="en-US" sz="2400" b="1" i="0" dirty="0" smtClean="0"/>
              <a:t>이 준 호</a:t>
            </a:r>
            <a:r>
              <a:rPr lang="en-US" altLang="ko-KR" sz="2400" b="1" i="0" dirty="0" smtClean="0"/>
              <a:t> </a:t>
            </a:r>
            <a:endParaRPr lang="ko-KR" altLang="en-US" sz="2400" b="1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Natural01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Midterm Presentation_Al_8090_정호상, 오승재, 이준호</Template>
  <TotalTime>161</TotalTime>
  <Words>335</Words>
  <Application>Microsoft Office PowerPoint</Application>
  <PresentationFormat>화면 슬라이드 쇼(4:3)</PresentationFormat>
  <Paragraphs>72</Paragraphs>
  <Slides>14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New_Natural01</vt:lpstr>
      <vt:lpstr>Numerical Method Final Term Report</vt:lpstr>
      <vt:lpstr>Final Term Report</vt:lpstr>
      <vt:lpstr>Algorism</vt:lpstr>
      <vt:lpstr>Wt%U fraction transformation</vt:lpstr>
      <vt:lpstr>Diffusion Coefficient </vt:lpstr>
      <vt:lpstr>Finite Differential  Method</vt:lpstr>
      <vt:lpstr>Result</vt:lpstr>
      <vt:lpstr>Result</vt:lpstr>
      <vt:lpstr>Numerical Method 자유주제</vt:lpstr>
      <vt:lpstr>자유주제</vt:lpstr>
      <vt:lpstr>Algorism &amp; function</vt:lpstr>
      <vt:lpstr>Password, Coder</vt:lpstr>
      <vt:lpstr>Decoder</vt:lpstr>
      <vt:lpstr>Result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</dc:title>
  <dc:creator>Microsoft Corporation</dc:creator>
  <cp:lastModifiedBy>owner</cp:lastModifiedBy>
  <cp:revision>67</cp:revision>
  <dcterms:created xsi:type="dcterms:W3CDTF">2006-10-05T04:04:58Z</dcterms:created>
  <dcterms:modified xsi:type="dcterms:W3CDTF">2009-12-21T04:14:59Z</dcterms:modified>
</cp:coreProperties>
</file>