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80" r:id="rId4"/>
    <p:sldId id="270" r:id="rId5"/>
    <p:sldId id="271" r:id="rId6"/>
    <p:sldId id="276" r:id="rId7"/>
    <p:sldId id="272" r:id="rId8"/>
    <p:sldId id="277" r:id="rId9"/>
    <p:sldId id="278" r:id="rId10"/>
    <p:sldId id="279" r:id="rId11"/>
    <p:sldId id="281" r:id="rId12"/>
    <p:sldId id="283" r:id="rId13"/>
    <p:sldId id="284" r:id="rId14"/>
    <p:sldId id="285" r:id="rId15"/>
    <p:sldId id="287" r:id="rId16"/>
    <p:sldId id="289" r:id="rId17"/>
    <p:sldId id="286" r:id="rId18"/>
    <p:sldId id="290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6" autoAdjust="0"/>
  </p:normalViewPr>
  <p:slideViewPr>
    <p:cSldViewPr>
      <p:cViewPr>
        <p:scale>
          <a:sx n="100" d="100"/>
          <a:sy n="100" d="100"/>
        </p:scale>
        <p:origin x="-193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A28A5-9982-42FF-B686-5D173BEFF42A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F9FB1-FF22-4B19-B00D-761FFFBAFB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F9FB1-FF22-4B19-B00D-761FFFBAFB2B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F9FB1-FF22-4B19-B00D-761FFFBAFB2B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F9FB1-FF22-4B19-B00D-761FFFBAFB2B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F9FB1-FF22-4B19-B00D-761FFFBAFB2B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F9FB1-FF22-4B19-B00D-761FFFBAFB2B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F9FB1-FF22-4B19-B00D-761FFFBAFB2B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F9FB1-FF22-4B19-B00D-761FFFBAFB2B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F9FB1-FF22-4B19-B00D-761FFFBAFB2B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F9FB1-FF22-4B19-B00D-761FFFBAFB2B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F9FB1-FF22-4B19-B00D-761FFFBAFB2B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F9FB1-FF22-4B19-B00D-761FFFBAFB2B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A14-3AEE-43F7-874C-DE786CCCB37F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B86-9585-435F-8683-71B730F1FA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A14-3AEE-43F7-874C-DE786CCCB37F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B86-9585-435F-8683-71B730F1FA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A14-3AEE-43F7-874C-DE786CCCB37F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B86-9585-435F-8683-71B730F1FA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A14-3AEE-43F7-874C-DE786CCCB37F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B86-9585-435F-8683-71B730F1FA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A14-3AEE-43F7-874C-DE786CCCB37F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B86-9585-435F-8683-71B730F1FA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A14-3AEE-43F7-874C-DE786CCCB37F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B86-9585-435F-8683-71B730F1FA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A14-3AEE-43F7-874C-DE786CCCB37F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B86-9585-435F-8683-71B730F1FA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A14-3AEE-43F7-874C-DE786CCCB37F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B86-9585-435F-8683-71B730F1FA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A14-3AEE-43F7-874C-DE786CCCB37F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B86-9585-435F-8683-71B730F1FA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A14-3AEE-43F7-874C-DE786CCCB37F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B86-9585-435F-8683-71B730F1FA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DDA14-3AEE-43F7-874C-DE786CCCB37F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AB86-9585-435F-8683-71B730F1FA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DA14-3AEE-43F7-874C-DE786CCCB37F}" type="datetimeFigureOut">
              <a:rPr lang="ko-KR" altLang="en-US" smtClean="0"/>
              <a:pPr/>
              <a:t>2017-05-31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AB86-9585-435F-8683-71B730F1FA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4632" cy="3384376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ko-KR" altLang="en-US" sz="8000" dirty="0" smtClean="0">
                <a:latin typeface="배달의민족 한나" pitchFamily="2" charset="-127"/>
                <a:ea typeface="배달의민족 한나" pitchFamily="2" charset="-127"/>
              </a:rPr>
              <a:t>소재수치해석 </a:t>
            </a:r>
            <a:r>
              <a:rPr lang="en-US" altLang="ko-KR" sz="8000" dirty="0" smtClean="0">
                <a:latin typeface="배달의민족 한나" pitchFamily="2" charset="-127"/>
                <a:ea typeface="배달의민족 한나" pitchFamily="2" charset="-127"/>
              </a:rPr>
              <a:t/>
            </a:r>
            <a:br>
              <a:rPr lang="en-US" altLang="ko-KR" sz="8000" dirty="0" smtClean="0">
                <a:latin typeface="배달의민족 한나" pitchFamily="2" charset="-127"/>
                <a:ea typeface="배달의민족 한나" pitchFamily="2" charset="-127"/>
              </a:rPr>
            </a:br>
            <a:r>
              <a:rPr lang="en-US" altLang="ko-KR" sz="8000" dirty="0" smtClean="0">
                <a:latin typeface="배달의민족 한나" pitchFamily="2" charset="-127"/>
                <a:ea typeface="배달의민족 한나" pitchFamily="2" charset="-127"/>
              </a:rPr>
              <a:t>Final Term</a:t>
            </a:r>
            <a:endParaRPr lang="ko-KR" altLang="en-US" sz="8000" dirty="0">
              <a:latin typeface="배달의민족 한나" pitchFamily="2" charset="-127"/>
              <a:ea typeface="배달의민족 한나" pitchFamily="2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87624" y="477274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altLang="ko-KR" sz="2400" b="1" dirty="0" smtClean="0">
                <a:latin typeface="배달의민족 한나" pitchFamily="2" charset="-127"/>
                <a:ea typeface="배달의민족 한나" pitchFamily="2" charset="-127"/>
              </a:rPr>
              <a:t>20140850</a:t>
            </a:r>
            <a:endParaRPr lang="en-US" altLang="ko-KR" sz="2400" b="1" dirty="0" smtClean="0">
              <a:latin typeface="배달의민족 한나" pitchFamily="2" charset="-127"/>
              <a:ea typeface="배달의민족 한나" pitchFamily="2" charset="-127"/>
            </a:endParaRPr>
          </a:p>
          <a:p>
            <a:pPr algn="r"/>
            <a:r>
              <a:rPr lang="ko-KR" altLang="en-US" sz="2400" b="1" dirty="0" smtClean="0">
                <a:latin typeface="배달의민족 한나" pitchFamily="2" charset="-127"/>
                <a:ea typeface="배달의민족 한나" pitchFamily="2" charset="-127"/>
              </a:rPr>
              <a:t>신소재공학과 김민정</a:t>
            </a:r>
            <a:endParaRPr lang="ko-KR" altLang="en-US" sz="2400" b="1" dirty="0">
              <a:latin typeface="배달의민족 한나" pitchFamily="2" charset="-127"/>
              <a:ea typeface="배달의민족 한나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2. Background</a:t>
            </a:r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: Diffusion coefficient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412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267744" y="1484784"/>
          <a:ext cx="4445000" cy="3187700"/>
        </p:xfrm>
        <a:graphic>
          <a:graphicData uri="http://schemas.openxmlformats.org/presentationml/2006/ole">
            <p:oleObj spid="_x0000_s29698" name="Equation" r:id="rId4" imgW="2794000" imgH="2006600" progId="Equation.3">
              <p:embed/>
            </p:oleObj>
          </a:graphicData>
        </a:graphic>
      </p:graphicFrame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7" y="4941168"/>
            <a:ext cx="5400601" cy="1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2. Background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412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4256001" cy="8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6717619" cy="125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229200"/>
            <a:ext cx="6637864" cy="123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177281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/>
              <a:t>Fick’s</a:t>
            </a:r>
            <a:r>
              <a:rPr lang="en-US" altLang="ko-KR" sz="2000" b="1" dirty="0" smtClean="0"/>
              <a:t> Second Law</a:t>
            </a:r>
            <a:endParaRPr lang="ko-KR" alt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299695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FDM(Explicit)</a:t>
            </a:r>
            <a:endParaRPr lang="ko-KR" altLang="en-US" sz="2000" b="1" dirty="0"/>
          </a:p>
        </p:txBody>
      </p:sp>
      <p:sp>
        <p:nvSpPr>
          <p:cNvPr id="10" name="오른쪽 화살표 9"/>
          <p:cNvSpPr/>
          <p:nvPr/>
        </p:nvSpPr>
        <p:spPr>
          <a:xfrm>
            <a:off x="899592" y="5229200"/>
            <a:ext cx="792088" cy="64807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3. Algorith</a:t>
            </a:r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m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412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제목 1"/>
          <p:cNvSpPr txBox="1">
            <a:spLocks/>
          </p:cNvSpPr>
          <p:nvPr/>
        </p:nvSpPr>
        <p:spPr>
          <a:xfrm>
            <a:off x="1403648" y="1772816"/>
            <a:ext cx="6624736" cy="1152128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dirty="0" smtClean="0">
                <a:latin typeface="배달의민족 한나" pitchFamily="2" charset="-127"/>
                <a:ea typeface="배달의민족 한나" pitchFamily="2" charset="-127"/>
                <a:cs typeface="+mj-cs"/>
              </a:rPr>
              <a:t>1. </a:t>
            </a:r>
            <a:r>
              <a:rPr lang="ko-KR" altLang="en-US" sz="3600" dirty="0" smtClean="0">
                <a:latin typeface="배달의민족 한나" pitchFamily="2" charset="-127"/>
                <a:ea typeface="배달의민족 한나" pitchFamily="2" charset="-127"/>
                <a:cs typeface="+mj-cs"/>
              </a:rPr>
              <a:t>초기조성 </a:t>
            </a:r>
            <a:r>
              <a:rPr lang="en-US" altLang="ko-KR" sz="3600" dirty="0" smtClean="0">
                <a:latin typeface="배달의민족 한나" pitchFamily="2" charset="-127"/>
                <a:ea typeface="배달의민족 한나" pitchFamily="2" charset="-127"/>
                <a:cs typeface="+mj-cs"/>
              </a:rPr>
              <a:t>wt% → y</a:t>
            </a:r>
            <a:r>
              <a:rPr lang="en-US" altLang="ko-KR" sz="3600" dirty="0" smtClean="0">
                <a:latin typeface="바탕"/>
                <a:ea typeface="바탕"/>
                <a:cs typeface="+mj-cs"/>
              </a:rPr>
              <a:t> </a:t>
            </a:r>
            <a:r>
              <a:rPr lang="en-US" altLang="ko-KR" sz="3600" dirty="0" smtClean="0">
                <a:latin typeface="배달의민족 한나" pitchFamily="2" charset="-127"/>
                <a:ea typeface="배달의민족 한나" pitchFamily="2" charset="-127"/>
                <a:cs typeface="+mj-cs"/>
              </a:rPr>
              <a:t> 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403648" y="3284984"/>
            <a:ext cx="6624736" cy="1152128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742950" lvl="0" indent="-742950" algn="ctr">
              <a:lnSpc>
                <a:spcPct val="150000"/>
              </a:lnSpc>
              <a:spcBef>
                <a:spcPct val="0"/>
              </a:spcBef>
            </a:pPr>
            <a:r>
              <a:rPr lang="en-US" altLang="ko-KR" sz="3600" dirty="0" smtClean="0">
                <a:latin typeface="배달의민족 한나" pitchFamily="2" charset="-127"/>
                <a:ea typeface="배달의민족 한나" pitchFamily="2" charset="-127"/>
                <a:cs typeface="+mj-cs"/>
              </a:rPr>
              <a:t>2</a:t>
            </a:r>
            <a:r>
              <a:rPr lang="en-US" altLang="ko-KR" sz="3600" dirty="0" smtClean="0">
                <a:latin typeface="배달의민족 한나" pitchFamily="2" charset="-127"/>
                <a:ea typeface="배달의민족 한나" pitchFamily="2" charset="-127"/>
                <a:cs typeface="+mj-cs"/>
              </a:rPr>
              <a:t>. FDM</a:t>
            </a:r>
            <a:r>
              <a:rPr lang="ko-KR" altLang="en-US" sz="3600" dirty="0" smtClean="0">
                <a:latin typeface="배달의민족 한나" pitchFamily="2" charset="-127"/>
                <a:ea typeface="배달의민족 한나" pitchFamily="2" charset="-127"/>
                <a:cs typeface="+mj-cs"/>
              </a:rPr>
              <a:t>이용 </a:t>
            </a:r>
            <a:r>
              <a:rPr lang="en-US" altLang="ko-KR" sz="3600" dirty="0" smtClean="0">
                <a:latin typeface="배달의민족 한나" pitchFamily="2" charset="-127"/>
                <a:ea typeface="배달의민족 한나" pitchFamily="2" charset="-127"/>
              </a:rPr>
              <a:t> D, </a:t>
            </a:r>
            <a:r>
              <a:rPr lang="en-US" altLang="ko-KR" sz="3600" dirty="0" err="1" smtClean="0">
                <a:latin typeface="배달의민족 한나" pitchFamily="2" charset="-127"/>
                <a:ea typeface="배달의민족 한나" pitchFamily="2" charset="-127"/>
              </a:rPr>
              <a:t>ysi</a:t>
            </a:r>
            <a:r>
              <a:rPr lang="en-US" altLang="ko-KR" sz="3600" dirty="0" smtClean="0">
                <a:latin typeface="배달의민족 한나" pitchFamily="2" charset="-127"/>
                <a:ea typeface="배달의민족 한나" pitchFamily="2" charset="-127"/>
              </a:rPr>
              <a:t>, </a:t>
            </a:r>
            <a:r>
              <a:rPr lang="en-US" altLang="ko-KR" sz="3600" dirty="0" err="1" smtClean="0">
                <a:latin typeface="배달의민족 한나" pitchFamily="2" charset="-127"/>
                <a:ea typeface="배달의민족 한나" pitchFamily="2" charset="-127"/>
              </a:rPr>
              <a:t>yc</a:t>
            </a:r>
            <a:r>
              <a:rPr lang="en-US" altLang="ko-KR" sz="3600" dirty="0" smtClean="0">
                <a:latin typeface="배달의민족 한나" pitchFamily="2" charset="-127"/>
                <a:ea typeface="배달의민족 한나" pitchFamily="2" charset="-127"/>
              </a:rPr>
              <a:t> </a:t>
            </a:r>
            <a:r>
              <a:rPr lang="ko-KR" altLang="en-US" sz="3600" dirty="0" smtClean="0">
                <a:latin typeface="배달의민족 한나" pitchFamily="2" charset="-127"/>
                <a:ea typeface="배달의민족 한나" pitchFamily="2" charset="-127"/>
              </a:rPr>
              <a:t>구하기</a:t>
            </a:r>
            <a:r>
              <a:rPr lang="ko-KR" altLang="en-US" sz="3600" dirty="0" smtClean="0">
                <a:latin typeface="배달의민족 한나" pitchFamily="2" charset="-127"/>
                <a:ea typeface="배달의민족 한나" pitchFamily="2" charset="-127"/>
                <a:cs typeface="+mj-cs"/>
              </a:rPr>
              <a:t> </a:t>
            </a:r>
            <a:endParaRPr lang="en-US" altLang="ko-KR" sz="3600" dirty="0" smtClean="0">
              <a:latin typeface="배달의민족 한나" pitchFamily="2" charset="-127"/>
              <a:ea typeface="배달의민족 한나" pitchFamily="2" charset="-127"/>
              <a:cs typeface="+mj-cs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403648" y="4869160"/>
            <a:ext cx="6624736" cy="1152128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742950" lvl="0" indent="-742950" algn="ctr">
              <a:lnSpc>
                <a:spcPct val="150000"/>
              </a:lnSpc>
              <a:spcBef>
                <a:spcPct val="0"/>
              </a:spcBef>
            </a:pPr>
            <a:r>
              <a:rPr lang="en-US" altLang="ko-KR" sz="3600" dirty="0" smtClean="0">
                <a:latin typeface="배달의민족 한나" pitchFamily="2" charset="-127"/>
                <a:ea typeface="배달의민족 한나" pitchFamily="2" charset="-127"/>
                <a:cs typeface="+mj-cs"/>
              </a:rPr>
              <a:t>3. </a:t>
            </a:r>
            <a:r>
              <a:rPr lang="ko-KR" altLang="en-US" sz="3600" dirty="0" smtClean="0">
                <a:latin typeface="배달의민족 한나" pitchFamily="2" charset="-127"/>
                <a:ea typeface="배달의민족 한나" pitchFamily="2" charset="-127"/>
                <a:cs typeface="+mj-cs"/>
              </a:rPr>
              <a:t>최종결과</a:t>
            </a:r>
            <a:r>
              <a:rPr lang="en-US" altLang="ko-KR" sz="3600" dirty="0" smtClean="0">
                <a:latin typeface="배달의민족 한나" pitchFamily="2" charset="-127"/>
                <a:ea typeface="배달의민족 한나" pitchFamily="2" charset="-127"/>
              </a:rPr>
              <a:t> </a:t>
            </a:r>
            <a:r>
              <a:rPr lang="en-US" altLang="ko-KR" sz="3600" dirty="0" smtClean="0">
                <a:latin typeface="배달의민족 한나" pitchFamily="2" charset="-127"/>
                <a:ea typeface="배달의민족 한나" pitchFamily="2" charset="-127"/>
                <a:cs typeface="+mj-cs"/>
              </a:rPr>
              <a:t>y </a:t>
            </a:r>
            <a:r>
              <a:rPr lang="en-US" altLang="ko-KR" sz="3600" dirty="0" smtClean="0">
                <a:latin typeface="배달의민족 한나" pitchFamily="2" charset="-127"/>
                <a:ea typeface="배달의민족 한나" pitchFamily="2" charset="-127"/>
              </a:rPr>
              <a:t>→ wt%</a:t>
            </a:r>
            <a:r>
              <a:rPr lang="ko-KR" altLang="en-US" sz="3600" dirty="0" smtClean="0">
                <a:latin typeface="배달의민족 한나" pitchFamily="2" charset="-127"/>
                <a:ea typeface="배달의민족 한나" pitchFamily="2" charset="-127"/>
                <a:cs typeface="+mj-cs"/>
              </a:rPr>
              <a:t> </a:t>
            </a:r>
            <a:endParaRPr lang="en-US" altLang="ko-KR" sz="3600" dirty="0" smtClean="0">
              <a:latin typeface="배달의민족 한나" pitchFamily="2" charset="-127"/>
              <a:ea typeface="배달의민족 한나" pitchFamily="2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4</a:t>
            </a:r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. Code: </a:t>
            </a:r>
            <a:r>
              <a:rPr lang="en-US" altLang="ko-KR" sz="2800" dirty="0" smtClean="0">
                <a:latin typeface="배달의민족 한나" pitchFamily="2" charset="-127"/>
                <a:ea typeface="배달의민족 한나" pitchFamily="2" charset="-127"/>
              </a:rPr>
              <a:t>wt%</a:t>
            </a:r>
            <a:r>
              <a:rPr lang="en-US" altLang="ko-KR" sz="2800" dirty="0" smtClean="0">
                <a:latin typeface="배달의민족 한나" pitchFamily="2" charset="-127"/>
                <a:ea typeface="배달의민족 한나" pitchFamily="2" charset="-127"/>
              </a:rPr>
              <a:t> → </a:t>
            </a:r>
            <a:r>
              <a:rPr lang="en-US" altLang="ko-KR" sz="2800" dirty="0" smtClean="0">
                <a:latin typeface="배달의민족 한나" pitchFamily="2" charset="-127"/>
                <a:ea typeface="배달의민족 한나" pitchFamily="2" charset="-127"/>
              </a:rPr>
              <a:t>y</a:t>
            </a:r>
            <a:r>
              <a:rPr lang="ko-KR" altLang="en-US" sz="2800" dirty="0" smtClean="0">
                <a:latin typeface="배달의민족 한나" pitchFamily="2" charset="-127"/>
                <a:ea typeface="배달의민족 한나" pitchFamily="2" charset="-127"/>
              </a:rPr>
              <a:t>변환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412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62388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4</a:t>
            </a:r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. Code: </a:t>
            </a:r>
            <a:r>
              <a:rPr lang="en-US" altLang="ko-KR" sz="2800" dirty="0" smtClean="0">
                <a:latin typeface="배달의민족 한나" pitchFamily="2" charset="-127"/>
                <a:ea typeface="배달의민족 한나" pitchFamily="2" charset="-127"/>
              </a:rPr>
              <a:t>FDM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412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6923931" cy="520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19872" y="501317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다시 </a:t>
            </a:r>
            <a:r>
              <a:rPr lang="en-US" altLang="ko-KR" dirty="0" smtClean="0"/>
              <a:t>wt%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변환후</a:t>
            </a:r>
            <a:r>
              <a:rPr lang="ko-KR" altLang="en-US" dirty="0" smtClean="0"/>
              <a:t> </a:t>
            </a:r>
            <a:r>
              <a:rPr lang="en-US" altLang="ko-KR" dirty="0" smtClean="0"/>
              <a:t>txt</a:t>
            </a:r>
            <a:r>
              <a:rPr lang="ko-KR" altLang="en-US" dirty="0" smtClean="0"/>
              <a:t>저장</a:t>
            </a:r>
            <a:endParaRPr lang="ko-KR" altLang="en-US" dirty="0"/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5162208" cy="96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4</a:t>
            </a:r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. Code : </a:t>
            </a:r>
            <a:r>
              <a:rPr lang="en-US" altLang="ko-KR" sz="2800" dirty="0" smtClean="0">
                <a:latin typeface="배달의민족 한나" pitchFamily="2" charset="-127"/>
                <a:ea typeface="배달의민족 한나" pitchFamily="2" charset="-127"/>
              </a:rPr>
              <a:t>D</a:t>
            </a:r>
            <a:r>
              <a:rPr lang="ko-KR" altLang="en-US" sz="2800" dirty="0" smtClean="0">
                <a:latin typeface="배달의민족 한나" pitchFamily="2" charset="-127"/>
                <a:ea typeface="배달의민족 한나" pitchFamily="2" charset="-127"/>
              </a:rPr>
              <a:t>계산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412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4896544" cy="548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5. </a:t>
            </a:r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Result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412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6840760" cy="384595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63888" y="573325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Uphill-diffusion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5. </a:t>
            </a:r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Result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412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788930" cy="3873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5. </a:t>
            </a:r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Result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412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6048672" cy="365170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4576" t="23289" r="43511" b="7005"/>
          <a:stretch>
            <a:fillRect/>
          </a:stretch>
        </p:blipFill>
        <p:spPr bwMode="auto">
          <a:xfrm>
            <a:off x="5580112" y="4077072"/>
            <a:ext cx="3024336" cy="2451630"/>
          </a:xfrm>
          <a:prstGeom prst="rect">
            <a:avLst/>
          </a:prstGeom>
          <a:noFill/>
        </p:spPr>
      </p:pic>
      <p:sp>
        <p:nvSpPr>
          <p:cNvPr id="9" name="도넛 8"/>
          <p:cNvSpPr/>
          <p:nvPr/>
        </p:nvSpPr>
        <p:spPr>
          <a:xfrm>
            <a:off x="2915816" y="1700808"/>
            <a:ext cx="792088" cy="648072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 rot="2781339">
            <a:off x="3411027" y="3243695"/>
            <a:ext cx="2493708" cy="481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372200" y="371703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Uphill-diffusion</a:t>
            </a:r>
            <a:endParaRPr lang="ko-KR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배달의민족 한나" pitchFamily="2" charset="-127"/>
                <a:ea typeface="배달의민족 한나" pitchFamily="2" charset="-127"/>
              </a:rPr>
              <a:t>목차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412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제목 1"/>
          <p:cNvSpPr txBox="1">
            <a:spLocks/>
          </p:cNvSpPr>
          <p:nvPr/>
        </p:nvSpPr>
        <p:spPr>
          <a:xfrm>
            <a:off x="1403648" y="1772816"/>
            <a:ext cx="6480720" cy="4392488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742950" marR="0" lvl="0" indent="-74295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dirty="0" smtClean="0">
                <a:latin typeface="배달의민족 한나" pitchFamily="2" charset="-127"/>
                <a:ea typeface="배달의민족 한나" pitchFamily="2" charset="-127"/>
                <a:cs typeface="+mj-cs"/>
              </a:rPr>
              <a:t>1. Problem</a:t>
            </a:r>
            <a:endParaRPr lang="en-US" altLang="ko-KR" sz="3600" dirty="0">
              <a:latin typeface="배달의민족 한나" pitchFamily="2" charset="-127"/>
              <a:ea typeface="배달의민족 한나" pitchFamily="2" charset="-127"/>
              <a:cs typeface="+mj-cs"/>
            </a:endParaRPr>
          </a:p>
          <a:p>
            <a:pPr marL="742950" marR="0" lvl="0" indent="-74295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dirty="0" smtClean="0">
                <a:latin typeface="배달의민족 한나" pitchFamily="2" charset="-127"/>
                <a:ea typeface="배달의민족 한나" pitchFamily="2" charset="-127"/>
                <a:cs typeface="+mj-cs"/>
              </a:rPr>
              <a:t>2. Background</a:t>
            </a:r>
          </a:p>
          <a:p>
            <a:pPr marL="742950" marR="0" lvl="0" indent="-74295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dirty="0" smtClean="0">
                <a:latin typeface="배달의민족 한나" pitchFamily="2" charset="-127"/>
                <a:ea typeface="배달의민족 한나" pitchFamily="2" charset="-127"/>
                <a:cs typeface="+mj-cs"/>
              </a:rPr>
              <a:t>3. Algorithm</a:t>
            </a:r>
          </a:p>
          <a:p>
            <a:pPr marL="742950" marR="0" lvl="0" indent="-74295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dirty="0" smtClean="0">
                <a:latin typeface="배달의민족 한나" pitchFamily="2" charset="-127"/>
                <a:ea typeface="배달의민족 한나" pitchFamily="2" charset="-127"/>
                <a:cs typeface="+mj-cs"/>
              </a:rPr>
              <a:t>4. Code</a:t>
            </a:r>
          </a:p>
          <a:p>
            <a:pPr marL="742950" marR="0" lvl="0" indent="-74295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600" dirty="0" smtClean="0">
                <a:latin typeface="배달의민족 한나" pitchFamily="2" charset="-127"/>
                <a:ea typeface="배달의민족 한나" pitchFamily="2" charset="-127"/>
                <a:cs typeface="+mj-cs"/>
              </a:rPr>
              <a:t>5.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1. Problem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412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6578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2. Background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412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9208"/>
            <a:ext cx="4536504" cy="15207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059832" y="11247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&lt;</a:t>
            </a:r>
            <a:r>
              <a:rPr lang="en-US" altLang="ko-KR" sz="2000" b="1" dirty="0" err="1" smtClean="0"/>
              <a:t>Fcc</a:t>
            </a:r>
            <a:r>
              <a:rPr lang="en-US" altLang="ko-KR" sz="2000" b="1" dirty="0" smtClean="0"/>
              <a:t> Fe-Si-C </a:t>
            </a:r>
            <a:r>
              <a:rPr lang="ko-KR" altLang="en-US" sz="2000" b="1" dirty="0" smtClean="0"/>
              <a:t>고용상</a:t>
            </a:r>
            <a:r>
              <a:rPr lang="en-US" altLang="ko-KR" sz="2000" b="1" dirty="0" smtClean="0"/>
              <a:t>&gt;</a:t>
            </a:r>
            <a:endParaRPr lang="ko-KR" altLang="en-US" sz="2000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 l="3482" t="44093" r="5982" b="40048"/>
          <a:stretch>
            <a:fillRect/>
          </a:stretch>
        </p:blipFill>
        <p:spPr bwMode="auto">
          <a:xfrm>
            <a:off x="1547664" y="3284984"/>
            <a:ext cx="57606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 l="3571" r="3571" b="63401"/>
          <a:stretch>
            <a:fillRect/>
          </a:stretch>
        </p:blipFill>
        <p:spPr bwMode="auto">
          <a:xfrm>
            <a:off x="2123728" y="4365104"/>
            <a:ext cx="534916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개체 27"/>
          <p:cNvGraphicFramePr>
            <a:graphicFrameLocks noChangeAspect="1"/>
          </p:cNvGraphicFramePr>
          <p:nvPr/>
        </p:nvGraphicFramePr>
        <p:xfrm>
          <a:off x="5580112" y="1844824"/>
          <a:ext cx="1512168" cy="938588"/>
        </p:xfrm>
        <a:graphic>
          <a:graphicData uri="http://schemas.openxmlformats.org/presentationml/2006/ole">
            <p:oleObj spid="_x0000_s22533" name="수식" r:id="rId6" imgW="7365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2. Background</a:t>
            </a:r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: Chemical potential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412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t="46628"/>
          <a:stretch>
            <a:fillRect/>
          </a:stretch>
        </p:blipFill>
        <p:spPr bwMode="auto">
          <a:xfrm>
            <a:off x="539552" y="1412776"/>
            <a:ext cx="3806654" cy="9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2727" t="62740"/>
          <a:stretch>
            <a:fillRect/>
          </a:stretch>
        </p:blipFill>
        <p:spPr bwMode="auto">
          <a:xfrm>
            <a:off x="467544" y="2780928"/>
            <a:ext cx="770578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2. Background</a:t>
            </a:r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: Chemical potential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412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b="53372"/>
          <a:stretch>
            <a:fillRect/>
          </a:stretch>
        </p:blipFill>
        <p:spPr bwMode="auto">
          <a:xfrm>
            <a:off x="607664" y="1340768"/>
            <a:ext cx="380665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 l="2299" b="5333"/>
          <a:stretch>
            <a:fillRect/>
          </a:stretch>
        </p:blipFill>
        <p:spPr bwMode="auto">
          <a:xfrm>
            <a:off x="611560" y="2204863"/>
            <a:ext cx="6336704" cy="432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2. Background</a:t>
            </a:r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: Chemical potential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412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683568" y="1196752"/>
          <a:ext cx="2583706" cy="5369066"/>
        </p:xfrm>
        <a:graphic>
          <a:graphicData uri="http://schemas.openxmlformats.org/presentationml/2006/ole">
            <p:oleObj spid="_x0000_s24579" name="수식" r:id="rId3" imgW="2082600" imgH="4317840" progId="Equation.3">
              <p:embed/>
            </p:oleObj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29628" t="41900" r="8882" b="35362"/>
          <a:stretch>
            <a:fillRect/>
          </a:stretch>
        </p:blipFill>
        <p:spPr bwMode="auto">
          <a:xfrm>
            <a:off x="3203848" y="4725144"/>
            <a:ext cx="3528392" cy="918853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 l="23125" t="68063" r="3982" b="6984"/>
          <a:stretch>
            <a:fillRect/>
          </a:stretch>
        </p:blipFill>
        <p:spPr bwMode="auto">
          <a:xfrm>
            <a:off x="3203848" y="5733256"/>
            <a:ext cx="3816424" cy="920031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9090" t="78709" r="48188" b="15968"/>
          <a:stretch>
            <a:fillRect/>
          </a:stretch>
        </p:blipFill>
        <p:spPr bwMode="auto">
          <a:xfrm>
            <a:off x="2195736" y="1268760"/>
            <a:ext cx="33843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9090" t="88467" r="24554" b="1774"/>
          <a:stretch>
            <a:fillRect/>
          </a:stretch>
        </p:blipFill>
        <p:spPr bwMode="auto">
          <a:xfrm>
            <a:off x="2195736" y="2132856"/>
            <a:ext cx="4824536" cy="72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 l="10071" t="50449" r="8882" b="35362"/>
          <a:stretch>
            <a:fillRect/>
          </a:stretch>
        </p:blipFill>
        <p:spPr bwMode="auto">
          <a:xfrm>
            <a:off x="3275856" y="3068960"/>
            <a:ext cx="52565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/>
          <a:srcRect l="11181" t="77251" r="3331" b="6984"/>
          <a:stretch>
            <a:fillRect/>
          </a:stretch>
        </p:blipFill>
        <p:spPr bwMode="auto">
          <a:xfrm>
            <a:off x="2987824" y="3933056"/>
            <a:ext cx="55446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2. Background</a:t>
            </a:r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: Diffusion coefficient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412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267744" y="1484784"/>
          <a:ext cx="4445000" cy="3187700"/>
        </p:xfrm>
        <a:graphic>
          <a:graphicData uri="http://schemas.openxmlformats.org/presentationml/2006/ole">
            <p:oleObj spid="_x0000_s27650" name="Equation" r:id="rId4" imgW="2794000" imgH="2006600" progId="Equation.3">
              <p:embed/>
            </p:oleObj>
          </a:graphicData>
        </a:graphic>
      </p:graphicFrame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7" y="4941168"/>
            <a:ext cx="5400601" cy="1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2. Background</a:t>
            </a:r>
            <a:r>
              <a:rPr lang="en-US" altLang="ko-KR" dirty="0" smtClean="0">
                <a:latin typeface="배달의민족 한나" pitchFamily="2" charset="-127"/>
                <a:ea typeface="배달의민족 한나" pitchFamily="2" charset="-127"/>
              </a:rPr>
              <a:t>: Diffusion coefficient</a:t>
            </a:r>
            <a:endParaRPr lang="ko-KR" altLang="en-US" dirty="0">
              <a:latin typeface="배달의민족 한나" pitchFamily="2" charset="-127"/>
              <a:ea typeface="배달의민족 한나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1052736"/>
            <a:ext cx="8496944" cy="0"/>
          </a:xfrm>
          <a:prstGeom prst="line">
            <a:avLst/>
          </a:prstGeom>
          <a:ln w="41275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267744" y="1484784"/>
          <a:ext cx="4445000" cy="3187700"/>
        </p:xfrm>
        <a:graphic>
          <a:graphicData uri="http://schemas.openxmlformats.org/presentationml/2006/ole">
            <p:oleObj spid="_x0000_s28674" name="Equation" r:id="rId4" imgW="2794000" imgH="2006600" progId="Equation.3">
              <p:embed/>
            </p:oleObj>
          </a:graphicData>
        </a:graphic>
      </p:graphicFrame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7" y="4941168"/>
            <a:ext cx="5400601" cy="1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7547</TotalTime>
  <Words>151</Words>
  <Application>Microsoft Office PowerPoint</Application>
  <PresentationFormat>화면 슬라이드 쇼(4:3)</PresentationFormat>
  <Paragraphs>45</Paragraphs>
  <Slides>18</Slides>
  <Notes>11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Office 테마</vt:lpstr>
      <vt:lpstr>수식</vt:lpstr>
      <vt:lpstr>Equation</vt:lpstr>
      <vt:lpstr>소재수치해석  Final Term</vt:lpstr>
      <vt:lpstr>목차</vt:lpstr>
      <vt:lpstr>1. Problem</vt:lpstr>
      <vt:lpstr>2. Background</vt:lpstr>
      <vt:lpstr>2. Background: Chemical potential</vt:lpstr>
      <vt:lpstr>2. Background: Chemical potential</vt:lpstr>
      <vt:lpstr>2. Background: Chemical potential</vt:lpstr>
      <vt:lpstr>2. Background: Diffusion coefficient</vt:lpstr>
      <vt:lpstr>2. Background: Diffusion coefficient</vt:lpstr>
      <vt:lpstr>2. Background: Diffusion coefficient</vt:lpstr>
      <vt:lpstr>2. Background</vt:lpstr>
      <vt:lpstr>3. Algorithm</vt:lpstr>
      <vt:lpstr>4. Code: wt% → y변환</vt:lpstr>
      <vt:lpstr>4. Code: FDM</vt:lpstr>
      <vt:lpstr>4. Code : D계산</vt:lpstr>
      <vt:lpstr>5. Result</vt:lpstr>
      <vt:lpstr>5. Result</vt:lpstr>
      <vt:lpstr>5. Result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소재수치해석 HW5</dc:title>
  <dc:creator>User</dc:creator>
  <cp:lastModifiedBy>User</cp:lastModifiedBy>
  <cp:revision>112</cp:revision>
  <dcterms:created xsi:type="dcterms:W3CDTF">2017-04-10T15:36:47Z</dcterms:created>
  <dcterms:modified xsi:type="dcterms:W3CDTF">2017-06-03T10:44:41Z</dcterms:modified>
</cp:coreProperties>
</file>