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5512C1-14C4-6225-0E45-114D2780A8FB}" v="182" dt="2022-09-07T07:54:48.055"/>
    <p1510:client id="{8AB39749-CDA1-F2EE-8B3F-458DBD18614D}" v="1393" dt="2022-09-07T09:06:31.869"/>
    <p1510:client id="{D66304D0-304E-E976-188E-C0AFA406E096}" v="2" dt="2022-09-06T15:28:21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E65B839-A032-A090-61C0-81167F3E3233}"/>
              </a:ext>
            </a:extLst>
          </p:cNvPr>
          <p:cNvSpPr txBox="1">
            <a:spLocks/>
          </p:cNvSpPr>
          <p:nvPr/>
        </p:nvSpPr>
        <p:spPr>
          <a:xfrm>
            <a:off x="598314" y="1380026"/>
            <a:ext cx="10993549" cy="2091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Numerical Analysis for Materials (AMSE318-01)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 err="1"/>
              <a:t>HOmework</a:t>
            </a:r>
            <a:r>
              <a:rPr lang="en-US" dirty="0"/>
              <a:t> #1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FB3E6E-8B13-8F43-CB0F-7E39B28BAD63}"/>
              </a:ext>
            </a:extLst>
          </p:cNvPr>
          <p:cNvSpPr txBox="1"/>
          <p:nvPr/>
        </p:nvSpPr>
        <p:spPr>
          <a:xfrm>
            <a:off x="1275708" y="3724381"/>
            <a:ext cx="964058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Doan Minh Quan - 49004023</a:t>
            </a:r>
          </a:p>
        </p:txBody>
      </p:sp>
    </p:spTree>
    <p:extLst>
      <p:ext uri="{BB962C8B-B14F-4D97-AF65-F5344CB8AC3E}">
        <p14:creationId xmlns:p14="http://schemas.microsoft.com/office/powerpoint/2010/main" val="326370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03A545-914B-E823-BEFD-04DAAB4AD0E9}"/>
              </a:ext>
            </a:extLst>
          </p:cNvPr>
          <p:cNvSpPr txBox="1"/>
          <p:nvPr/>
        </p:nvSpPr>
        <p:spPr>
          <a:xfrm>
            <a:off x="967481" y="256853"/>
            <a:ext cx="1045395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1.1: Add 0.00001, million times, showing the result every 100,000th step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4A0C26-BA19-3C35-AF2F-08BEEF3E15D4}"/>
              </a:ext>
            </a:extLst>
          </p:cNvPr>
          <p:cNvSpPr txBox="1"/>
          <p:nvPr/>
        </p:nvSpPr>
        <p:spPr>
          <a:xfrm>
            <a:off x="294505" y="1552672"/>
            <a:ext cx="5169845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Iosevka SS05"/>
              </a:rPr>
              <a:t>float</a:t>
            </a:r>
            <a:r>
              <a:rPr lang="en-US" dirty="0">
                <a:latin typeface="Iosevka SS05"/>
              </a:rPr>
              <a:t>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x</a:t>
            </a:r>
            <a:r>
              <a:rPr lang="en-US" dirty="0">
                <a:latin typeface="Iosevka SS05"/>
              </a:rPr>
              <a:t> 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0</a:t>
            </a:r>
            <a:r>
              <a:rPr lang="en-US" dirty="0">
                <a:latin typeface="Iosevka SS05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Iosevka SS05"/>
              </a:rPr>
              <a:t>double</a:t>
            </a:r>
            <a:r>
              <a:rPr lang="en-US" dirty="0">
                <a:latin typeface="Iosevka SS05"/>
              </a:rPr>
              <a:t>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y</a:t>
            </a:r>
            <a:r>
              <a:rPr lang="en-US" dirty="0">
                <a:latin typeface="Iosevka SS05"/>
              </a:rPr>
              <a:t> 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0</a:t>
            </a:r>
            <a:r>
              <a:rPr lang="en-US" dirty="0">
                <a:latin typeface="Iosevka SS05"/>
              </a:rPr>
              <a:t>;</a:t>
            </a:r>
          </a:p>
          <a:p>
            <a:endParaRPr lang="en-US" dirty="0">
              <a:latin typeface="Iosevka SS05"/>
            </a:endParaRPr>
          </a:p>
          <a:p>
            <a:r>
              <a:rPr lang="en-US" dirty="0">
                <a:solidFill>
                  <a:srgbClr val="AF00DB"/>
                </a:solidFill>
                <a:latin typeface="Iosevka SS05"/>
              </a:rPr>
              <a:t>for</a:t>
            </a:r>
            <a:r>
              <a:rPr lang="en-US" dirty="0">
                <a:latin typeface="Iosevka SS05"/>
              </a:rPr>
              <a:t> (</a:t>
            </a:r>
            <a:r>
              <a:rPr lang="en-US" dirty="0">
                <a:solidFill>
                  <a:srgbClr val="0000FF"/>
                </a:solidFill>
                <a:latin typeface="Iosevka SS05"/>
              </a:rPr>
              <a:t>int</a:t>
            </a:r>
            <a:r>
              <a:rPr lang="en-US" dirty="0">
                <a:latin typeface="Iosevka SS05"/>
              </a:rPr>
              <a:t> </a:t>
            </a:r>
            <a:r>
              <a:rPr lang="en-US" dirty="0" err="1">
                <a:solidFill>
                  <a:srgbClr val="001080"/>
                </a:solidFill>
                <a:latin typeface="Iosevka SS05"/>
              </a:rPr>
              <a:t>i</a:t>
            </a:r>
            <a:r>
              <a:rPr lang="en-US" dirty="0">
                <a:latin typeface="Iosevka SS05"/>
              </a:rPr>
              <a:t> 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1</a:t>
            </a:r>
            <a:r>
              <a:rPr lang="en-US" dirty="0">
                <a:latin typeface="Iosevka SS05"/>
              </a:rPr>
              <a:t>; </a:t>
            </a:r>
            <a:r>
              <a:rPr lang="en-US" dirty="0" err="1">
                <a:solidFill>
                  <a:srgbClr val="001080"/>
                </a:solidFill>
                <a:latin typeface="Iosevka SS05"/>
              </a:rPr>
              <a:t>i</a:t>
            </a:r>
            <a:r>
              <a:rPr lang="en-US" dirty="0">
                <a:latin typeface="Iosevka SS05"/>
              </a:rPr>
              <a:t> &lt;=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1000000</a:t>
            </a:r>
            <a:r>
              <a:rPr lang="en-US" dirty="0">
                <a:latin typeface="Iosevka SS05"/>
              </a:rPr>
              <a:t>; </a:t>
            </a:r>
            <a:r>
              <a:rPr lang="en-US" dirty="0" err="1">
                <a:solidFill>
                  <a:srgbClr val="001080"/>
                </a:solidFill>
                <a:latin typeface="Iosevka SS05"/>
              </a:rPr>
              <a:t>i</a:t>
            </a:r>
            <a:r>
              <a:rPr lang="en-US" dirty="0">
                <a:latin typeface="Iosevka SS05"/>
              </a:rPr>
              <a:t>++) {</a:t>
            </a:r>
            <a:endParaRPr lang="en-US"/>
          </a:p>
          <a:p>
            <a:pPr lvl="1"/>
            <a:r>
              <a:rPr lang="en-US" dirty="0">
                <a:solidFill>
                  <a:srgbClr val="001080"/>
                </a:solidFill>
                <a:latin typeface="Iosevka SS05"/>
              </a:rPr>
              <a:t>x</a:t>
            </a:r>
            <a:r>
              <a:rPr lang="en-US" dirty="0">
                <a:latin typeface="Iosevka SS05"/>
              </a:rPr>
              <a:t> += (</a:t>
            </a:r>
            <a:r>
              <a:rPr lang="en-US" dirty="0">
                <a:solidFill>
                  <a:srgbClr val="0000FF"/>
                </a:solidFill>
                <a:latin typeface="Iosevka SS05"/>
              </a:rPr>
              <a:t>float</a:t>
            </a:r>
            <a:r>
              <a:rPr lang="en-US" dirty="0">
                <a:latin typeface="Iosevka SS05"/>
              </a:rPr>
              <a:t>)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0.00001</a:t>
            </a:r>
            <a:r>
              <a:rPr lang="en-US" dirty="0">
                <a:latin typeface="Iosevka SS05"/>
              </a:rPr>
              <a:t>;</a:t>
            </a:r>
          </a:p>
          <a:p>
            <a:pPr lvl="1"/>
            <a:r>
              <a:rPr lang="en-US" dirty="0">
                <a:solidFill>
                  <a:srgbClr val="001080"/>
                </a:solidFill>
                <a:latin typeface="Iosevka SS05"/>
              </a:rPr>
              <a:t>y</a:t>
            </a:r>
            <a:r>
              <a:rPr lang="en-US" dirty="0">
                <a:latin typeface="Iosevka SS05"/>
              </a:rPr>
              <a:t> += (</a:t>
            </a:r>
            <a:r>
              <a:rPr lang="en-US" dirty="0">
                <a:solidFill>
                  <a:srgbClr val="0000FF"/>
                </a:solidFill>
                <a:latin typeface="Iosevka SS05"/>
              </a:rPr>
              <a:t>double</a:t>
            </a:r>
            <a:r>
              <a:rPr lang="en-US" dirty="0">
                <a:latin typeface="Iosevka SS05"/>
              </a:rPr>
              <a:t>)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0.00001</a:t>
            </a:r>
            <a:r>
              <a:rPr lang="en-US" dirty="0">
                <a:latin typeface="Iosevka SS05"/>
              </a:rPr>
              <a:t>;</a:t>
            </a:r>
          </a:p>
          <a:p>
            <a:pPr lvl="1"/>
            <a:r>
              <a:rPr lang="en-US" dirty="0">
                <a:solidFill>
                  <a:srgbClr val="AF00DB"/>
                </a:solidFill>
                <a:latin typeface="Iosevka SS05"/>
              </a:rPr>
              <a:t>if</a:t>
            </a:r>
            <a:r>
              <a:rPr lang="en-US" dirty="0">
                <a:latin typeface="Iosevka SS05"/>
              </a:rPr>
              <a:t> (!(</a:t>
            </a:r>
            <a:r>
              <a:rPr lang="en-US" dirty="0" err="1">
                <a:solidFill>
                  <a:srgbClr val="001080"/>
                </a:solidFill>
                <a:latin typeface="Iosevka SS05"/>
              </a:rPr>
              <a:t>i</a:t>
            </a:r>
            <a:r>
              <a:rPr lang="en-US" dirty="0">
                <a:latin typeface="Iosevka SS05"/>
              </a:rPr>
              <a:t> %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100000</a:t>
            </a:r>
            <a:r>
              <a:rPr lang="en-US" dirty="0">
                <a:latin typeface="Iosevka SS05"/>
              </a:rPr>
              <a:t>)) {</a:t>
            </a:r>
          </a:p>
          <a:p>
            <a:pPr lvl="2"/>
            <a:r>
              <a:rPr lang="en-US" dirty="0" err="1">
                <a:solidFill>
                  <a:srgbClr val="795E26"/>
                </a:solidFill>
                <a:latin typeface="Iosevka SS05"/>
              </a:rPr>
              <a:t>printf</a:t>
            </a:r>
            <a:r>
              <a:rPr lang="en-US" dirty="0">
                <a:latin typeface="Iosevka SS05"/>
              </a:rPr>
              <a:t>(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%d</a:t>
            </a:r>
            <a:r>
              <a:rPr lang="en-US" dirty="0">
                <a:solidFill>
                  <a:srgbClr val="EE0000"/>
                </a:solidFill>
                <a:latin typeface="Iosevka SS05"/>
              </a:rPr>
              <a:t>\t\t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</a:t>
            </a:r>
            <a:r>
              <a:rPr lang="en-US" dirty="0">
                <a:latin typeface="Iosevka SS05"/>
              </a:rPr>
              <a:t>, </a:t>
            </a:r>
            <a:r>
              <a:rPr lang="en-US" dirty="0" err="1">
                <a:solidFill>
                  <a:srgbClr val="001080"/>
                </a:solidFill>
                <a:latin typeface="Iosevka SS05"/>
              </a:rPr>
              <a:t>i</a:t>
            </a:r>
            <a:r>
              <a:rPr lang="en-US" dirty="0">
                <a:latin typeface="Iosevka SS05"/>
              </a:rPr>
              <a:t>);</a:t>
            </a:r>
          </a:p>
          <a:p>
            <a:pPr lvl="2"/>
            <a:r>
              <a:rPr lang="en-US" dirty="0" err="1">
                <a:solidFill>
                  <a:srgbClr val="795E26"/>
                </a:solidFill>
                <a:latin typeface="Iosevka SS05"/>
              </a:rPr>
              <a:t>printf</a:t>
            </a:r>
            <a:r>
              <a:rPr lang="en-US" dirty="0">
                <a:latin typeface="Iosevka SS05"/>
              </a:rPr>
              <a:t>(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%.*f</a:t>
            </a:r>
            <a:r>
              <a:rPr lang="en-US" dirty="0">
                <a:solidFill>
                  <a:srgbClr val="EE0000"/>
                </a:solidFill>
                <a:latin typeface="Iosevka SS05"/>
              </a:rPr>
              <a:t>\t\t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00FF"/>
                </a:solidFill>
                <a:latin typeface="Iosevka SS05"/>
              </a:rPr>
              <a:t>FLT_DIG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x</a:t>
            </a:r>
            <a:r>
              <a:rPr lang="en-US" dirty="0">
                <a:latin typeface="Iosevka SS05"/>
              </a:rPr>
              <a:t>);</a:t>
            </a:r>
          </a:p>
          <a:p>
            <a:pPr lvl="2"/>
            <a:r>
              <a:rPr lang="en-US" dirty="0" err="1">
                <a:solidFill>
                  <a:srgbClr val="795E26"/>
                </a:solidFill>
                <a:latin typeface="Iosevka SS05"/>
              </a:rPr>
              <a:t>printf</a:t>
            </a:r>
            <a:r>
              <a:rPr lang="en-US" dirty="0">
                <a:latin typeface="Iosevka SS05"/>
              </a:rPr>
              <a:t>(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%.*</a:t>
            </a:r>
            <a:r>
              <a:rPr lang="en-US" dirty="0" err="1">
                <a:solidFill>
                  <a:srgbClr val="001080"/>
                </a:solidFill>
                <a:latin typeface="Iosevka SS05"/>
              </a:rPr>
              <a:t>lf</a:t>
            </a:r>
            <a:r>
              <a:rPr lang="en-US" dirty="0">
                <a:solidFill>
                  <a:srgbClr val="EE0000"/>
                </a:solidFill>
                <a:latin typeface="Iosevka SS05"/>
              </a:rPr>
              <a:t>\n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00FF"/>
                </a:solidFill>
                <a:latin typeface="Iosevka SS05"/>
              </a:rPr>
              <a:t>DBL_DIG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y</a:t>
            </a:r>
            <a:r>
              <a:rPr lang="en-US" dirty="0">
                <a:latin typeface="Iosevka SS05"/>
              </a:rPr>
              <a:t>);</a:t>
            </a:r>
          </a:p>
          <a:p>
            <a:pPr lvl="1"/>
            <a:r>
              <a:rPr lang="en-US" dirty="0">
                <a:latin typeface="Iosevka SS05"/>
              </a:rPr>
              <a:t>}</a:t>
            </a:r>
          </a:p>
          <a:p>
            <a:r>
              <a:rPr lang="en-US" dirty="0">
                <a:latin typeface="Iosevka SS05"/>
              </a:rPr>
              <a:t>}</a:t>
            </a:r>
          </a:p>
          <a:p>
            <a:endParaRPr lang="en-US">
              <a:latin typeface="Iosevka SS05"/>
            </a:endParaRPr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AB124972-3DDD-A7D5-A9C1-CE37FAA33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329" y="1715585"/>
            <a:ext cx="6380815" cy="28922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14572D-9E92-15C7-8BB0-560DF1CF213F}"/>
              </a:ext>
            </a:extLst>
          </p:cNvPr>
          <p:cNvSpPr txBox="1"/>
          <p:nvPr/>
        </p:nvSpPr>
        <p:spPr>
          <a:xfrm>
            <a:off x="1162627" y="5098340"/>
            <a:ext cx="10453954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Remark: </a:t>
            </a:r>
          </a:p>
          <a:p>
            <a:pPr marL="342900" indent="-342900">
              <a:spcBef>
                <a:spcPct val="0"/>
              </a:spcBef>
              <a:buFont typeface="Arial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There are inaccuracy in calculation, because of 0.00001 can only be represent approximately in the computer. The error add up to the inaccuracy of the final result.</a:t>
            </a:r>
          </a:p>
          <a:p>
            <a:pPr marL="342900" indent="-342900">
              <a:spcBef>
                <a:spcPct val="0"/>
              </a:spcBef>
              <a:buFont typeface="Arial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Single precision error &gt; double precision because the approximation of 0.00001 is greater</a:t>
            </a:r>
          </a:p>
        </p:txBody>
      </p:sp>
    </p:spTree>
    <p:extLst>
      <p:ext uri="{BB962C8B-B14F-4D97-AF65-F5344CB8AC3E}">
        <p14:creationId xmlns:p14="http://schemas.microsoft.com/office/powerpoint/2010/main" val="239080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03A545-914B-E823-BEFD-04DAAB4AD0E9}"/>
              </a:ext>
            </a:extLst>
          </p:cNvPr>
          <p:cNvSpPr txBox="1"/>
          <p:nvPr/>
        </p:nvSpPr>
        <p:spPr>
          <a:xfrm>
            <a:off x="967481" y="256853"/>
            <a:ext cx="1045395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1.2: Add 1, million times, showing the result/100,000 every 100,000th step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14572D-9E92-15C7-8BB0-560DF1CF213F}"/>
              </a:ext>
            </a:extLst>
          </p:cNvPr>
          <p:cNvSpPr txBox="1"/>
          <p:nvPr/>
        </p:nvSpPr>
        <p:spPr>
          <a:xfrm>
            <a:off x="1162627" y="5098340"/>
            <a:ext cx="10453954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Remark: </a:t>
            </a:r>
          </a:p>
          <a:p>
            <a:pPr marL="342900" indent="-342900">
              <a:spcBef>
                <a:spcPct val="0"/>
              </a:spcBef>
              <a:buFont typeface="Arial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There are inaccuracy in calculation, because of 0.00001 can only be represent approximately in the computer. The error add up to the inaccuracy of the final result.</a:t>
            </a:r>
          </a:p>
          <a:p>
            <a:pPr marL="342900" indent="-342900">
              <a:spcBef>
                <a:spcPct val="0"/>
              </a:spcBef>
              <a:buFont typeface="Arial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Single precision error &gt; double precision because the approximation of 0.00001 is greater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38BEAD-04A7-62CC-7545-742B40C8A0A7}"/>
              </a:ext>
            </a:extLst>
          </p:cNvPr>
          <p:cNvSpPr txBox="1"/>
          <p:nvPr/>
        </p:nvSpPr>
        <p:spPr>
          <a:xfrm>
            <a:off x="170985" y="1100254"/>
            <a:ext cx="5242931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Iosevka SS05"/>
              </a:rPr>
              <a:t>float</a:t>
            </a:r>
            <a:r>
              <a:rPr lang="en-US" dirty="0">
                <a:latin typeface="Iosevka SS05"/>
              </a:rPr>
              <a:t>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x</a:t>
            </a:r>
            <a:r>
              <a:rPr lang="en-US" dirty="0">
                <a:latin typeface="Iosevka SS05"/>
              </a:rPr>
              <a:t> 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0</a:t>
            </a:r>
            <a:r>
              <a:rPr lang="en-US" dirty="0">
                <a:latin typeface="Iosevka SS05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Iosevka SS05"/>
              </a:rPr>
              <a:t>double</a:t>
            </a:r>
            <a:r>
              <a:rPr lang="en-US" dirty="0">
                <a:latin typeface="Iosevka SS05"/>
              </a:rPr>
              <a:t>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y</a:t>
            </a:r>
            <a:r>
              <a:rPr lang="en-US" dirty="0">
                <a:latin typeface="Iosevka SS05"/>
              </a:rPr>
              <a:t> 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0</a:t>
            </a:r>
            <a:r>
              <a:rPr lang="en-US" dirty="0">
                <a:latin typeface="Iosevka SS05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Iosevka SS05"/>
              </a:rPr>
              <a:t>int</a:t>
            </a:r>
            <a:r>
              <a:rPr lang="en-US" dirty="0">
                <a:latin typeface="Iosevka SS05"/>
              </a:rPr>
              <a:t> 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z</a:t>
            </a:r>
            <a:r>
              <a:rPr lang="en-US" dirty="0">
                <a:latin typeface="Iosevka SS05"/>
              </a:rPr>
              <a:t> = 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0</a:t>
            </a:r>
            <a:r>
              <a:rPr lang="en-US" dirty="0">
                <a:solidFill>
                  <a:srgbClr val="000000"/>
                </a:solidFill>
                <a:latin typeface="Iosevka SS05"/>
              </a:rPr>
              <a:t>,</a:t>
            </a:r>
            <a:r>
              <a:rPr lang="en-US" dirty="0">
                <a:latin typeface="Iosevka SS05"/>
              </a:rPr>
              <a:t> d =</a:t>
            </a:r>
            <a:r>
              <a:rPr lang="en-US" dirty="0">
                <a:solidFill>
                  <a:srgbClr val="000000"/>
                </a:solidFill>
                <a:latin typeface="Iosevka SS05"/>
              </a:rPr>
              <a:t> 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1000000</a:t>
            </a:r>
            <a:r>
              <a:rPr lang="en-US" dirty="0">
                <a:latin typeface="Iosevka SS05"/>
              </a:rPr>
              <a:t>;</a:t>
            </a:r>
            <a:br>
              <a:rPr lang="en-US" dirty="0">
                <a:latin typeface="Iosevka SS05"/>
              </a:rPr>
            </a:br>
            <a:endParaRPr lang="en-US" dirty="0">
              <a:latin typeface="Iosevka SS05"/>
            </a:endParaRPr>
          </a:p>
          <a:p>
            <a:r>
              <a:rPr lang="en-US" dirty="0">
                <a:solidFill>
                  <a:srgbClr val="AF00DB"/>
                </a:solidFill>
                <a:latin typeface="Iosevka SS05"/>
              </a:rPr>
              <a:t>for</a:t>
            </a:r>
            <a:r>
              <a:rPr lang="en-US" dirty="0">
                <a:latin typeface="Iosevka SS05"/>
              </a:rPr>
              <a:t> (</a:t>
            </a:r>
            <a:r>
              <a:rPr lang="en-US" dirty="0">
                <a:solidFill>
                  <a:srgbClr val="0000FF"/>
                </a:solidFill>
                <a:latin typeface="Iosevka SS05"/>
              </a:rPr>
              <a:t>int</a:t>
            </a:r>
            <a:r>
              <a:rPr lang="en-US" dirty="0">
                <a:latin typeface="Iosevka SS05"/>
              </a:rPr>
              <a:t> </a:t>
            </a:r>
            <a:r>
              <a:rPr lang="en-US" dirty="0" err="1">
                <a:solidFill>
                  <a:srgbClr val="001080"/>
                </a:solidFill>
                <a:latin typeface="Iosevka SS05"/>
              </a:rPr>
              <a:t>i</a:t>
            </a:r>
            <a:r>
              <a:rPr lang="en-US" dirty="0">
                <a:latin typeface="Iosevka SS05"/>
              </a:rPr>
              <a:t> 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1</a:t>
            </a:r>
            <a:r>
              <a:rPr lang="en-US" dirty="0">
                <a:latin typeface="Iosevka SS05"/>
              </a:rPr>
              <a:t>; </a:t>
            </a:r>
            <a:r>
              <a:rPr lang="en-US" dirty="0" err="1">
                <a:solidFill>
                  <a:srgbClr val="001080"/>
                </a:solidFill>
                <a:latin typeface="Iosevka SS05"/>
              </a:rPr>
              <a:t>i</a:t>
            </a:r>
            <a:r>
              <a:rPr lang="en-US" dirty="0">
                <a:latin typeface="Iosevka SS05"/>
              </a:rPr>
              <a:t> &lt;=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1000000</a:t>
            </a:r>
            <a:r>
              <a:rPr lang="en-US" dirty="0">
                <a:latin typeface="Iosevka SS05"/>
              </a:rPr>
              <a:t>; </a:t>
            </a:r>
            <a:r>
              <a:rPr lang="en-US" dirty="0" err="1">
                <a:solidFill>
                  <a:srgbClr val="001080"/>
                </a:solidFill>
                <a:latin typeface="Iosevka SS05"/>
              </a:rPr>
              <a:t>i</a:t>
            </a:r>
            <a:r>
              <a:rPr lang="en-US" dirty="0">
                <a:latin typeface="Iosevka SS05"/>
              </a:rPr>
              <a:t>++) {</a:t>
            </a:r>
          </a:p>
          <a:p>
            <a:pPr lvl="1"/>
            <a:r>
              <a:rPr lang="en-US" dirty="0">
                <a:solidFill>
                  <a:srgbClr val="001080"/>
                </a:solidFill>
                <a:latin typeface="Iosevka SS05"/>
              </a:rPr>
              <a:t>x</a:t>
            </a:r>
            <a:r>
              <a:rPr lang="en-US" dirty="0">
                <a:latin typeface="Iosevka SS05"/>
              </a:rPr>
              <a:t> += (</a:t>
            </a:r>
            <a:r>
              <a:rPr lang="en-US" dirty="0">
                <a:solidFill>
                  <a:srgbClr val="0000FF"/>
                </a:solidFill>
                <a:latin typeface="Iosevka SS05"/>
              </a:rPr>
              <a:t>float</a:t>
            </a:r>
            <a:r>
              <a:rPr lang="en-US" dirty="0">
                <a:latin typeface="Iosevka SS05"/>
              </a:rPr>
              <a:t>)(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1</a:t>
            </a:r>
            <a:r>
              <a:rPr lang="en-US" dirty="0">
                <a:latin typeface="Iosevka SS05"/>
              </a:rPr>
              <a:t>);</a:t>
            </a:r>
          </a:p>
          <a:p>
            <a:pPr lvl="1"/>
            <a:r>
              <a:rPr lang="en-US" dirty="0">
                <a:solidFill>
                  <a:srgbClr val="001080"/>
                </a:solidFill>
                <a:latin typeface="Iosevka SS05"/>
              </a:rPr>
              <a:t>y</a:t>
            </a:r>
            <a:r>
              <a:rPr lang="en-US" dirty="0">
                <a:latin typeface="Iosevka SS05"/>
              </a:rPr>
              <a:t> += (</a:t>
            </a:r>
            <a:r>
              <a:rPr lang="en-US" dirty="0">
                <a:solidFill>
                  <a:srgbClr val="0000FF"/>
                </a:solidFill>
                <a:latin typeface="Iosevka SS05"/>
              </a:rPr>
              <a:t>double</a:t>
            </a:r>
            <a:r>
              <a:rPr lang="en-US" dirty="0">
                <a:latin typeface="Iosevka SS05"/>
              </a:rPr>
              <a:t>)(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1</a:t>
            </a:r>
            <a:r>
              <a:rPr lang="en-US" dirty="0">
                <a:latin typeface="Iosevka SS05"/>
              </a:rPr>
              <a:t>);</a:t>
            </a:r>
          </a:p>
          <a:p>
            <a:pPr lvl="1"/>
            <a:r>
              <a:rPr lang="en-US" dirty="0">
                <a:solidFill>
                  <a:srgbClr val="001080"/>
                </a:solidFill>
                <a:latin typeface="Iosevka SS05"/>
              </a:rPr>
              <a:t>z</a:t>
            </a:r>
            <a:r>
              <a:rPr lang="en-US" dirty="0">
                <a:latin typeface="Iosevka SS05"/>
              </a:rPr>
              <a:t> +=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1</a:t>
            </a:r>
            <a:r>
              <a:rPr lang="en-US" dirty="0">
                <a:latin typeface="Iosevka SS05"/>
              </a:rPr>
              <a:t>;</a:t>
            </a:r>
          </a:p>
          <a:p>
            <a:pPr lvl="1"/>
            <a:r>
              <a:rPr lang="en-US" dirty="0">
                <a:solidFill>
                  <a:srgbClr val="AF00DB"/>
                </a:solidFill>
                <a:latin typeface="Iosevka SS05"/>
              </a:rPr>
              <a:t>if</a:t>
            </a:r>
            <a:r>
              <a:rPr lang="en-US" dirty="0">
                <a:latin typeface="Iosevka SS05"/>
              </a:rPr>
              <a:t> (!(</a:t>
            </a:r>
            <a:r>
              <a:rPr lang="en-US" dirty="0" err="1">
                <a:solidFill>
                  <a:srgbClr val="001080"/>
                </a:solidFill>
                <a:latin typeface="Iosevka SS05"/>
              </a:rPr>
              <a:t>i</a:t>
            </a:r>
            <a:r>
              <a:rPr lang="en-US" dirty="0">
                <a:latin typeface="Iosevka SS05"/>
              </a:rPr>
              <a:t> %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100000</a:t>
            </a:r>
            <a:r>
              <a:rPr lang="en-US" dirty="0">
                <a:latin typeface="Iosevka SS05"/>
              </a:rPr>
              <a:t>)) {</a:t>
            </a:r>
          </a:p>
          <a:p>
            <a:pPr lvl="2"/>
            <a:r>
              <a:rPr lang="en-US" dirty="0" err="1">
                <a:solidFill>
                  <a:srgbClr val="795E26"/>
                </a:solidFill>
                <a:latin typeface="Iosevka SS05"/>
              </a:rPr>
              <a:t>printf</a:t>
            </a:r>
            <a:r>
              <a:rPr lang="en-US" dirty="0">
                <a:latin typeface="Iosevka SS05"/>
              </a:rPr>
              <a:t>(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%d</a:t>
            </a:r>
            <a:r>
              <a:rPr lang="en-US" dirty="0">
                <a:solidFill>
                  <a:srgbClr val="EE0000"/>
                </a:solidFill>
                <a:latin typeface="Iosevka SS05"/>
              </a:rPr>
              <a:t>\t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</a:t>
            </a:r>
            <a:r>
              <a:rPr lang="en-US" dirty="0">
                <a:latin typeface="Iosevka SS05"/>
              </a:rPr>
              <a:t>, </a:t>
            </a:r>
            <a:r>
              <a:rPr lang="en-US" dirty="0" err="1">
                <a:solidFill>
                  <a:srgbClr val="001080"/>
                </a:solidFill>
                <a:latin typeface="Iosevka SS05"/>
              </a:rPr>
              <a:t>i</a:t>
            </a:r>
            <a:r>
              <a:rPr lang="en-US" dirty="0">
                <a:latin typeface="Iosevka SS05"/>
              </a:rPr>
              <a:t>);</a:t>
            </a:r>
          </a:p>
          <a:p>
            <a:pPr lvl="2"/>
            <a:r>
              <a:rPr lang="en-US" dirty="0" err="1">
                <a:solidFill>
                  <a:srgbClr val="795E26"/>
                </a:solidFill>
                <a:latin typeface="Iosevka SS05"/>
              </a:rPr>
              <a:t>printf</a:t>
            </a:r>
            <a:r>
              <a:rPr lang="en-US" dirty="0">
                <a:latin typeface="Iosevka SS05"/>
              </a:rPr>
              <a:t>(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%d</a:t>
            </a:r>
            <a:r>
              <a:rPr lang="en-US" dirty="0">
                <a:solidFill>
                  <a:srgbClr val="EE0000"/>
                </a:solidFill>
                <a:latin typeface="Iosevka SS05"/>
              </a:rPr>
              <a:t>\t\t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z</a:t>
            </a:r>
            <a:r>
              <a:rPr lang="en-US" dirty="0">
                <a:latin typeface="Iosevka SS05"/>
              </a:rPr>
              <a:t> / </a:t>
            </a:r>
            <a:r>
              <a:rPr lang="en-US" dirty="0">
                <a:solidFill>
                  <a:srgbClr val="000000"/>
                </a:solidFill>
                <a:latin typeface="Iosevka SS05"/>
              </a:rPr>
              <a:t>d</a:t>
            </a:r>
            <a:r>
              <a:rPr lang="en-US" dirty="0">
                <a:latin typeface="Iosevka SS05"/>
              </a:rPr>
              <a:t>);</a:t>
            </a:r>
          </a:p>
          <a:p>
            <a:pPr lvl="2"/>
            <a:r>
              <a:rPr lang="en-US" dirty="0" err="1">
                <a:solidFill>
                  <a:srgbClr val="795E26"/>
                </a:solidFill>
                <a:latin typeface="Iosevka SS05"/>
              </a:rPr>
              <a:t>printf</a:t>
            </a:r>
            <a:r>
              <a:rPr lang="en-US" dirty="0">
                <a:latin typeface="Iosevka SS05"/>
              </a:rPr>
              <a:t>(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%.*f</a:t>
            </a:r>
            <a:r>
              <a:rPr lang="en-US" dirty="0">
                <a:solidFill>
                  <a:srgbClr val="EE0000"/>
                </a:solidFill>
                <a:latin typeface="Iosevka SS05"/>
              </a:rPr>
              <a:t>\t\t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00FF"/>
                </a:solidFill>
                <a:latin typeface="Iosevka SS05"/>
              </a:rPr>
              <a:t>FLT_DIG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x</a:t>
            </a:r>
            <a:r>
              <a:rPr lang="en-US" dirty="0">
                <a:latin typeface="Iosevka SS05"/>
              </a:rPr>
              <a:t> / </a:t>
            </a:r>
            <a:r>
              <a:rPr lang="en-US" dirty="0">
                <a:solidFill>
                  <a:srgbClr val="000000"/>
                </a:solidFill>
                <a:latin typeface="Iosevka SS05"/>
              </a:rPr>
              <a:t>d</a:t>
            </a:r>
            <a:r>
              <a:rPr lang="en-US" dirty="0">
                <a:latin typeface="Iosevka SS05"/>
              </a:rPr>
              <a:t>);</a:t>
            </a:r>
          </a:p>
          <a:p>
            <a:pPr lvl="2"/>
            <a:r>
              <a:rPr lang="en-US" dirty="0" err="1">
                <a:solidFill>
                  <a:srgbClr val="795E26"/>
                </a:solidFill>
                <a:latin typeface="Iosevka SS05"/>
              </a:rPr>
              <a:t>printf</a:t>
            </a:r>
            <a:r>
              <a:rPr lang="en-US" dirty="0">
                <a:latin typeface="Iosevka SS05"/>
              </a:rPr>
              <a:t>(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%.*</a:t>
            </a:r>
            <a:r>
              <a:rPr lang="en-US" dirty="0" err="1">
                <a:solidFill>
                  <a:srgbClr val="001080"/>
                </a:solidFill>
                <a:latin typeface="Iosevka SS05"/>
              </a:rPr>
              <a:t>lf</a:t>
            </a:r>
            <a:r>
              <a:rPr lang="en-US" dirty="0">
                <a:solidFill>
                  <a:srgbClr val="EE0000"/>
                </a:solidFill>
                <a:latin typeface="Iosevka SS05"/>
              </a:rPr>
              <a:t>\n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00FF"/>
                </a:solidFill>
                <a:latin typeface="Iosevka SS05"/>
              </a:rPr>
              <a:t>DBL_DIG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y</a:t>
            </a:r>
            <a:r>
              <a:rPr lang="en-US" dirty="0">
                <a:latin typeface="Iosevka SS05"/>
              </a:rPr>
              <a:t> / d);</a:t>
            </a:r>
          </a:p>
          <a:p>
            <a:pPr lvl="1"/>
            <a:r>
              <a:rPr lang="en-US" dirty="0">
                <a:latin typeface="Iosevka SS05"/>
              </a:rPr>
              <a:t>}</a:t>
            </a:r>
          </a:p>
          <a:p>
            <a:r>
              <a:rPr lang="en-US" dirty="0">
                <a:latin typeface="Iosevka SS05"/>
              </a:rPr>
              <a:t>}</a:t>
            </a:r>
          </a:p>
          <a:p>
            <a:endParaRPr lang="en-US">
              <a:latin typeface="Iosevka SS05"/>
            </a:endParaRPr>
          </a:p>
        </p:txBody>
      </p:sp>
      <p:pic>
        <p:nvPicPr>
          <p:cNvPr id="7" name="Picture 7" descr="Text&#10;&#10;Description automatically generated">
            <a:extLst>
              <a:ext uri="{FF2B5EF4-FFF2-40B4-BE49-F238E27FC236}">
                <a16:creationId xmlns:a16="http://schemas.microsoft.com/office/drawing/2014/main" id="{38B4C9FD-BAC6-FB39-B58E-CD46C91A0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180" y="1175652"/>
            <a:ext cx="7343078" cy="284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27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03A545-914B-E823-BEFD-04DAAB4AD0E9}"/>
              </a:ext>
            </a:extLst>
          </p:cNvPr>
          <p:cNvSpPr txBox="1"/>
          <p:nvPr/>
        </p:nvSpPr>
        <p:spPr>
          <a:xfrm>
            <a:off x="967481" y="256853"/>
            <a:ext cx="1045395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2: Determine how many bits express a mantissa (single precision)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564F22-97B3-FDED-E28A-1E89134A3A87}"/>
              </a:ext>
            </a:extLst>
          </p:cNvPr>
          <p:cNvSpPr txBox="1"/>
          <p:nvPr/>
        </p:nvSpPr>
        <p:spPr>
          <a:xfrm>
            <a:off x="380652" y="1207803"/>
            <a:ext cx="8141679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Method:</a:t>
            </a:r>
          </a:p>
          <a:p>
            <a:pPr marL="342900" indent="-342900">
              <a:spcBef>
                <a:spcPct val="0"/>
              </a:spcBef>
              <a:buFont typeface="Arial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Let m: number of mantissa</a:t>
            </a:r>
          </a:p>
          <a:p>
            <a:pPr marL="342900" indent="-342900">
              <a:spcBef>
                <a:spcPct val="0"/>
              </a:spcBef>
              <a:buFont typeface="Arial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 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 and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 + 2^(m+1) should be indistinguishable for the computer</a:t>
            </a:r>
          </a:p>
          <a:p>
            <a:pPr marL="342900" indent="-342900">
              <a:spcBef>
                <a:spcPct val="0"/>
              </a:spcBef>
              <a:buFont typeface="Arial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Number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 is chosen because it is the default bit 1 that is not stored in the mantissa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CBC068-48B1-DCC2-3F05-BFD1A5D3360C}"/>
              </a:ext>
            </a:extLst>
          </p:cNvPr>
          <p:cNvSpPr txBox="1"/>
          <p:nvPr/>
        </p:nvSpPr>
        <p:spPr>
          <a:xfrm>
            <a:off x="809297" y="2911366"/>
            <a:ext cx="6150303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Iosevka SS05"/>
              </a:rPr>
              <a:t>float</a:t>
            </a:r>
            <a:r>
              <a:rPr lang="en-US" dirty="0">
                <a:latin typeface="Iosevka SS05"/>
              </a:rPr>
              <a:t>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a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b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c</a:t>
            </a:r>
            <a:r>
              <a:rPr lang="en-US" dirty="0">
                <a:latin typeface="Iosevka SS05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Iosevka SS05"/>
              </a:rPr>
              <a:t>int</a:t>
            </a:r>
            <a:r>
              <a:rPr lang="en-US" dirty="0">
                <a:latin typeface="Iosevka SS05"/>
              </a:rPr>
              <a:t>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mantissa</a:t>
            </a:r>
            <a:r>
              <a:rPr lang="en-US" dirty="0">
                <a:latin typeface="Iosevka SS05"/>
              </a:rPr>
              <a:t> 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1</a:t>
            </a:r>
            <a:r>
              <a:rPr lang="en-US" dirty="0">
                <a:latin typeface="Iosevka SS05"/>
              </a:rPr>
              <a:t>;</a:t>
            </a:r>
          </a:p>
          <a:p>
            <a:r>
              <a:rPr lang="en-US" dirty="0">
                <a:solidFill>
                  <a:srgbClr val="001080"/>
                </a:solidFill>
                <a:latin typeface="Iosevka SS05"/>
              </a:rPr>
              <a:t>a</a:t>
            </a:r>
            <a:r>
              <a:rPr lang="en-US" dirty="0">
                <a:latin typeface="Iosevka SS05"/>
              </a:rPr>
              <a:t> 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1</a:t>
            </a:r>
            <a:r>
              <a:rPr lang="en-US" dirty="0">
                <a:latin typeface="Iosevka SS05"/>
              </a:rPr>
              <a:t>;</a:t>
            </a:r>
          </a:p>
          <a:p>
            <a:r>
              <a:rPr lang="en-US" dirty="0">
                <a:solidFill>
                  <a:srgbClr val="001080"/>
                </a:solidFill>
                <a:latin typeface="Iosevka SS05"/>
              </a:rPr>
              <a:t>b</a:t>
            </a:r>
            <a:r>
              <a:rPr lang="en-US" dirty="0">
                <a:latin typeface="Iosevka SS05"/>
              </a:rPr>
              <a:t> 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0.5</a:t>
            </a:r>
            <a:r>
              <a:rPr lang="en-US" dirty="0">
                <a:latin typeface="Iosevka SS05"/>
              </a:rPr>
              <a:t>;</a:t>
            </a:r>
          </a:p>
          <a:p>
            <a:r>
              <a:rPr lang="en-US" dirty="0">
                <a:solidFill>
                  <a:srgbClr val="AF00DB"/>
                </a:solidFill>
                <a:latin typeface="Iosevka SS05"/>
              </a:rPr>
              <a:t>do</a:t>
            </a:r>
            <a:r>
              <a:rPr lang="en-US" dirty="0">
                <a:latin typeface="Iosevka SS05"/>
              </a:rPr>
              <a:t> {</a:t>
            </a:r>
          </a:p>
          <a:p>
            <a:pPr lvl="1"/>
            <a:r>
              <a:rPr lang="en-US" dirty="0">
                <a:solidFill>
                  <a:srgbClr val="001080"/>
                </a:solidFill>
                <a:latin typeface="Iosevka SS05"/>
              </a:rPr>
              <a:t>c</a:t>
            </a:r>
            <a:r>
              <a:rPr lang="en-US" dirty="0">
                <a:latin typeface="Iosevka SS05"/>
              </a:rPr>
              <a:t> =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a</a:t>
            </a:r>
            <a:r>
              <a:rPr lang="en-US" dirty="0">
                <a:latin typeface="Iosevka SS05"/>
              </a:rPr>
              <a:t> +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b</a:t>
            </a:r>
            <a:r>
              <a:rPr lang="en-US" dirty="0">
                <a:latin typeface="Iosevka SS05"/>
              </a:rPr>
              <a:t>;</a:t>
            </a:r>
          </a:p>
          <a:p>
            <a:pPr lvl="1"/>
            <a:r>
              <a:rPr lang="en-US" dirty="0" err="1">
                <a:solidFill>
                  <a:srgbClr val="795E26"/>
                </a:solidFill>
                <a:latin typeface="Iosevka SS05"/>
              </a:rPr>
              <a:t>printf</a:t>
            </a:r>
            <a:r>
              <a:rPr lang="en-US" dirty="0">
                <a:latin typeface="Iosevka SS05"/>
              </a:rPr>
              <a:t>(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"1 + 2E-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%d</a:t>
            </a:r>
            <a:r>
              <a:rPr lang="en-US" dirty="0">
                <a:solidFill>
                  <a:srgbClr val="EE0000"/>
                </a:solidFill>
                <a:latin typeface="Iosevka SS05"/>
              </a:rPr>
              <a:t>\t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=</a:t>
            </a:r>
            <a:r>
              <a:rPr lang="en-US" dirty="0">
                <a:solidFill>
                  <a:srgbClr val="EE0000"/>
                </a:solidFill>
                <a:latin typeface="Iosevka SS05"/>
              </a:rPr>
              <a:t>\t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%.8f</a:t>
            </a:r>
            <a:r>
              <a:rPr lang="en-US" dirty="0">
                <a:solidFill>
                  <a:srgbClr val="EE0000"/>
                </a:solidFill>
                <a:latin typeface="Iosevka SS05"/>
              </a:rPr>
              <a:t>\n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mantissa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a</a:t>
            </a:r>
            <a:r>
              <a:rPr lang="en-US" dirty="0">
                <a:latin typeface="Iosevka SS05"/>
              </a:rPr>
              <a:t> +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b</a:t>
            </a:r>
            <a:r>
              <a:rPr lang="en-US" dirty="0">
                <a:latin typeface="Iosevka SS05"/>
              </a:rPr>
              <a:t>);</a:t>
            </a:r>
          </a:p>
          <a:p>
            <a:pPr lvl="1"/>
            <a:r>
              <a:rPr lang="en-US" dirty="0">
                <a:solidFill>
                  <a:srgbClr val="001080"/>
                </a:solidFill>
                <a:latin typeface="Iosevka SS05"/>
              </a:rPr>
              <a:t>b</a:t>
            </a:r>
            <a:r>
              <a:rPr lang="en-US" dirty="0">
                <a:latin typeface="Iosevka SS05"/>
              </a:rPr>
              <a:t> /=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2</a:t>
            </a:r>
            <a:r>
              <a:rPr lang="en-US" dirty="0">
                <a:latin typeface="Iosevka SS05"/>
              </a:rPr>
              <a:t>;</a:t>
            </a:r>
          </a:p>
          <a:p>
            <a:pPr lvl="1"/>
            <a:r>
              <a:rPr lang="en-US" dirty="0">
                <a:solidFill>
                  <a:srgbClr val="001080"/>
                </a:solidFill>
                <a:latin typeface="Iosevka SS05"/>
              </a:rPr>
              <a:t>mantissa</a:t>
            </a:r>
            <a:r>
              <a:rPr lang="en-US" dirty="0">
                <a:latin typeface="Iosevka SS05"/>
              </a:rPr>
              <a:t>++;</a:t>
            </a:r>
          </a:p>
          <a:p>
            <a:r>
              <a:rPr lang="en-US" dirty="0">
                <a:latin typeface="Iosevka SS05"/>
              </a:rPr>
              <a:t>} </a:t>
            </a:r>
            <a:r>
              <a:rPr lang="en-US" dirty="0">
                <a:solidFill>
                  <a:srgbClr val="AF00DB"/>
                </a:solidFill>
                <a:latin typeface="Iosevka SS05"/>
              </a:rPr>
              <a:t>while</a:t>
            </a:r>
            <a:r>
              <a:rPr lang="en-US" dirty="0">
                <a:latin typeface="Iosevka SS05"/>
              </a:rPr>
              <a:t> (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a</a:t>
            </a:r>
            <a:r>
              <a:rPr lang="en-US" dirty="0">
                <a:latin typeface="Iosevka SS05"/>
              </a:rPr>
              <a:t> !=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c</a:t>
            </a:r>
            <a:r>
              <a:rPr lang="en-US" dirty="0">
                <a:latin typeface="Iosevka SS05"/>
              </a:rPr>
              <a:t>);</a:t>
            </a:r>
          </a:p>
          <a:p>
            <a:endParaRPr lang="en-US">
              <a:latin typeface="Iosevka SS05"/>
            </a:endParaRPr>
          </a:p>
        </p:txBody>
      </p:sp>
      <p:pic>
        <p:nvPicPr>
          <p:cNvPr id="6" name="Picture 6" descr="Text&#10;&#10;Description automatically generated">
            <a:extLst>
              <a:ext uri="{FF2B5EF4-FFF2-40B4-BE49-F238E27FC236}">
                <a16:creationId xmlns:a16="http://schemas.microsoft.com/office/drawing/2014/main" id="{A1F3F9DC-B8FC-4B54-CE75-C857517C8F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021" y="1576772"/>
            <a:ext cx="3146096" cy="45102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A5A2DDE-7AEA-E1C2-D396-2480A21A20B9}"/>
              </a:ext>
            </a:extLst>
          </p:cNvPr>
          <p:cNvSpPr txBox="1"/>
          <p:nvPr/>
        </p:nvSpPr>
        <p:spPr>
          <a:xfrm>
            <a:off x="634651" y="6130147"/>
            <a:ext cx="814167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=&gt; In single precision number, there are 23 mantissa bits </a:t>
            </a:r>
          </a:p>
        </p:txBody>
      </p:sp>
    </p:spTree>
    <p:extLst>
      <p:ext uri="{BB962C8B-B14F-4D97-AF65-F5344CB8AC3E}">
        <p14:creationId xmlns:p14="http://schemas.microsoft.com/office/powerpoint/2010/main" val="2518726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03A545-914B-E823-BEFD-04DAAB4AD0E9}"/>
              </a:ext>
            </a:extLst>
          </p:cNvPr>
          <p:cNvSpPr txBox="1"/>
          <p:nvPr/>
        </p:nvSpPr>
        <p:spPr>
          <a:xfrm>
            <a:off x="967481" y="256853"/>
            <a:ext cx="1045395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2: Determine how many bits express a mantissa (double precision)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CBC068-48B1-DCC2-3F05-BFD1A5D3360C}"/>
              </a:ext>
            </a:extLst>
          </p:cNvPr>
          <p:cNvSpPr txBox="1"/>
          <p:nvPr/>
        </p:nvSpPr>
        <p:spPr>
          <a:xfrm>
            <a:off x="712953" y="2061780"/>
            <a:ext cx="6150303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Iosevka SS05"/>
              </a:rPr>
              <a:t>double</a:t>
            </a:r>
            <a:r>
              <a:rPr lang="en-US" dirty="0">
                <a:latin typeface="Iosevka SS05"/>
              </a:rPr>
              <a:t>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a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b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c</a:t>
            </a:r>
            <a:r>
              <a:rPr lang="en-US" dirty="0">
                <a:latin typeface="Iosevka SS05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Iosevka SS05"/>
              </a:rPr>
              <a:t>int</a:t>
            </a:r>
            <a:r>
              <a:rPr lang="en-US" dirty="0">
                <a:latin typeface="Iosevka SS05"/>
              </a:rPr>
              <a:t>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mantissa</a:t>
            </a:r>
            <a:r>
              <a:rPr lang="en-US" dirty="0">
                <a:latin typeface="Iosevka SS05"/>
              </a:rPr>
              <a:t> 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1</a:t>
            </a:r>
            <a:r>
              <a:rPr lang="en-US" dirty="0">
                <a:latin typeface="Iosevka SS05"/>
              </a:rPr>
              <a:t>;</a:t>
            </a:r>
          </a:p>
          <a:p>
            <a:r>
              <a:rPr lang="en-US" dirty="0">
                <a:solidFill>
                  <a:srgbClr val="001080"/>
                </a:solidFill>
                <a:latin typeface="Iosevka SS05"/>
              </a:rPr>
              <a:t>a</a:t>
            </a:r>
            <a:r>
              <a:rPr lang="en-US" dirty="0">
                <a:latin typeface="Iosevka SS05"/>
              </a:rPr>
              <a:t> 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1</a:t>
            </a:r>
            <a:r>
              <a:rPr lang="en-US" dirty="0">
                <a:latin typeface="Iosevka SS05"/>
              </a:rPr>
              <a:t>;</a:t>
            </a:r>
          </a:p>
          <a:p>
            <a:r>
              <a:rPr lang="en-US" dirty="0">
                <a:solidFill>
                  <a:srgbClr val="001080"/>
                </a:solidFill>
                <a:latin typeface="Iosevka SS05"/>
              </a:rPr>
              <a:t>b</a:t>
            </a:r>
            <a:r>
              <a:rPr lang="en-US" dirty="0">
                <a:latin typeface="Iosevka SS05"/>
              </a:rPr>
              <a:t> 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0.5</a:t>
            </a:r>
            <a:r>
              <a:rPr lang="en-US" dirty="0">
                <a:latin typeface="Iosevka SS05"/>
              </a:rPr>
              <a:t>;</a:t>
            </a:r>
          </a:p>
          <a:p>
            <a:r>
              <a:rPr lang="en-US" dirty="0">
                <a:solidFill>
                  <a:srgbClr val="AF00DB"/>
                </a:solidFill>
                <a:latin typeface="Iosevka SS05"/>
              </a:rPr>
              <a:t>do</a:t>
            </a:r>
            <a:r>
              <a:rPr lang="en-US" dirty="0">
                <a:latin typeface="Iosevka SS05"/>
              </a:rPr>
              <a:t> {</a:t>
            </a:r>
          </a:p>
          <a:p>
            <a:pPr lvl="1"/>
            <a:r>
              <a:rPr lang="en-US" dirty="0">
                <a:solidFill>
                  <a:srgbClr val="001080"/>
                </a:solidFill>
                <a:latin typeface="Iosevka SS05"/>
              </a:rPr>
              <a:t>c</a:t>
            </a:r>
            <a:r>
              <a:rPr lang="en-US" dirty="0">
                <a:latin typeface="Iosevka SS05"/>
              </a:rPr>
              <a:t> =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a</a:t>
            </a:r>
            <a:r>
              <a:rPr lang="en-US" dirty="0">
                <a:latin typeface="Iosevka SS05"/>
              </a:rPr>
              <a:t> +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b</a:t>
            </a:r>
            <a:r>
              <a:rPr lang="en-US" dirty="0">
                <a:latin typeface="Iosevka SS05"/>
              </a:rPr>
              <a:t>;</a:t>
            </a:r>
          </a:p>
          <a:p>
            <a:pPr lvl="1"/>
            <a:r>
              <a:rPr lang="en-US" dirty="0" err="1">
                <a:solidFill>
                  <a:srgbClr val="795E26"/>
                </a:solidFill>
                <a:latin typeface="Iosevka SS05"/>
              </a:rPr>
              <a:t>printf</a:t>
            </a:r>
            <a:r>
              <a:rPr lang="en-US" dirty="0">
                <a:latin typeface="Iosevka SS05"/>
              </a:rPr>
              <a:t>(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"1 + 2E-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%d</a:t>
            </a:r>
            <a:r>
              <a:rPr lang="en-US" dirty="0">
                <a:solidFill>
                  <a:srgbClr val="EE0000"/>
                </a:solidFill>
                <a:latin typeface="Iosevka SS05"/>
              </a:rPr>
              <a:t>\t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=</a:t>
            </a:r>
            <a:r>
              <a:rPr lang="en-US" dirty="0">
                <a:solidFill>
                  <a:srgbClr val="EE0000"/>
                </a:solidFill>
                <a:latin typeface="Iosevka SS05"/>
              </a:rPr>
              <a:t>\t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%.8f</a:t>
            </a:r>
            <a:r>
              <a:rPr lang="en-US" dirty="0">
                <a:solidFill>
                  <a:srgbClr val="EE0000"/>
                </a:solidFill>
                <a:latin typeface="Iosevka SS05"/>
              </a:rPr>
              <a:t>\n</a:t>
            </a:r>
            <a:r>
              <a:rPr lang="en-US" dirty="0">
                <a:solidFill>
                  <a:srgbClr val="A31515"/>
                </a:solidFill>
                <a:latin typeface="Iosevka SS05"/>
              </a:rPr>
              <a:t>"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mantissa</a:t>
            </a:r>
            <a:r>
              <a:rPr lang="en-US" dirty="0">
                <a:latin typeface="Iosevka SS05"/>
              </a:rPr>
              <a:t>,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a</a:t>
            </a:r>
            <a:r>
              <a:rPr lang="en-US" dirty="0">
                <a:latin typeface="Iosevka SS05"/>
              </a:rPr>
              <a:t> +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b</a:t>
            </a:r>
            <a:r>
              <a:rPr lang="en-US" dirty="0">
                <a:latin typeface="Iosevka SS05"/>
              </a:rPr>
              <a:t>);</a:t>
            </a:r>
          </a:p>
          <a:p>
            <a:pPr lvl="1"/>
            <a:r>
              <a:rPr lang="en-US" dirty="0">
                <a:solidFill>
                  <a:srgbClr val="001080"/>
                </a:solidFill>
                <a:latin typeface="Iosevka SS05"/>
              </a:rPr>
              <a:t>b</a:t>
            </a:r>
            <a:r>
              <a:rPr lang="en-US" dirty="0">
                <a:latin typeface="Iosevka SS05"/>
              </a:rPr>
              <a:t> /= </a:t>
            </a:r>
            <a:r>
              <a:rPr lang="en-US" dirty="0">
                <a:solidFill>
                  <a:srgbClr val="098658"/>
                </a:solidFill>
                <a:latin typeface="Iosevka SS05"/>
              </a:rPr>
              <a:t>2</a:t>
            </a:r>
            <a:r>
              <a:rPr lang="en-US" dirty="0">
                <a:latin typeface="Iosevka SS05"/>
              </a:rPr>
              <a:t>;</a:t>
            </a:r>
          </a:p>
          <a:p>
            <a:pPr lvl="1"/>
            <a:r>
              <a:rPr lang="en-US" dirty="0">
                <a:solidFill>
                  <a:srgbClr val="001080"/>
                </a:solidFill>
                <a:latin typeface="Iosevka SS05"/>
              </a:rPr>
              <a:t>mantissa</a:t>
            </a:r>
            <a:r>
              <a:rPr lang="en-US" dirty="0">
                <a:latin typeface="Iosevka SS05"/>
              </a:rPr>
              <a:t>++;</a:t>
            </a:r>
          </a:p>
          <a:p>
            <a:r>
              <a:rPr lang="en-US" dirty="0">
                <a:latin typeface="Iosevka SS05"/>
              </a:rPr>
              <a:t>} </a:t>
            </a:r>
            <a:r>
              <a:rPr lang="en-US" dirty="0">
                <a:solidFill>
                  <a:srgbClr val="AF00DB"/>
                </a:solidFill>
                <a:latin typeface="Iosevka SS05"/>
              </a:rPr>
              <a:t>while</a:t>
            </a:r>
            <a:r>
              <a:rPr lang="en-US" dirty="0">
                <a:latin typeface="Iosevka SS05"/>
              </a:rPr>
              <a:t> (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a</a:t>
            </a:r>
            <a:r>
              <a:rPr lang="en-US" dirty="0">
                <a:latin typeface="Iosevka SS05"/>
              </a:rPr>
              <a:t> != </a:t>
            </a:r>
            <a:r>
              <a:rPr lang="en-US" dirty="0">
                <a:solidFill>
                  <a:srgbClr val="001080"/>
                </a:solidFill>
                <a:latin typeface="Iosevka SS05"/>
              </a:rPr>
              <a:t>c</a:t>
            </a:r>
            <a:r>
              <a:rPr lang="en-US" dirty="0">
                <a:latin typeface="Iosevka SS05"/>
              </a:rPr>
              <a:t>);</a:t>
            </a:r>
          </a:p>
          <a:p>
            <a:endParaRPr lang="en-US">
              <a:latin typeface="Iosevka SS05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5A2DDE-7AEA-E1C2-D396-2480A21A20B9}"/>
              </a:ext>
            </a:extLst>
          </p:cNvPr>
          <p:cNvSpPr txBox="1"/>
          <p:nvPr/>
        </p:nvSpPr>
        <p:spPr>
          <a:xfrm>
            <a:off x="441961" y="5736009"/>
            <a:ext cx="668774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=&gt; In double precision number, there are 52 mantissa bits </a:t>
            </a:r>
          </a:p>
        </p:txBody>
      </p:sp>
      <p:pic>
        <p:nvPicPr>
          <p:cNvPr id="5" name="Picture 7" descr="A picture containing text, computer, file&#10;&#10;Description automatically generated">
            <a:extLst>
              <a:ext uri="{FF2B5EF4-FFF2-40B4-BE49-F238E27FC236}">
                <a16:creationId xmlns:a16="http://schemas.microsoft.com/office/drawing/2014/main" id="{7A7E2D39-94DD-035A-C6D1-141D1E8AD4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9504" y="1356060"/>
            <a:ext cx="4398579" cy="44524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E9174A-2310-C42C-7A80-44ED4F43A519}"/>
              </a:ext>
            </a:extLst>
          </p:cNvPr>
          <p:cNvSpPr txBox="1"/>
          <p:nvPr/>
        </p:nvSpPr>
        <p:spPr>
          <a:xfrm>
            <a:off x="363135" y="1356700"/>
            <a:ext cx="814167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Method: Similar to single precision</a:t>
            </a:r>
          </a:p>
        </p:txBody>
      </p:sp>
    </p:spTree>
    <p:extLst>
      <p:ext uri="{BB962C8B-B14F-4D97-AF65-F5344CB8AC3E}">
        <p14:creationId xmlns:p14="http://schemas.microsoft.com/office/powerpoint/2010/main" val="139490844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594</TotalTime>
  <Words>8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Dividend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DOAN MINH QUAN 20196304</dc:creator>
  <cp:lastModifiedBy>DOAN MINH QUAN 20196304</cp:lastModifiedBy>
  <cp:revision>271</cp:revision>
  <dcterms:created xsi:type="dcterms:W3CDTF">2022-09-06T05:30:54Z</dcterms:created>
  <dcterms:modified xsi:type="dcterms:W3CDTF">2022-09-07T09:09:47Z</dcterms:modified>
</cp:coreProperties>
</file>