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62" r:id="rId3"/>
    <p:sldId id="288" r:id="rId4"/>
    <p:sldId id="290" r:id="rId5"/>
    <p:sldId id="29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A2F"/>
    <a:srgbClr val="7F7F7F"/>
    <a:srgbClr val="A6A6A6"/>
    <a:srgbClr val="494949"/>
    <a:srgbClr val="9DC3E6"/>
    <a:srgbClr val="7F716E"/>
    <a:srgbClr val="DEC4C5"/>
    <a:srgbClr val="FBFBFB"/>
    <a:srgbClr val="CBC4C3"/>
    <a:srgbClr val="EEB4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50" autoAdjust="0"/>
    <p:restoredTop sz="84320" autoAdjust="0"/>
  </p:normalViewPr>
  <p:slideViewPr>
    <p:cSldViewPr snapToGrid="0">
      <p:cViewPr varScale="1">
        <p:scale>
          <a:sx n="85" d="100"/>
          <a:sy n="85" d="100"/>
        </p:scale>
        <p:origin x="2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F0098-6A37-4C32-9E74-1EBC923E61D6}" type="datetimeFigureOut">
              <a:rPr lang="ko-KR" altLang="en-US" smtClean="0"/>
              <a:t>2021. 9. 22.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13DAF-24FB-4F7B-89EB-978725F7C4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7127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8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13DAF-24FB-4F7B-89EB-978725F7C4B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7964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8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13DAF-24FB-4F7B-89EB-978725F7C4B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748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8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13DAF-24FB-4F7B-89EB-978725F7C4B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5126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8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13DAF-24FB-4F7B-89EB-978725F7C4B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2004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E66B-804D-45CF-AD80-2324B5E250AF}" type="datetime1">
              <a:rPr lang="ko-KR" altLang="en-US" smtClean="0"/>
              <a:t>2021. 9. 22.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58E4-6CDD-41CB-8EDB-CE9982FB19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1579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84546-3F96-468C-AD37-4579532BE746}" type="datetime1">
              <a:rPr lang="ko-KR" altLang="en-US" smtClean="0"/>
              <a:t>2021. 9. 22.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58E4-6CDD-41CB-8EDB-CE9982FB19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7005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D173-7A7C-414E-AB62-E67057B6D4C9}" type="datetime1">
              <a:rPr lang="ko-KR" altLang="en-US" smtClean="0"/>
              <a:t>2021. 9. 22.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58E4-6CDD-41CB-8EDB-CE9982FB19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6119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57AC5-745F-41A7-8415-A400E5F2A4D9}" type="datetime1">
              <a:rPr lang="ko-KR" altLang="en-US" smtClean="0"/>
              <a:t>2021. 9. 22.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58E4-6CDD-41CB-8EDB-CE9982FB19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44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131-E8DF-4C97-A5A0-EE3411073F80}" type="datetime1">
              <a:rPr lang="ko-KR" altLang="en-US" smtClean="0"/>
              <a:t>2021. 9. 22.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58E4-6CDD-41CB-8EDB-CE9982FB19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6458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DC13-85F3-43F9-AC03-671D41F09B3A}" type="datetime1">
              <a:rPr lang="ko-KR" altLang="en-US" smtClean="0"/>
              <a:t>2021. 9. 22.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58E4-6CDD-41CB-8EDB-CE9982FB19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4090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A983-36B7-40A8-8F6C-86E5778FD1AF}" type="datetime1">
              <a:rPr lang="ko-KR" altLang="en-US" smtClean="0"/>
              <a:t>2021. 9. 22.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58E4-6CDD-41CB-8EDB-CE9982FB19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778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4758-B141-4D07-AB3C-1CC6A8CD6ED9}" type="datetime1">
              <a:rPr lang="ko-KR" altLang="en-US" smtClean="0"/>
              <a:t>2021. 9. 22.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58E4-6CDD-41CB-8EDB-CE9982FB19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205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E09E-9DE9-4B91-ADCC-B6C2ADB7EB8D}" type="datetime1">
              <a:rPr lang="ko-KR" altLang="en-US" smtClean="0"/>
              <a:t>2021. 9. 22.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58E4-6CDD-41CB-8EDB-CE9982FB19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601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8985-038D-40F5-91B7-C04884592FA9}" type="datetime1">
              <a:rPr lang="ko-KR" altLang="en-US" smtClean="0"/>
              <a:t>2021. 9. 22.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58E4-6CDD-41CB-8EDB-CE9982FB19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828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1B01-9747-41C6-91FA-DB8D64324316}" type="datetime1">
              <a:rPr lang="ko-KR" altLang="en-US" smtClean="0"/>
              <a:t>2021. 9. 22.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58E4-6CDD-41CB-8EDB-CE9982FB19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447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E0510-89DA-4061-8E85-B00000656B9C}" type="datetime1">
              <a:rPr lang="ko-KR" altLang="en-US" smtClean="0"/>
              <a:t>2021. 9. 22.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558E4-6CDD-41CB-8EDB-CE9982FB19F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9074AE-B61F-4DD5-B7ED-93E429F3922B}"/>
              </a:ext>
            </a:extLst>
          </p:cNvPr>
          <p:cNvSpPr txBox="1"/>
          <p:nvPr userDrawn="1"/>
        </p:nvSpPr>
        <p:spPr>
          <a:xfrm>
            <a:off x="3225792" y="6602654"/>
            <a:ext cx="5749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rgbClr val="A6A6A6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Copyright </a:t>
            </a:r>
            <a:r>
              <a:rPr lang="ko-KR" altLang="en-US" sz="1000" dirty="0">
                <a:solidFill>
                  <a:srgbClr val="A6A6A6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ⓒ </a:t>
            </a:r>
            <a:r>
              <a:rPr lang="en-US" altLang="ko-KR" sz="1000" dirty="0">
                <a:solidFill>
                  <a:srgbClr val="A6A6A6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rPr>
              <a:t>Slug. All right reserved. </a:t>
            </a:r>
            <a:endParaRPr lang="ko-KR" altLang="en-US" sz="1600" dirty="0">
              <a:solidFill>
                <a:srgbClr val="A6A6A6"/>
              </a:solidFill>
              <a:latin typeface="나눔고딕OTF" panose="020D0604000000000000" pitchFamily="34" charset="-127"/>
              <a:ea typeface="나눔고딕OTF" panose="020D0604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6615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4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1562" y="3036056"/>
            <a:ext cx="6663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</a:rPr>
              <a:t>Numerical Method Homework #2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5170643" y="2484423"/>
            <a:ext cx="1845099" cy="261610"/>
            <a:chOff x="5192706" y="1999718"/>
            <a:chExt cx="1809436" cy="261610"/>
          </a:xfrm>
        </p:grpSpPr>
        <p:sp>
          <p:nvSpPr>
            <p:cNvPr id="2" name="TextBox 1"/>
            <p:cNvSpPr txBox="1"/>
            <p:nvPr/>
          </p:nvSpPr>
          <p:spPr>
            <a:xfrm>
              <a:off x="5192706" y="1999718"/>
              <a:ext cx="18094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latin typeface="나눔고딕OTF" panose="020D0604000000000000" pitchFamily="34" charset="-127"/>
                  <a:ea typeface="나눔고딕OTF" panose="020D0604000000000000" pitchFamily="34" charset="-127"/>
                </a:rPr>
                <a:t> </a:t>
              </a:r>
              <a:r>
                <a:rPr lang="ko-KR" altLang="en-US" sz="1100" dirty="0">
                  <a:solidFill>
                    <a:schemeClr val="bg1"/>
                  </a:solidFill>
                  <a:latin typeface="나눔고딕OTF" panose="020D0604000000000000" pitchFamily="34" charset="-127"/>
                  <a:ea typeface="나눔고딕OTF" panose="020D0604000000000000" pitchFamily="34" charset="-127"/>
                </a:rPr>
                <a:t>소재수치해석 </a:t>
              </a:r>
              <a:r>
                <a:rPr lang="en-US" altLang="ko-KR" sz="1100" dirty="0">
                  <a:solidFill>
                    <a:schemeClr val="bg1"/>
                  </a:solidFill>
                  <a:latin typeface="나눔고딕OTF" panose="020D0604000000000000" pitchFamily="34" charset="-127"/>
                  <a:ea typeface="나눔고딕OTF" panose="020D0604000000000000" pitchFamily="34" charset="-127"/>
                </a:rPr>
                <a:t>HW #1</a:t>
              </a:r>
              <a:endParaRPr lang="ko-KR" altLang="en-US" sz="1100" dirty="0">
                <a:solidFill>
                  <a:schemeClr val="bg1"/>
                </a:solidFill>
                <a:latin typeface="나눔고딕OTF" panose="020D0604000000000000" pitchFamily="34" charset="-127"/>
                <a:ea typeface="나눔고딕OTF" panose="020D0604000000000000" pitchFamily="34" charset="-127"/>
              </a:endParaRPr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5235436" y="2044036"/>
              <a:ext cx="1723976" cy="159187"/>
              <a:chOff x="5235436" y="1753856"/>
              <a:chExt cx="1723976" cy="192617"/>
            </a:xfrm>
          </p:grpSpPr>
          <p:cxnSp>
            <p:nvCxnSpPr>
              <p:cNvPr id="5" name="직선 연결선 4"/>
              <p:cNvCxnSpPr/>
              <p:nvPr/>
            </p:nvCxnSpPr>
            <p:spPr>
              <a:xfrm>
                <a:off x="5235436" y="1753856"/>
                <a:ext cx="0" cy="19261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직선 연결선 5"/>
              <p:cNvCxnSpPr/>
              <p:nvPr/>
            </p:nvCxnSpPr>
            <p:spPr>
              <a:xfrm>
                <a:off x="6959412" y="1753856"/>
                <a:ext cx="0" cy="19261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/>
          <p:cNvSpPr txBox="1"/>
          <p:nvPr/>
        </p:nvSpPr>
        <p:spPr>
          <a:xfrm>
            <a:off x="4822235" y="3972410"/>
            <a:ext cx="4602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latin typeface="나눔명조OTF" panose="02020603020101020101" pitchFamily="18" charset="-127"/>
                <a:ea typeface="나눔명조OTF" panose="02020603020101020101" pitchFamily="18" charset="-127"/>
              </a:rPr>
              <a:t>            </a:t>
            </a:r>
            <a:r>
              <a:rPr lang="ko-KR" altLang="en-US" sz="1400" dirty="0">
                <a:solidFill>
                  <a:schemeClr val="bg1"/>
                </a:solidFill>
                <a:latin typeface="나눔명조OTF" panose="02020603020101020101" pitchFamily="18" charset="-127"/>
                <a:ea typeface="나눔명조OTF" panose="02020603020101020101" pitchFamily="18" charset="-127"/>
              </a:rPr>
              <a:t>신소재공학과 </a:t>
            </a:r>
            <a:r>
              <a:rPr lang="en-US" altLang="ko-KR" sz="1400" dirty="0">
                <a:solidFill>
                  <a:schemeClr val="bg1"/>
                </a:solidFill>
                <a:latin typeface="나눔명조OTF" panose="02020603020101020101" pitchFamily="18" charset="-127"/>
                <a:ea typeface="나눔명조OTF" panose="02020603020101020101" pitchFamily="18" charset="-127"/>
              </a:rPr>
              <a:t>20190322 </a:t>
            </a:r>
            <a:r>
              <a:rPr lang="ko-KR" altLang="en-US" sz="1400" dirty="0" err="1">
                <a:solidFill>
                  <a:schemeClr val="bg1"/>
                </a:solidFill>
                <a:latin typeface="나눔명조OTF" panose="02020603020101020101" pitchFamily="18" charset="-127"/>
                <a:ea typeface="나눔명조OTF" panose="02020603020101020101" pitchFamily="18" charset="-127"/>
              </a:rPr>
              <a:t>이은애</a:t>
            </a:r>
            <a:endParaRPr lang="ko-KR" altLang="en-US" sz="2800" dirty="0">
              <a:solidFill>
                <a:schemeClr val="bg1"/>
              </a:solidFill>
              <a:latin typeface="나눔명조OTF" panose="02020603020101020101" pitchFamily="18" charset="-127"/>
              <a:ea typeface="나눔명조OTF" panose="02020603020101020101" pitchFamily="18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232EC18-BA7C-4E7A-9B37-51588D865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58E4-6CDD-41CB-8EDB-CE9982FB19F8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3085C08-3329-4DC2-B9FF-94D10CAF4473}"/>
              </a:ext>
            </a:extLst>
          </p:cNvPr>
          <p:cNvSpPr/>
          <p:nvPr/>
        </p:nvSpPr>
        <p:spPr>
          <a:xfrm flipV="1">
            <a:off x="-1" y="6648062"/>
            <a:ext cx="12192001" cy="209938"/>
          </a:xfrm>
          <a:prstGeom prst="rect">
            <a:avLst/>
          </a:prstGeom>
          <a:solidFill>
            <a:srgbClr val="49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5287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3A84888D-EF17-0B45-8BE7-B6E347D23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38" y="1140957"/>
            <a:ext cx="5894750" cy="4424101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0"/>
            <a:ext cx="12192000" cy="544749"/>
          </a:xfrm>
          <a:prstGeom prst="rect">
            <a:avLst/>
          </a:prstGeom>
          <a:solidFill>
            <a:srgbClr val="49494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851" y="99909"/>
            <a:ext cx="574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210 M고딕OTF 070" panose="02020503020101020101" pitchFamily="18" charset="-127"/>
                <a:ea typeface="210 M고딕OTF 070" panose="02020503020101020101" pitchFamily="18" charset="-127"/>
              </a:rPr>
              <a:t>01_Review Homework</a:t>
            </a:r>
            <a:endParaRPr lang="ko-KR" altLang="en-US" dirty="0">
              <a:solidFill>
                <a:schemeClr val="bg1"/>
              </a:solidFill>
              <a:latin typeface="210 M고딕OTF 070" panose="02020503020101020101" pitchFamily="18" charset="-127"/>
              <a:ea typeface="210 M고딕OTF 070" panose="02020503020101020101" pitchFamily="18" charset="-127"/>
            </a:endParaRPr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C8A2001B-8BA2-4B52-909C-2C1954F6299F}"/>
              </a:ext>
            </a:extLst>
          </p:cNvPr>
          <p:cNvSpPr/>
          <p:nvPr/>
        </p:nvSpPr>
        <p:spPr>
          <a:xfrm flipV="1">
            <a:off x="-1" y="6648062"/>
            <a:ext cx="12192001" cy="2099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6" name="슬라이드 번호 개체 틀 115">
            <a:extLst>
              <a:ext uri="{FF2B5EF4-FFF2-40B4-BE49-F238E27FC236}">
                <a16:creationId xmlns:a16="http://schemas.microsoft.com/office/drawing/2014/main" id="{C26FFC17-81F6-436F-92E7-D7A740A78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58E4-6CDD-41CB-8EDB-CE9982FB19F8}" type="slidenum">
              <a:rPr lang="ko-KR" altLang="en-US" smtClean="0"/>
              <a:t>2</a:t>
            </a:fld>
            <a:endParaRPr lang="ko-KR" altLang="en-US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FA641C56-2F0D-5C48-B016-8F460B3DB45E}"/>
              </a:ext>
            </a:extLst>
          </p:cNvPr>
          <p:cNvGrpSpPr/>
          <p:nvPr/>
        </p:nvGrpSpPr>
        <p:grpSpPr>
          <a:xfrm>
            <a:off x="191484" y="686590"/>
            <a:ext cx="178246" cy="178246"/>
            <a:chOff x="6825550" y="4750468"/>
            <a:chExt cx="178246" cy="178246"/>
          </a:xfrm>
        </p:grpSpPr>
        <p:sp>
          <p:nvSpPr>
            <p:cNvPr id="44" name="직각 삼각형 25">
              <a:extLst>
                <a:ext uri="{FF2B5EF4-FFF2-40B4-BE49-F238E27FC236}">
                  <a16:creationId xmlns:a16="http://schemas.microsoft.com/office/drawing/2014/main" id="{318F898C-B921-0E42-BD32-19FF6E0EB5E6}"/>
                </a:ext>
              </a:extLst>
            </p:cNvPr>
            <p:cNvSpPr/>
            <p:nvPr/>
          </p:nvSpPr>
          <p:spPr>
            <a:xfrm>
              <a:off x="6825550" y="4750468"/>
              <a:ext cx="178246" cy="178246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직각 삼각형 26">
              <a:extLst>
                <a:ext uri="{FF2B5EF4-FFF2-40B4-BE49-F238E27FC236}">
                  <a16:creationId xmlns:a16="http://schemas.microsoft.com/office/drawing/2014/main" id="{92907227-EE46-2F4C-AF96-7C0FC870EB40}"/>
                </a:ext>
              </a:extLst>
            </p:cNvPr>
            <p:cNvSpPr/>
            <p:nvPr/>
          </p:nvSpPr>
          <p:spPr>
            <a:xfrm rot="10800000">
              <a:off x="6825550" y="4750468"/>
              <a:ext cx="178246" cy="178246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F94E21B-CF71-DC4C-B0BF-B1E3A7187433}"/>
              </a:ext>
            </a:extLst>
          </p:cNvPr>
          <p:cNvSpPr txBox="1"/>
          <p:nvPr/>
        </p:nvSpPr>
        <p:spPr>
          <a:xfrm>
            <a:off x="369729" y="606436"/>
            <a:ext cx="66311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dirty="0"/>
              <a:t>물의 수증기압이 </a:t>
            </a:r>
            <a:r>
              <a:rPr lang="en-US" altLang="ko-KR" sz="1600" dirty="0"/>
              <a:t>0.5</a:t>
            </a:r>
            <a:r>
              <a:rPr lang="en" altLang="ko-KR" sz="1600" dirty="0"/>
              <a:t>atm </a:t>
            </a:r>
            <a:r>
              <a:rPr lang="ko-KR" altLang="en-US" sz="1600" dirty="0"/>
              <a:t>이 되는 온도를 구하는 프로그램을 완성</a:t>
            </a:r>
            <a:r>
              <a:rPr lang="en-US" altLang="ko-KR" sz="1600" dirty="0"/>
              <a:t> </a:t>
            </a:r>
            <a:r>
              <a:rPr lang="ko-KR" altLang="en-US" sz="1600" dirty="0">
                <a:ea typeface="나눔스퀘어 Bold" panose="020B0600000101010101" pitchFamily="50" charset="-127"/>
              </a:rPr>
              <a:t>하시오</a:t>
            </a:r>
            <a:r>
              <a:rPr lang="en-US" altLang="ko-KR" sz="1600" dirty="0">
                <a:ea typeface="나눔스퀘어 Bold" panose="020B0600000101010101" pitchFamily="50" charset="-127"/>
              </a:rPr>
              <a:t>.</a:t>
            </a: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39E5FD23-EBB9-2A41-BC48-414BEA2F13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8636" y="2845929"/>
            <a:ext cx="4918076" cy="1166141"/>
          </a:xfrm>
          <a:prstGeom prst="rect">
            <a:avLst/>
          </a:prstGeom>
        </p:spPr>
      </p:pic>
      <p:sp>
        <p:nvSpPr>
          <p:cNvPr id="14" name="삼각형 13">
            <a:extLst>
              <a:ext uri="{FF2B5EF4-FFF2-40B4-BE49-F238E27FC236}">
                <a16:creationId xmlns:a16="http://schemas.microsoft.com/office/drawing/2014/main" id="{CD629827-BA17-2244-8C6E-53520AAABE34}"/>
              </a:ext>
            </a:extLst>
          </p:cNvPr>
          <p:cNvSpPr/>
          <p:nvPr/>
        </p:nvSpPr>
        <p:spPr>
          <a:xfrm rot="5400000">
            <a:off x="6700536" y="2436023"/>
            <a:ext cx="274443" cy="235744"/>
          </a:xfrm>
          <a:prstGeom prst="triangl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BBC743-5E68-C949-96E7-E5AB8A3C8CD3}"/>
              </a:ext>
            </a:extLst>
          </p:cNvPr>
          <p:cNvSpPr txBox="1"/>
          <p:nvPr/>
        </p:nvSpPr>
        <p:spPr>
          <a:xfrm>
            <a:off x="6955630" y="2380252"/>
            <a:ext cx="32826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User-defined function info.</a:t>
            </a:r>
          </a:p>
        </p:txBody>
      </p:sp>
    </p:spTree>
    <p:extLst>
      <p:ext uri="{BB962C8B-B14F-4D97-AF65-F5344CB8AC3E}">
        <p14:creationId xmlns:p14="http://schemas.microsoft.com/office/powerpoint/2010/main" val="3806504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텍스트이(가) 표시된 사진&#10;&#10;자동 생성된 설명">
            <a:extLst>
              <a:ext uri="{FF2B5EF4-FFF2-40B4-BE49-F238E27FC236}">
                <a16:creationId xmlns:a16="http://schemas.microsoft.com/office/drawing/2014/main" id="{3C39CF47-A789-7E48-BF5D-3604C9241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38" y="1135269"/>
            <a:ext cx="6048000" cy="4104977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0"/>
            <a:ext cx="12192000" cy="544749"/>
          </a:xfrm>
          <a:prstGeom prst="rect">
            <a:avLst/>
          </a:prstGeom>
          <a:solidFill>
            <a:srgbClr val="49494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851" y="99909"/>
            <a:ext cx="574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210 M고딕OTF 070" panose="02020503020101020101" pitchFamily="18" charset="-127"/>
                <a:ea typeface="210 M고딕OTF 070" panose="02020503020101020101" pitchFamily="18" charset="-127"/>
              </a:rPr>
              <a:t>01_Review Homework</a:t>
            </a:r>
            <a:endParaRPr lang="ko-KR" altLang="en-US" dirty="0">
              <a:solidFill>
                <a:schemeClr val="bg1"/>
              </a:solidFill>
              <a:latin typeface="210 M고딕OTF 070" panose="02020503020101020101" pitchFamily="18" charset="-127"/>
              <a:ea typeface="210 M고딕OTF 070" panose="02020503020101020101" pitchFamily="18" charset="-127"/>
            </a:endParaRPr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C8A2001B-8BA2-4B52-909C-2C1954F6299F}"/>
              </a:ext>
            </a:extLst>
          </p:cNvPr>
          <p:cNvSpPr/>
          <p:nvPr/>
        </p:nvSpPr>
        <p:spPr>
          <a:xfrm flipV="1">
            <a:off x="-1" y="6648062"/>
            <a:ext cx="12192001" cy="2099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6" name="슬라이드 번호 개체 틀 115">
            <a:extLst>
              <a:ext uri="{FF2B5EF4-FFF2-40B4-BE49-F238E27FC236}">
                <a16:creationId xmlns:a16="http://schemas.microsoft.com/office/drawing/2014/main" id="{C26FFC17-81F6-436F-92E7-D7A740A78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58E4-6CDD-41CB-8EDB-CE9982FB19F8}" type="slidenum">
              <a:rPr lang="ko-KR" altLang="en-US" smtClean="0"/>
              <a:t>3</a:t>
            </a:fld>
            <a:endParaRPr lang="ko-KR" altLang="en-US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FA641C56-2F0D-5C48-B016-8F460B3DB45E}"/>
              </a:ext>
            </a:extLst>
          </p:cNvPr>
          <p:cNvGrpSpPr/>
          <p:nvPr/>
        </p:nvGrpSpPr>
        <p:grpSpPr>
          <a:xfrm>
            <a:off x="191484" y="686590"/>
            <a:ext cx="178246" cy="178246"/>
            <a:chOff x="6825550" y="4750468"/>
            <a:chExt cx="178246" cy="178246"/>
          </a:xfrm>
        </p:grpSpPr>
        <p:sp>
          <p:nvSpPr>
            <p:cNvPr id="44" name="직각 삼각형 25">
              <a:extLst>
                <a:ext uri="{FF2B5EF4-FFF2-40B4-BE49-F238E27FC236}">
                  <a16:creationId xmlns:a16="http://schemas.microsoft.com/office/drawing/2014/main" id="{318F898C-B921-0E42-BD32-19FF6E0EB5E6}"/>
                </a:ext>
              </a:extLst>
            </p:cNvPr>
            <p:cNvSpPr/>
            <p:nvPr/>
          </p:nvSpPr>
          <p:spPr>
            <a:xfrm>
              <a:off x="6825550" y="4750468"/>
              <a:ext cx="178246" cy="178246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직각 삼각형 26">
              <a:extLst>
                <a:ext uri="{FF2B5EF4-FFF2-40B4-BE49-F238E27FC236}">
                  <a16:creationId xmlns:a16="http://schemas.microsoft.com/office/drawing/2014/main" id="{92907227-EE46-2F4C-AF96-7C0FC870EB40}"/>
                </a:ext>
              </a:extLst>
            </p:cNvPr>
            <p:cNvSpPr/>
            <p:nvPr/>
          </p:nvSpPr>
          <p:spPr>
            <a:xfrm rot="10800000">
              <a:off x="6825550" y="4750468"/>
              <a:ext cx="178246" cy="178246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삼각형 13">
            <a:extLst>
              <a:ext uri="{FF2B5EF4-FFF2-40B4-BE49-F238E27FC236}">
                <a16:creationId xmlns:a16="http://schemas.microsoft.com/office/drawing/2014/main" id="{CD629827-BA17-2244-8C6E-53520AAABE34}"/>
              </a:ext>
            </a:extLst>
          </p:cNvPr>
          <p:cNvSpPr/>
          <p:nvPr/>
        </p:nvSpPr>
        <p:spPr>
          <a:xfrm rot="5400000">
            <a:off x="6700536" y="1165048"/>
            <a:ext cx="274443" cy="235744"/>
          </a:xfrm>
          <a:prstGeom prst="triangl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BBC743-5E68-C949-96E7-E5AB8A3C8CD3}"/>
              </a:ext>
            </a:extLst>
          </p:cNvPr>
          <p:cNvSpPr txBox="1"/>
          <p:nvPr/>
        </p:nvSpPr>
        <p:spPr>
          <a:xfrm>
            <a:off x="6955630" y="1109277"/>
            <a:ext cx="2545558" cy="347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Result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68240F-0C7A-8A4D-9270-544876BE0F2E}"/>
              </a:ext>
            </a:extLst>
          </p:cNvPr>
          <p:cNvSpPr txBox="1"/>
          <p:nvPr/>
        </p:nvSpPr>
        <p:spPr>
          <a:xfrm>
            <a:off x="369729" y="606436"/>
            <a:ext cx="66311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1. Bisection Method</a:t>
            </a:r>
          </a:p>
        </p:txBody>
      </p:sp>
      <p:pic>
        <p:nvPicPr>
          <p:cNvPr id="10" name="그림 9" descr="텍스트이(가) 표시된 사진&#10;&#10;자동 생성된 설명">
            <a:extLst>
              <a:ext uri="{FF2B5EF4-FFF2-40B4-BE49-F238E27FC236}">
                <a16:creationId xmlns:a16="http://schemas.microsoft.com/office/drawing/2014/main" id="{71B9B54C-26D5-D541-BC79-7DA77F9379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85" y="1541075"/>
            <a:ext cx="4932000" cy="2003949"/>
          </a:xfrm>
          <a:prstGeom prst="rect">
            <a:avLst/>
          </a:prstGeom>
        </p:spPr>
      </p:pic>
      <p:pic>
        <p:nvPicPr>
          <p:cNvPr id="17" name="그림 16" descr="텍스트이(가) 표시된 사진&#10;&#10;자동 생성된 설명">
            <a:extLst>
              <a:ext uri="{FF2B5EF4-FFF2-40B4-BE49-F238E27FC236}">
                <a16:creationId xmlns:a16="http://schemas.microsoft.com/office/drawing/2014/main" id="{998615A2-24E4-9244-9381-4D5FF6CE05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85" y="3694042"/>
            <a:ext cx="4932000" cy="73720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1" name="그림 20" descr="텍스트이(가) 표시된 사진&#10;&#10;자동 생성된 설명">
            <a:extLst>
              <a:ext uri="{FF2B5EF4-FFF2-40B4-BE49-F238E27FC236}">
                <a16:creationId xmlns:a16="http://schemas.microsoft.com/office/drawing/2014/main" id="{BB544962-C0D6-5D43-A437-6D1175713B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85" y="4580264"/>
            <a:ext cx="4932000" cy="695672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pic>
        <p:nvPicPr>
          <p:cNvPr id="23" name="그림 22" descr="텍스트이(가) 표시된 사진&#10;&#10;자동 생성된 설명">
            <a:extLst>
              <a:ext uri="{FF2B5EF4-FFF2-40B4-BE49-F238E27FC236}">
                <a16:creationId xmlns:a16="http://schemas.microsoft.com/office/drawing/2014/main" id="{75F37BAF-234B-864E-AF14-DEED56784C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9"/>
          <a:stretch/>
        </p:blipFill>
        <p:spPr>
          <a:xfrm>
            <a:off x="6719885" y="5424954"/>
            <a:ext cx="4932000" cy="1191003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6C6F1D39-AF58-0D4E-BB3C-1AAC9D78FE11}"/>
              </a:ext>
            </a:extLst>
          </p:cNvPr>
          <p:cNvSpPr/>
          <p:nvPr/>
        </p:nvSpPr>
        <p:spPr>
          <a:xfrm>
            <a:off x="796413" y="1769806"/>
            <a:ext cx="2610464" cy="6784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558C72-81A0-B94E-9FD2-B17AFC9DC796}"/>
              </a:ext>
            </a:extLst>
          </p:cNvPr>
          <p:cNvSpPr txBox="1"/>
          <p:nvPr/>
        </p:nvSpPr>
        <p:spPr>
          <a:xfrm>
            <a:off x="3524724" y="1936050"/>
            <a:ext cx="270939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ko-KR" sz="1600" b="1" dirty="0">
                <a:solidFill>
                  <a:srgbClr val="FF0000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1000</a:t>
            </a:r>
            <a:r>
              <a:rPr kumimoji="1" lang="ko-KR" altLang="en-US" sz="1600" b="1" dirty="0">
                <a:solidFill>
                  <a:srgbClr val="FF0000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번 이상 계산시 발산 판정</a:t>
            </a:r>
            <a:r>
              <a:rPr kumimoji="1" lang="en-US" altLang="ko-KR" sz="1600" b="1" dirty="0">
                <a:solidFill>
                  <a:srgbClr val="FF0000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.</a:t>
            </a:r>
            <a:endParaRPr kumimoji="1" lang="ko-KR" altLang="en-US" sz="1600" b="1" dirty="0">
              <a:solidFill>
                <a:srgbClr val="FF0000"/>
              </a:solidFill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3ABE5453-50D3-224B-878A-26CBA4D05009}"/>
              </a:ext>
            </a:extLst>
          </p:cNvPr>
          <p:cNvSpPr/>
          <p:nvPr/>
        </p:nvSpPr>
        <p:spPr>
          <a:xfrm>
            <a:off x="796412" y="2541091"/>
            <a:ext cx="3716593" cy="678426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65B9F7-2E31-D549-888C-B3DC26B5D40E}"/>
              </a:ext>
            </a:extLst>
          </p:cNvPr>
          <p:cNvSpPr txBox="1"/>
          <p:nvPr/>
        </p:nvSpPr>
        <p:spPr>
          <a:xfrm>
            <a:off x="4778341" y="2707335"/>
            <a:ext cx="110959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ko-KR" sz="1600" b="1" dirty="0">
                <a:solidFill>
                  <a:schemeClr val="accent4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Error </a:t>
            </a:r>
            <a:r>
              <a:rPr kumimoji="1" lang="ko-KR" altLang="en-US" sz="1600" b="1" dirty="0">
                <a:solidFill>
                  <a:schemeClr val="accent4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판단</a:t>
            </a:r>
            <a:r>
              <a:rPr kumimoji="1" lang="en-US" altLang="ko-KR" sz="1600" b="1" dirty="0">
                <a:solidFill>
                  <a:schemeClr val="accent4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.</a:t>
            </a:r>
            <a:endParaRPr kumimoji="1" lang="ko-KR" altLang="en-US" sz="1600" b="1" dirty="0">
              <a:solidFill>
                <a:schemeClr val="accent4"/>
              </a:solidFill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1997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310F3CD-D1AB-A246-9084-3DD562790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039" y="1127961"/>
            <a:ext cx="6047322" cy="3402188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0"/>
            <a:ext cx="12192000" cy="544749"/>
          </a:xfrm>
          <a:prstGeom prst="rect">
            <a:avLst/>
          </a:prstGeom>
          <a:solidFill>
            <a:srgbClr val="49494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851" y="99909"/>
            <a:ext cx="574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210 M고딕OTF 070" panose="02020503020101020101" pitchFamily="18" charset="-127"/>
                <a:ea typeface="210 M고딕OTF 070" panose="02020503020101020101" pitchFamily="18" charset="-127"/>
              </a:rPr>
              <a:t>01_Review Homework</a:t>
            </a:r>
            <a:endParaRPr lang="ko-KR" altLang="en-US" dirty="0">
              <a:solidFill>
                <a:schemeClr val="bg1"/>
              </a:solidFill>
              <a:latin typeface="210 M고딕OTF 070" panose="02020503020101020101" pitchFamily="18" charset="-127"/>
              <a:ea typeface="210 M고딕OTF 070" panose="02020503020101020101" pitchFamily="18" charset="-127"/>
            </a:endParaRPr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C8A2001B-8BA2-4B52-909C-2C1954F6299F}"/>
              </a:ext>
            </a:extLst>
          </p:cNvPr>
          <p:cNvSpPr/>
          <p:nvPr/>
        </p:nvSpPr>
        <p:spPr>
          <a:xfrm flipV="1">
            <a:off x="-1" y="6648062"/>
            <a:ext cx="12192001" cy="2099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6" name="슬라이드 번호 개체 틀 115">
            <a:extLst>
              <a:ext uri="{FF2B5EF4-FFF2-40B4-BE49-F238E27FC236}">
                <a16:creationId xmlns:a16="http://schemas.microsoft.com/office/drawing/2014/main" id="{C26FFC17-81F6-436F-92E7-D7A740A78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58E4-6CDD-41CB-8EDB-CE9982FB19F8}" type="slidenum">
              <a:rPr lang="ko-KR" altLang="en-US" smtClean="0"/>
              <a:t>4</a:t>
            </a:fld>
            <a:endParaRPr lang="ko-KR" altLang="en-US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FA641C56-2F0D-5C48-B016-8F460B3DB45E}"/>
              </a:ext>
            </a:extLst>
          </p:cNvPr>
          <p:cNvGrpSpPr/>
          <p:nvPr/>
        </p:nvGrpSpPr>
        <p:grpSpPr>
          <a:xfrm>
            <a:off x="191484" y="686590"/>
            <a:ext cx="178246" cy="178246"/>
            <a:chOff x="6825550" y="4750468"/>
            <a:chExt cx="178246" cy="178246"/>
          </a:xfrm>
        </p:grpSpPr>
        <p:sp>
          <p:nvSpPr>
            <p:cNvPr id="44" name="직각 삼각형 25">
              <a:extLst>
                <a:ext uri="{FF2B5EF4-FFF2-40B4-BE49-F238E27FC236}">
                  <a16:creationId xmlns:a16="http://schemas.microsoft.com/office/drawing/2014/main" id="{318F898C-B921-0E42-BD32-19FF6E0EB5E6}"/>
                </a:ext>
              </a:extLst>
            </p:cNvPr>
            <p:cNvSpPr/>
            <p:nvPr/>
          </p:nvSpPr>
          <p:spPr>
            <a:xfrm>
              <a:off x="6825550" y="4750468"/>
              <a:ext cx="178246" cy="178246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직각 삼각형 26">
              <a:extLst>
                <a:ext uri="{FF2B5EF4-FFF2-40B4-BE49-F238E27FC236}">
                  <a16:creationId xmlns:a16="http://schemas.microsoft.com/office/drawing/2014/main" id="{92907227-EE46-2F4C-AF96-7C0FC870EB40}"/>
                </a:ext>
              </a:extLst>
            </p:cNvPr>
            <p:cNvSpPr/>
            <p:nvPr/>
          </p:nvSpPr>
          <p:spPr>
            <a:xfrm rot="10800000">
              <a:off x="6825550" y="4750468"/>
              <a:ext cx="178246" cy="178246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삼각형 13">
            <a:extLst>
              <a:ext uri="{FF2B5EF4-FFF2-40B4-BE49-F238E27FC236}">
                <a16:creationId xmlns:a16="http://schemas.microsoft.com/office/drawing/2014/main" id="{CD629827-BA17-2244-8C6E-53520AAABE34}"/>
              </a:ext>
            </a:extLst>
          </p:cNvPr>
          <p:cNvSpPr/>
          <p:nvPr/>
        </p:nvSpPr>
        <p:spPr>
          <a:xfrm rot="5400000">
            <a:off x="6700536" y="1165048"/>
            <a:ext cx="274443" cy="235744"/>
          </a:xfrm>
          <a:prstGeom prst="triangl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BBC743-5E68-C949-96E7-E5AB8A3C8CD3}"/>
              </a:ext>
            </a:extLst>
          </p:cNvPr>
          <p:cNvSpPr txBox="1"/>
          <p:nvPr/>
        </p:nvSpPr>
        <p:spPr>
          <a:xfrm>
            <a:off x="6955630" y="1109277"/>
            <a:ext cx="2545558" cy="347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Result</a:t>
            </a:r>
          </a:p>
        </p:txBody>
      </p:sp>
      <p:pic>
        <p:nvPicPr>
          <p:cNvPr id="10" name="그림 9" descr="텍스트이(가) 표시된 사진&#10;&#10;자동 생성된 설명">
            <a:extLst>
              <a:ext uri="{FF2B5EF4-FFF2-40B4-BE49-F238E27FC236}">
                <a16:creationId xmlns:a16="http://schemas.microsoft.com/office/drawing/2014/main" id="{37A64263-0882-8043-8400-E315E28C9A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1"/>
          <a:stretch/>
        </p:blipFill>
        <p:spPr>
          <a:xfrm>
            <a:off x="6719883" y="1554941"/>
            <a:ext cx="4932000" cy="187243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A9719E08-7356-824E-AB31-B0D068934E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83" y="3702417"/>
            <a:ext cx="4932000" cy="49717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E251F6B-7795-8C4A-98EF-A1209A13FF3A}"/>
              </a:ext>
            </a:extLst>
          </p:cNvPr>
          <p:cNvSpPr txBox="1"/>
          <p:nvPr/>
        </p:nvSpPr>
        <p:spPr>
          <a:xfrm>
            <a:off x="369730" y="606436"/>
            <a:ext cx="54441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2. Newton-Raphson Method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61D32E8F-2F99-7549-9B83-1314F9BECCE5}"/>
              </a:ext>
            </a:extLst>
          </p:cNvPr>
          <p:cNvSpPr/>
          <p:nvPr/>
        </p:nvSpPr>
        <p:spPr>
          <a:xfrm>
            <a:off x="796413" y="1622326"/>
            <a:ext cx="2610464" cy="6784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EB281E-C9BD-6842-8C81-AE5748262FD2}"/>
              </a:ext>
            </a:extLst>
          </p:cNvPr>
          <p:cNvSpPr txBox="1"/>
          <p:nvPr/>
        </p:nvSpPr>
        <p:spPr>
          <a:xfrm>
            <a:off x="3524724" y="1788570"/>
            <a:ext cx="270939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ko-KR" sz="1600" b="1" dirty="0">
                <a:solidFill>
                  <a:srgbClr val="FF0000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1000</a:t>
            </a:r>
            <a:r>
              <a:rPr kumimoji="1" lang="ko-KR" altLang="en-US" sz="1600" b="1" dirty="0">
                <a:solidFill>
                  <a:srgbClr val="FF0000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번 이상 계산시 발산 판정</a:t>
            </a:r>
            <a:r>
              <a:rPr kumimoji="1" lang="en-US" altLang="ko-KR" sz="1600" b="1" dirty="0">
                <a:solidFill>
                  <a:srgbClr val="FF0000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.</a:t>
            </a:r>
            <a:endParaRPr kumimoji="1" lang="ko-KR" altLang="en-US" sz="1600" b="1" dirty="0">
              <a:solidFill>
                <a:srgbClr val="FF0000"/>
              </a:solidFill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88C60859-62FA-814A-894B-49CA256F7503}"/>
              </a:ext>
            </a:extLst>
          </p:cNvPr>
          <p:cNvSpPr/>
          <p:nvPr/>
        </p:nvSpPr>
        <p:spPr>
          <a:xfrm>
            <a:off x="796412" y="2393611"/>
            <a:ext cx="3716593" cy="678426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>
              <a:solidFill>
                <a:schemeClr val="accent4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EEE5DF-7CE2-4F4A-9AC5-AD02710D1101}"/>
              </a:ext>
            </a:extLst>
          </p:cNvPr>
          <p:cNvSpPr txBox="1"/>
          <p:nvPr/>
        </p:nvSpPr>
        <p:spPr>
          <a:xfrm>
            <a:off x="4778341" y="2559855"/>
            <a:ext cx="110959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ko-KR" sz="1600" b="1" dirty="0">
                <a:solidFill>
                  <a:schemeClr val="accent4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Error </a:t>
            </a:r>
            <a:r>
              <a:rPr kumimoji="1" lang="ko-KR" altLang="en-US" sz="1600" b="1" dirty="0">
                <a:solidFill>
                  <a:schemeClr val="accent4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판단</a:t>
            </a:r>
            <a:r>
              <a:rPr kumimoji="1" lang="en-US" altLang="ko-KR" sz="1600" b="1" dirty="0">
                <a:solidFill>
                  <a:schemeClr val="accent4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.</a:t>
            </a:r>
            <a:endParaRPr kumimoji="1" lang="ko-KR" altLang="en-US" sz="1600" b="1" dirty="0">
              <a:solidFill>
                <a:schemeClr val="accent4"/>
              </a:solidFill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2262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 descr="텍스트이(가) 표시된 사진&#10;&#10;자동 생성된 설명">
            <a:extLst>
              <a:ext uri="{FF2B5EF4-FFF2-40B4-BE49-F238E27FC236}">
                <a16:creationId xmlns:a16="http://schemas.microsoft.com/office/drawing/2014/main" id="{9F1DE075-FF6D-FD4E-BFFE-259210C2C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39" y="1129914"/>
            <a:ext cx="6048000" cy="3479926"/>
          </a:xfrm>
          <a:prstGeom prst="rect">
            <a:avLst/>
          </a:prstGeom>
        </p:spPr>
      </p:pic>
      <p:pic>
        <p:nvPicPr>
          <p:cNvPr id="11" name="그림 10" descr="텍스트이(가) 표시된 사진&#10;&#10;자동 생성된 설명">
            <a:extLst>
              <a:ext uri="{FF2B5EF4-FFF2-40B4-BE49-F238E27FC236}">
                <a16:creationId xmlns:a16="http://schemas.microsoft.com/office/drawing/2014/main" id="{EE7686A8-B7C6-A846-A66B-DBAAAAB5C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81" y="1557597"/>
            <a:ext cx="4932000" cy="2437748"/>
          </a:xfrm>
          <a:prstGeom prst="rect">
            <a:avLst/>
          </a:prstGeom>
        </p:spPr>
      </p:pic>
      <p:pic>
        <p:nvPicPr>
          <p:cNvPr id="8" name="그림 7" descr="텍스트이(가) 표시된 사진&#10;&#10;자동 생성된 설명">
            <a:extLst>
              <a:ext uri="{FF2B5EF4-FFF2-40B4-BE49-F238E27FC236}">
                <a16:creationId xmlns:a16="http://schemas.microsoft.com/office/drawing/2014/main" id="{A2A9C9A8-DDEB-374E-85E5-C46BD9B968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83" y="1557598"/>
            <a:ext cx="4932000" cy="3162049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0" y="0"/>
            <a:ext cx="12192000" cy="544749"/>
          </a:xfrm>
          <a:prstGeom prst="rect">
            <a:avLst/>
          </a:prstGeom>
          <a:solidFill>
            <a:srgbClr val="49494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851" y="99909"/>
            <a:ext cx="5749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210 M고딕OTF 070" panose="02020503020101020101" pitchFamily="18" charset="-127"/>
                <a:ea typeface="210 M고딕OTF 070" panose="02020503020101020101" pitchFamily="18" charset="-127"/>
              </a:rPr>
              <a:t>01_Review Homework</a:t>
            </a:r>
            <a:endParaRPr lang="ko-KR" altLang="en-US" dirty="0">
              <a:solidFill>
                <a:schemeClr val="bg1"/>
              </a:solidFill>
              <a:latin typeface="210 M고딕OTF 070" panose="02020503020101020101" pitchFamily="18" charset="-127"/>
              <a:ea typeface="210 M고딕OTF 070" panose="02020503020101020101" pitchFamily="18" charset="-127"/>
            </a:endParaRPr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C8A2001B-8BA2-4B52-909C-2C1954F6299F}"/>
              </a:ext>
            </a:extLst>
          </p:cNvPr>
          <p:cNvSpPr/>
          <p:nvPr/>
        </p:nvSpPr>
        <p:spPr>
          <a:xfrm flipV="1">
            <a:off x="-1" y="6648062"/>
            <a:ext cx="12192001" cy="2099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6" name="슬라이드 번호 개체 틀 115">
            <a:extLst>
              <a:ext uri="{FF2B5EF4-FFF2-40B4-BE49-F238E27FC236}">
                <a16:creationId xmlns:a16="http://schemas.microsoft.com/office/drawing/2014/main" id="{C26FFC17-81F6-436F-92E7-D7A740A78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558E4-6CDD-41CB-8EDB-CE9982FB19F8}" type="slidenum">
              <a:rPr lang="ko-KR" altLang="en-US" smtClean="0"/>
              <a:t>5</a:t>
            </a:fld>
            <a:endParaRPr lang="ko-KR" altLang="en-US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FA641C56-2F0D-5C48-B016-8F460B3DB45E}"/>
              </a:ext>
            </a:extLst>
          </p:cNvPr>
          <p:cNvGrpSpPr/>
          <p:nvPr/>
        </p:nvGrpSpPr>
        <p:grpSpPr>
          <a:xfrm>
            <a:off x="191484" y="686590"/>
            <a:ext cx="178246" cy="178246"/>
            <a:chOff x="6825550" y="4750468"/>
            <a:chExt cx="178246" cy="178246"/>
          </a:xfrm>
        </p:grpSpPr>
        <p:sp>
          <p:nvSpPr>
            <p:cNvPr id="44" name="직각 삼각형 25">
              <a:extLst>
                <a:ext uri="{FF2B5EF4-FFF2-40B4-BE49-F238E27FC236}">
                  <a16:creationId xmlns:a16="http://schemas.microsoft.com/office/drawing/2014/main" id="{318F898C-B921-0E42-BD32-19FF6E0EB5E6}"/>
                </a:ext>
              </a:extLst>
            </p:cNvPr>
            <p:cNvSpPr/>
            <p:nvPr/>
          </p:nvSpPr>
          <p:spPr>
            <a:xfrm>
              <a:off x="6825550" y="4750468"/>
              <a:ext cx="178246" cy="178246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직각 삼각형 26">
              <a:extLst>
                <a:ext uri="{FF2B5EF4-FFF2-40B4-BE49-F238E27FC236}">
                  <a16:creationId xmlns:a16="http://schemas.microsoft.com/office/drawing/2014/main" id="{92907227-EE46-2F4C-AF96-7C0FC870EB40}"/>
                </a:ext>
              </a:extLst>
            </p:cNvPr>
            <p:cNvSpPr/>
            <p:nvPr/>
          </p:nvSpPr>
          <p:spPr>
            <a:xfrm rot="10800000">
              <a:off x="6825550" y="4750468"/>
              <a:ext cx="178246" cy="178246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삼각형 13">
            <a:extLst>
              <a:ext uri="{FF2B5EF4-FFF2-40B4-BE49-F238E27FC236}">
                <a16:creationId xmlns:a16="http://schemas.microsoft.com/office/drawing/2014/main" id="{CD629827-BA17-2244-8C6E-53520AAABE34}"/>
              </a:ext>
            </a:extLst>
          </p:cNvPr>
          <p:cNvSpPr/>
          <p:nvPr/>
        </p:nvSpPr>
        <p:spPr>
          <a:xfrm rot="5400000">
            <a:off x="6700536" y="1165048"/>
            <a:ext cx="274443" cy="235744"/>
          </a:xfrm>
          <a:prstGeom prst="triangl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BBC743-5E68-C949-96E7-E5AB8A3C8CD3}"/>
              </a:ext>
            </a:extLst>
          </p:cNvPr>
          <p:cNvSpPr txBox="1"/>
          <p:nvPr/>
        </p:nvSpPr>
        <p:spPr>
          <a:xfrm>
            <a:off x="6955630" y="1109277"/>
            <a:ext cx="2545558" cy="347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Result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A09D99-03EC-A244-9981-05821022448F}"/>
              </a:ext>
            </a:extLst>
          </p:cNvPr>
          <p:cNvSpPr txBox="1"/>
          <p:nvPr/>
        </p:nvSpPr>
        <p:spPr>
          <a:xfrm>
            <a:off x="369730" y="606436"/>
            <a:ext cx="72026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</a:t>
            </a:r>
            <a:r>
              <a:rPr lang="ko-KR" altLang="en-US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개의 방법 각각의 수렴 속도를 비교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6A84DA-AE92-D848-9AB6-5A14911403AF}"/>
              </a:ext>
            </a:extLst>
          </p:cNvPr>
          <p:cNvSpPr txBox="1"/>
          <p:nvPr/>
        </p:nvSpPr>
        <p:spPr>
          <a:xfrm>
            <a:off x="1588028" y="5183626"/>
            <a:ext cx="8451737" cy="878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dirty="0"/>
              <a:t>-</a:t>
            </a:r>
            <a:r>
              <a:rPr kumimoji="1" lang="ko-KR" altLang="en-US" dirty="0"/>
              <a:t> 일반적으로 </a:t>
            </a:r>
            <a:r>
              <a:rPr kumimoji="1" lang="en-US" altLang="ko-KR" dirty="0"/>
              <a:t>Newton-Raphson Method</a:t>
            </a:r>
            <a:r>
              <a:rPr kumimoji="1" lang="ko-KR" altLang="en-US" dirty="0"/>
              <a:t>의 수렴 속도가 훨씬 빠르다</a:t>
            </a:r>
            <a:r>
              <a:rPr kumimoji="1" lang="en-US" altLang="ko-KR" dirty="0"/>
              <a:t>.</a:t>
            </a:r>
          </a:p>
          <a:p>
            <a:pPr>
              <a:lnSpc>
                <a:spcPct val="150000"/>
              </a:lnSpc>
            </a:pPr>
            <a:r>
              <a:rPr kumimoji="1" lang="en-US" altLang="ko-KR" dirty="0"/>
              <a:t>-</a:t>
            </a:r>
            <a:r>
              <a:rPr kumimoji="1" lang="ko-KR" altLang="en-US" dirty="0"/>
              <a:t> </a:t>
            </a:r>
            <a:r>
              <a:rPr kumimoji="1" lang="en-US" altLang="ko-KR" dirty="0"/>
              <a:t>Bisection Method</a:t>
            </a:r>
            <a:r>
              <a:rPr kumimoji="1" lang="ko-KR" altLang="en-US" dirty="0"/>
              <a:t>의 경우 계산이 가능하도록 온도 범위를 지정하는 것이 까다롭다</a:t>
            </a:r>
            <a:r>
              <a:rPr kumimoji="1" lang="en-US" altLang="ko-KR" dirty="0"/>
              <a:t>.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480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10865</TotalTime>
  <Words>117</Words>
  <Application>Microsoft Macintosh PowerPoint</Application>
  <PresentationFormat>와이드스크린</PresentationFormat>
  <Paragraphs>30</Paragraphs>
  <Slides>5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5" baseType="lpstr">
      <vt:lpstr>210 M고딕OTF 070</vt:lpstr>
      <vt:lpstr>나눔고딕OTF</vt:lpstr>
      <vt:lpstr>나눔명조OTF</vt:lpstr>
      <vt:lpstr>나눔스퀘어 Bold</vt:lpstr>
      <vt:lpstr>맑은 고딕</vt:lpstr>
      <vt:lpstr>Apple SD Gothic Neo</vt:lpstr>
      <vt:lpstr>Arial</vt:lpstr>
      <vt:lpstr>Calibri</vt:lpstr>
      <vt:lpstr>Calibri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크레벅스</dc:creator>
  <cp:lastModifiedBy>이은애(신소재공학과)</cp:lastModifiedBy>
  <cp:revision>24</cp:revision>
  <dcterms:created xsi:type="dcterms:W3CDTF">2017-07-10T01:34:15Z</dcterms:created>
  <dcterms:modified xsi:type="dcterms:W3CDTF">2021-09-22T19:17:59Z</dcterms:modified>
</cp:coreProperties>
</file>