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78" r:id="rId2"/>
    <p:sldId id="386" r:id="rId3"/>
    <p:sldId id="391" r:id="rId4"/>
    <p:sldId id="396" r:id="rId5"/>
    <p:sldId id="393" r:id="rId6"/>
    <p:sldId id="394" r:id="rId7"/>
    <p:sldId id="395" r:id="rId8"/>
    <p:sldId id="397" r:id="rId9"/>
    <p:sldId id="385" r:id="rId10"/>
    <p:sldId id="398" r:id="rId11"/>
    <p:sldId id="399" r:id="rId12"/>
    <p:sldId id="400" r:id="rId13"/>
    <p:sldId id="401" r:id="rId14"/>
    <p:sldId id="384" r:id="rId15"/>
  </p:sldIdLst>
  <p:sldSz cx="9144000" cy="6858000" type="screen4x3"/>
  <p:notesSz cx="6735763" cy="9799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7674"/>
    <a:srgbClr val="C0504D"/>
    <a:srgbClr val="FFFFFF"/>
    <a:srgbClr val="00B050"/>
    <a:srgbClr val="170298"/>
    <a:srgbClr val="7FD628"/>
    <a:srgbClr val="DE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3887" autoAdjust="0"/>
  </p:normalViewPr>
  <p:slideViewPr>
    <p:cSldViewPr>
      <p:cViewPr>
        <p:scale>
          <a:sx n="100" d="100"/>
          <a:sy n="100" d="100"/>
        </p:scale>
        <p:origin x="1182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64BD3-B21E-4580-9B19-02287304F3EA}" type="doc">
      <dgm:prSet loTypeId="urn:microsoft.com/office/officeart/2005/8/layout/hProcess7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357F49DD-B2BF-4E40-8EB1-A3247066AA0E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Initial value</a:t>
          </a:r>
          <a:endParaRPr lang="ko-KR" altLang="en-US" sz="1600" dirty="0"/>
        </a:p>
      </dgm:t>
    </dgm:pt>
    <dgm:pt modelId="{082E8EBB-FDE4-4F33-8A40-B821DFEB486E}" type="parTrans" cxnId="{2487854B-02FF-4803-8C11-319284315D5F}">
      <dgm:prSet/>
      <dgm:spPr/>
      <dgm:t>
        <a:bodyPr/>
        <a:lstStyle/>
        <a:p>
          <a:pPr latinLnBrk="1"/>
          <a:endParaRPr lang="ko-KR" altLang="en-US" sz="1400"/>
        </a:p>
      </dgm:t>
    </dgm:pt>
    <dgm:pt modelId="{04A7B910-CEFE-4EFC-933C-2873994E04D4}" type="sibTrans" cxnId="{2487854B-02FF-4803-8C11-319284315D5F}">
      <dgm:prSet/>
      <dgm:spPr/>
      <dgm:t>
        <a:bodyPr/>
        <a:lstStyle/>
        <a:p>
          <a:pPr latinLnBrk="1"/>
          <a:endParaRPr lang="ko-KR" altLang="en-US" sz="1400"/>
        </a:p>
      </dgm:t>
    </dgm:pt>
    <dgm:pt modelId="{DF72FCB9-E240-4A9D-9E28-77AD394062C5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 </a:t>
          </a:r>
          <a:endParaRPr lang="ko-KR" altLang="en-US" sz="1800" dirty="0"/>
        </a:p>
      </dgm:t>
    </dgm:pt>
    <dgm:pt modelId="{C5ED9772-068B-4DA7-9FD8-4121E30C49AD}" type="parTrans" cxnId="{C32DF435-D7C7-41C3-A2E3-408803E71E23}">
      <dgm:prSet/>
      <dgm:spPr/>
      <dgm:t>
        <a:bodyPr/>
        <a:lstStyle/>
        <a:p>
          <a:pPr latinLnBrk="1"/>
          <a:endParaRPr lang="ko-KR" altLang="en-US" sz="1400"/>
        </a:p>
      </dgm:t>
    </dgm:pt>
    <dgm:pt modelId="{BDD67481-7C03-4919-84FA-27C02E73F079}" type="sibTrans" cxnId="{C32DF435-D7C7-41C3-A2E3-408803E71E23}">
      <dgm:prSet/>
      <dgm:spPr/>
      <dgm:t>
        <a:bodyPr/>
        <a:lstStyle/>
        <a:p>
          <a:pPr latinLnBrk="1"/>
          <a:endParaRPr lang="ko-KR" altLang="en-US" sz="1400"/>
        </a:p>
      </dgm:t>
    </dgm:pt>
    <dgm:pt modelId="{3469E924-5367-4BD8-8EAD-3CB8190E6B8E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Conversion </a:t>
          </a:r>
          <a:r>
            <a:rPr lang="en-US" altLang="ko-KR" sz="1600" dirty="0" err="1" smtClean="0"/>
            <a:t>wt</a:t>
          </a:r>
          <a:r>
            <a:rPr lang="en-US" altLang="ko-KR" sz="1600" dirty="0" smtClean="0"/>
            <a:t>% </a:t>
          </a:r>
          <a:br>
            <a:rPr lang="en-US" altLang="ko-KR" sz="1600" dirty="0" smtClean="0"/>
          </a:br>
          <a:r>
            <a:rPr lang="en-US" altLang="ko-KR" sz="1600" dirty="0" smtClean="0"/>
            <a:t>-&gt; u fraction</a:t>
          </a:r>
          <a:endParaRPr lang="ko-KR" altLang="en-US" sz="1600" dirty="0"/>
        </a:p>
      </dgm:t>
    </dgm:pt>
    <dgm:pt modelId="{3F37D9D1-CD62-464B-AF22-43BF178A135D}" type="parTrans" cxnId="{9815B679-5DAA-4968-A978-C30325F1D105}">
      <dgm:prSet/>
      <dgm:spPr/>
      <dgm:t>
        <a:bodyPr/>
        <a:lstStyle/>
        <a:p>
          <a:pPr latinLnBrk="1"/>
          <a:endParaRPr lang="ko-KR" altLang="en-US" sz="1400"/>
        </a:p>
      </dgm:t>
    </dgm:pt>
    <dgm:pt modelId="{2FC70C5B-1129-494F-8878-DC099DBDA70D}" type="sibTrans" cxnId="{9815B679-5DAA-4968-A978-C30325F1D105}">
      <dgm:prSet/>
      <dgm:spPr/>
      <dgm:t>
        <a:bodyPr/>
        <a:lstStyle/>
        <a:p>
          <a:pPr latinLnBrk="1"/>
          <a:endParaRPr lang="ko-KR" altLang="en-US" sz="1400"/>
        </a:p>
      </dgm:t>
    </dgm:pt>
    <dgm:pt modelId="{0F22D0B7-DA77-41B5-B254-DB516D89CE98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 </a:t>
          </a:r>
          <a:endParaRPr lang="ko-KR" altLang="en-US" sz="1800" dirty="0"/>
        </a:p>
      </dgm:t>
    </dgm:pt>
    <dgm:pt modelId="{21CA8ACB-C174-4CA5-ABCC-2D90F5E1BB78}" type="parTrans" cxnId="{4DDD4467-5A2D-4445-967B-534BB5A7BFF7}">
      <dgm:prSet/>
      <dgm:spPr/>
      <dgm:t>
        <a:bodyPr/>
        <a:lstStyle/>
        <a:p>
          <a:pPr latinLnBrk="1"/>
          <a:endParaRPr lang="ko-KR" altLang="en-US" sz="1400"/>
        </a:p>
      </dgm:t>
    </dgm:pt>
    <dgm:pt modelId="{65F807E2-FC2A-455E-B422-566BC6B9EB3A}" type="sibTrans" cxnId="{4DDD4467-5A2D-4445-967B-534BB5A7BFF7}">
      <dgm:prSet/>
      <dgm:spPr/>
      <dgm:t>
        <a:bodyPr/>
        <a:lstStyle/>
        <a:p>
          <a:pPr latinLnBrk="1"/>
          <a:endParaRPr lang="ko-KR" altLang="en-US" sz="1400"/>
        </a:p>
      </dgm:t>
    </dgm:pt>
    <dgm:pt modelId="{9107356F-21D3-452C-ACF6-D6632ADD444B}">
      <dgm:prSet phldrT="[텍스트]" custT="1"/>
      <dgm:spPr/>
      <dgm:t>
        <a:bodyPr/>
        <a:lstStyle/>
        <a:p>
          <a:pPr latinLnBrk="1"/>
          <a:r>
            <a:rPr lang="en-US" altLang="ko-KR" sz="1600" dirty="0" smtClean="0"/>
            <a:t>Calculate diffusivity</a:t>
          </a:r>
          <a:br>
            <a:rPr lang="en-US" altLang="ko-KR" sz="1600" dirty="0" smtClean="0"/>
          </a:br>
          <a:r>
            <a:rPr lang="en-US" altLang="ko-KR" sz="1600" dirty="0" smtClean="0"/>
            <a:t>Si, C concentration</a:t>
          </a:r>
          <a:endParaRPr lang="ko-KR" altLang="en-US" sz="1600" dirty="0"/>
        </a:p>
      </dgm:t>
    </dgm:pt>
    <dgm:pt modelId="{69310D73-6562-41FA-9E12-63D1094246E0}" type="parTrans" cxnId="{2223F0BD-BB70-4366-B6BF-2D496525AD8C}">
      <dgm:prSet/>
      <dgm:spPr/>
      <dgm:t>
        <a:bodyPr/>
        <a:lstStyle/>
        <a:p>
          <a:pPr latinLnBrk="1"/>
          <a:endParaRPr lang="ko-KR" altLang="en-US" sz="1400"/>
        </a:p>
      </dgm:t>
    </dgm:pt>
    <dgm:pt modelId="{234454F6-BED0-4297-8932-A5538341E7F3}" type="sibTrans" cxnId="{2223F0BD-BB70-4366-B6BF-2D496525AD8C}">
      <dgm:prSet/>
      <dgm:spPr/>
      <dgm:t>
        <a:bodyPr/>
        <a:lstStyle/>
        <a:p>
          <a:pPr latinLnBrk="1"/>
          <a:endParaRPr lang="ko-KR" altLang="en-US" sz="1400"/>
        </a:p>
      </dgm:t>
    </dgm:pt>
    <dgm:pt modelId="{5D706FA0-0CDA-427D-AFE1-699B19C78A1B}">
      <dgm:prSet phldrT="[텍스트]" custT="1"/>
      <dgm:spPr/>
      <dgm:t>
        <a:bodyPr/>
        <a:lstStyle/>
        <a:p>
          <a:pPr latinLnBrk="1"/>
          <a:endParaRPr lang="ko-KR" altLang="en-US" sz="1800" dirty="0"/>
        </a:p>
      </dgm:t>
    </dgm:pt>
    <dgm:pt modelId="{F991B09F-CD68-42D8-A389-82DA18847618}" type="parTrans" cxnId="{3B979309-7D7F-45DD-B896-93C75A00021E}">
      <dgm:prSet/>
      <dgm:spPr/>
      <dgm:t>
        <a:bodyPr/>
        <a:lstStyle/>
        <a:p>
          <a:pPr latinLnBrk="1"/>
          <a:endParaRPr lang="ko-KR" altLang="en-US" sz="1400"/>
        </a:p>
      </dgm:t>
    </dgm:pt>
    <dgm:pt modelId="{EB008CB7-FDAF-43A5-BD4E-8CB877193568}" type="sibTrans" cxnId="{3B979309-7D7F-45DD-B896-93C75A00021E}">
      <dgm:prSet/>
      <dgm:spPr/>
      <dgm:t>
        <a:bodyPr/>
        <a:lstStyle/>
        <a:p>
          <a:pPr latinLnBrk="1"/>
          <a:endParaRPr lang="ko-KR" altLang="en-US" sz="1400"/>
        </a:p>
      </dgm:t>
    </dgm:pt>
    <dgm:pt modelId="{0AE46752-134B-4D41-B463-263ABF9FE1F8}" type="pres">
      <dgm:prSet presAssocID="{93B64BD3-B21E-4580-9B19-02287304F3EA}" presName="Name0" presStyleCnt="0">
        <dgm:presLayoutVars>
          <dgm:dir/>
          <dgm:animLvl val="lvl"/>
          <dgm:resizeHandles val="exact"/>
        </dgm:presLayoutVars>
      </dgm:prSet>
      <dgm:spPr/>
    </dgm:pt>
    <dgm:pt modelId="{3C884F7F-C361-48BB-8DCB-EA1DFC3CCA79}" type="pres">
      <dgm:prSet presAssocID="{5D706FA0-0CDA-427D-AFE1-699B19C78A1B}" presName="compositeNode" presStyleCnt="0">
        <dgm:presLayoutVars>
          <dgm:bulletEnabled val="1"/>
        </dgm:presLayoutVars>
      </dgm:prSet>
      <dgm:spPr/>
    </dgm:pt>
    <dgm:pt modelId="{55AD7986-2EFB-48EE-81A9-F4669A8EFA13}" type="pres">
      <dgm:prSet presAssocID="{5D706FA0-0CDA-427D-AFE1-699B19C78A1B}" presName="bgRect" presStyleLbl="node1" presStyleIdx="0" presStyleCnt="3" custScaleY="40500"/>
      <dgm:spPr/>
    </dgm:pt>
    <dgm:pt modelId="{1CDA4A17-D62D-4685-B4AE-03F901DBBECD}" type="pres">
      <dgm:prSet presAssocID="{5D706FA0-0CDA-427D-AFE1-699B19C78A1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E14C067-04F2-4DEA-BFDE-40AC40A4E9B4}" type="pres">
      <dgm:prSet presAssocID="{5D706FA0-0CDA-427D-AFE1-699B19C78A1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DC76E4-E790-4C79-AEBD-7CB463595AAA}" type="pres">
      <dgm:prSet presAssocID="{EB008CB7-FDAF-43A5-BD4E-8CB877193568}" presName="hSp" presStyleCnt="0"/>
      <dgm:spPr/>
    </dgm:pt>
    <dgm:pt modelId="{60C08FE7-6887-4A51-B199-2803DF029DC6}" type="pres">
      <dgm:prSet presAssocID="{EB008CB7-FDAF-43A5-BD4E-8CB877193568}" presName="vProcSp" presStyleCnt="0"/>
      <dgm:spPr/>
    </dgm:pt>
    <dgm:pt modelId="{BCA90B42-D9A1-4314-B410-5C15DFAA83B8}" type="pres">
      <dgm:prSet presAssocID="{EB008CB7-FDAF-43A5-BD4E-8CB877193568}" presName="vSp1" presStyleCnt="0"/>
      <dgm:spPr/>
    </dgm:pt>
    <dgm:pt modelId="{FF4CD38E-EE15-4CED-B2DB-E6D20ADE0334}" type="pres">
      <dgm:prSet presAssocID="{EB008CB7-FDAF-43A5-BD4E-8CB877193568}" presName="simulatedConn" presStyleLbl="solidFgAcc1" presStyleIdx="0" presStyleCnt="2" custLinFactY="-252843" custLinFactNeighborY="-300000"/>
      <dgm:spPr/>
    </dgm:pt>
    <dgm:pt modelId="{EE41F715-44C5-4613-B170-9E81B4F428CA}" type="pres">
      <dgm:prSet presAssocID="{EB008CB7-FDAF-43A5-BD4E-8CB877193568}" presName="vSp2" presStyleCnt="0"/>
      <dgm:spPr/>
    </dgm:pt>
    <dgm:pt modelId="{FD1AD82D-EFB1-4797-8E0F-CC6723C2FA2C}" type="pres">
      <dgm:prSet presAssocID="{EB008CB7-FDAF-43A5-BD4E-8CB877193568}" presName="sibTrans" presStyleCnt="0"/>
      <dgm:spPr/>
    </dgm:pt>
    <dgm:pt modelId="{E29CC086-04C7-4E94-9A99-7920F6EA8E03}" type="pres">
      <dgm:prSet presAssocID="{DF72FCB9-E240-4A9D-9E28-77AD394062C5}" presName="compositeNode" presStyleCnt="0">
        <dgm:presLayoutVars>
          <dgm:bulletEnabled val="1"/>
        </dgm:presLayoutVars>
      </dgm:prSet>
      <dgm:spPr/>
    </dgm:pt>
    <dgm:pt modelId="{10868AF3-4656-4BDD-B6CC-433B0E8FFAAB}" type="pres">
      <dgm:prSet presAssocID="{DF72FCB9-E240-4A9D-9E28-77AD394062C5}" presName="bgRect" presStyleLbl="node1" presStyleIdx="1" presStyleCnt="3" custScaleY="40500"/>
      <dgm:spPr/>
    </dgm:pt>
    <dgm:pt modelId="{8966ACE8-213F-4FEB-A896-172AD24F44BE}" type="pres">
      <dgm:prSet presAssocID="{DF72FCB9-E240-4A9D-9E28-77AD394062C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955B90B-09FA-4AE4-A0DE-060ABB21011F}" type="pres">
      <dgm:prSet presAssocID="{DF72FCB9-E240-4A9D-9E28-77AD394062C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2AFC08-C1AD-4760-8583-84EA54B73A49}" type="pres">
      <dgm:prSet presAssocID="{BDD67481-7C03-4919-84FA-27C02E73F079}" presName="hSp" presStyleCnt="0"/>
      <dgm:spPr/>
    </dgm:pt>
    <dgm:pt modelId="{C4BAB4F2-CBE9-49C0-847F-6635ABA806D7}" type="pres">
      <dgm:prSet presAssocID="{BDD67481-7C03-4919-84FA-27C02E73F079}" presName="vProcSp" presStyleCnt="0"/>
      <dgm:spPr/>
    </dgm:pt>
    <dgm:pt modelId="{1138CDDA-72EA-4770-A384-2E9604CF367E}" type="pres">
      <dgm:prSet presAssocID="{BDD67481-7C03-4919-84FA-27C02E73F079}" presName="vSp1" presStyleCnt="0"/>
      <dgm:spPr/>
    </dgm:pt>
    <dgm:pt modelId="{D1B21A50-77FF-468B-9D47-3DC9122FADC0}" type="pres">
      <dgm:prSet presAssocID="{BDD67481-7C03-4919-84FA-27C02E73F079}" presName="simulatedConn" presStyleLbl="solidFgAcc1" presStyleIdx="1" presStyleCnt="2" custLinFactY="-252843" custLinFactNeighborY="-300000"/>
      <dgm:spPr/>
    </dgm:pt>
    <dgm:pt modelId="{DB3B7633-F81C-459A-AF14-F1BFBBF8B430}" type="pres">
      <dgm:prSet presAssocID="{BDD67481-7C03-4919-84FA-27C02E73F079}" presName="vSp2" presStyleCnt="0"/>
      <dgm:spPr/>
    </dgm:pt>
    <dgm:pt modelId="{30E182FE-7642-4F82-9194-E354B5150349}" type="pres">
      <dgm:prSet presAssocID="{BDD67481-7C03-4919-84FA-27C02E73F079}" presName="sibTrans" presStyleCnt="0"/>
      <dgm:spPr/>
    </dgm:pt>
    <dgm:pt modelId="{EE1DF4DD-1B2C-4F6C-89D7-34578BB82E67}" type="pres">
      <dgm:prSet presAssocID="{0F22D0B7-DA77-41B5-B254-DB516D89CE98}" presName="compositeNode" presStyleCnt="0">
        <dgm:presLayoutVars>
          <dgm:bulletEnabled val="1"/>
        </dgm:presLayoutVars>
      </dgm:prSet>
      <dgm:spPr/>
    </dgm:pt>
    <dgm:pt modelId="{AB83490E-8A92-4745-BF69-D8A7C4EA7AEB}" type="pres">
      <dgm:prSet presAssocID="{0F22D0B7-DA77-41B5-B254-DB516D89CE98}" presName="bgRect" presStyleLbl="node1" presStyleIdx="2" presStyleCnt="3" custScaleY="40500"/>
      <dgm:spPr/>
    </dgm:pt>
    <dgm:pt modelId="{8FFF6314-9380-4518-940C-BD4A7866117A}" type="pres">
      <dgm:prSet presAssocID="{0F22D0B7-DA77-41B5-B254-DB516D89CE98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5DFCFFBC-CEDB-422C-9013-75077B337DAD}" type="pres">
      <dgm:prSet presAssocID="{0F22D0B7-DA77-41B5-B254-DB516D89CE9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815B679-5DAA-4968-A978-C30325F1D105}" srcId="{DF72FCB9-E240-4A9D-9E28-77AD394062C5}" destId="{3469E924-5367-4BD8-8EAD-3CB8190E6B8E}" srcOrd="0" destOrd="0" parTransId="{3F37D9D1-CD62-464B-AF22-43BF178A135D}" sibTransId="{2FC70C5B-1129-494F-8878-DC099DBDA70D}"/>
    <dgm:cxn modelId="{2223F0BD-BB70-4366-B6BF-2D496525AD8C}" srcId="{0F22D0B7-DA77-41B5-B254-DB516D89CE98}" destId="{9107356F-21D3-452C-ACF6-D6632ADD444B}" srcOrd="0" destOrd="0" parTransId="{69310D73-6562-41FA-9E12-63D1094246E0}" sibTransId="{234454F6-BED0-4297-8932-A5538341E7F3}"/>
    <dgm:cxn modelId="{4775BCE4-A886-47B2-9B37-8994FA25A0F6}" type="presOf" srcId="{5D706FA0-0CDA-427D-AFE1-699B19C78A1B}" destId="{1CDA4A17-D62D-4685-B4AE-03F901DBBECD}" srcOrd="1" destOrd="0" presId="urn:microsoft.com/office/officeart/2005/8/layout/hProcess7"/>
    <dgm:cxn modelId="{B5D16EF1-2685-46D2-A892-5040D8DD7F1E}" type="presOf" srcId="{0F22D0B7-DA77-41B5-B254-DB516D89CE98}" destId="{8FFF6314-9380-4518-940C-BD4A7866117A}" srcOrd="1" destOrd="0" presId="urn:microsoft.com/office/officeart/2005/8/layout/hProcess7"/>
    <dgm:cxn modelId="{C79557EE-AF96-479D-ACAA-9CA0C1C45E88}" type="presOf" srcId="{93B64BD3-B21E-4580-9B19-02287304F3EA}" destId="{0AE46752-134B-4D41-B463-263ABF9FE1F8}" srcOrd="0" destOrd="0" presId="urn:microsoft.com/office/officeart/2005/8/layout/hProcess7"/>
    <dgm:cxn modelId="{B17CDFDF-FD86-49BF-986E-FE3D2403DB98}" type="presOf" srcId="{5D706FA0-0CDA-427D-AFE1-699B19C78A1B}" destId="{55AD7986-2EFB-48EE-81A9-F4669A8EFA13}" srcOrd="0" destOrd="0" presId="urn:microsoft.com/office/officeart/2005/8/layout/hProcess7"/>
    <dgm:cxn modelId="{E79CF40A-D10C-4CF9-84C9-03B86CBD3AA1}" type="presOf" srcId="{DF72FCB9-E240-4A9D-9E28-77AD394062C5}" destId="{10868AF3-4656-4BDD-B6CC-433B0E8FFAAB}" srcOrd="0" destOrd="0" presId="urn:microsoft.com/office/officeart/2005/8/layout/hProcess7"/>
    <dgm:cxn modelId="{2487854B-02FF-4803-8C11-319284315D5F}" srcId="{5D706FA0-0CDA-427D-AFE1-699B19C78A1B}" destId="{357F49DD-B2BF-4E40-8EB1-A3247066AA0E}" srcOrd="0" destOrd="0" parTransId="{082E8EBB-FDE4-4F33-8A40-B821DFEB486E}" sibTransId="{04A7B910-CEFE-4EFC-933C-2873994E04D4}"/>
    <dgm:cxn modelId="{3B979309-7D7F-45DD-B896-93C75A00021E}" srcId="{93B64BD3-B21E-4580-9B19-02287304F3EA}" destId="{5D706FA0-0CDA-427D-AFE1-699B19C78A1B}" srcOrd="0" destOrd="0" parTransId="{F991B09F-CD68-42D8-A389-82DA18847618}" sibTransId="{EB008CB7-FDAF-43A5-BD4E-8CB877193568}"/>
    <dgm:cxn modelId="{4DDD4467-5A2D-4445-967B-534BB5A7BFF7}" srcId="{93B64BD3-B21E-4580-9B19-02287304F3EA}" destId="{0F22D0B7-DA77-41B5-B254-DB516D89CE98}" srcOrd="2" destOrd="0" parTransId="{21CA8ACB-C174-4CA5-ABCC-2D90F5E1BB78}" sibTransId="{65F807E2-FC2A-455E-B422-566BC6B9EB3A}"/>
    <dgm:cxn modelId="{33C2A4C6-7CDF-41B3-BC67-7DDB022805A0}" type="presOf" srcId="{9107356F-21D3-452C-ACF6-D6632ADD444B}" destId="{5DFCFFBC-CEDB-422C-9013-75077B337DAD}" srcOrd="0" destOrd="0" presId="urn:microsoft.com/office/officeart/2005/8/layout/hProcess7"/>
    <dgm:cxn modelId="{0FA97D18-22FB-4BCD-9049-4DC2E7899966}" type="presOf" srcId="{0F22D0B7-DA77-41B5-B254-DB516D89CE98}" destId="{AB83490E-8A92-4745-BF69-D8A7C4EA7AEB}" srcOrd="0" destOrd="0" presId="urn:microsoft.com/office/officeart/2005/8/layout/hProcess7"/>
    <dgm:cxn modelId="{22C835AA-2FDD-4AD4-AA20-5D926B12A9AC}" type="presOf" srcId="{357F49DD-B2BF-4E40-8EB1-A3247066AA0E}" destId="{4E14C067-04F2-4DEA-BFDE-40AC40A4E9B4}" srcOrd="0" destOrd="0" presId="urn:microsoft.com/office/officeart/2005/8/layout/hProcess7"/>
    <dgm:cxn modelId="{2F626835-DB07-4048-890D-E5663CC1BD66}" type="presOf" srcId="{3469E924-5367-4BD8-8EAD-3CB8190E6B8E}" destId="{5955B90B-09FA-4AE4-A0DE-060ABB21011F}" srcOrd="0" destOrd="0" presId="urn:microsoft.com/office/officeart/2005/8/layout/hProcess7"/>
    <dgm:cxn modelId="{C32DF435-D7C7-41C3-A2E3-408803E71E23}" srcId="{93B64BD3-B21E-4580-9B19-02287304F3EA}" destId="{DF72FCB9-E240-4A9D-9E28-77AD394062C5}" srcOrd="1" destOrd="0" parTransId="{C5ED9772-068B-4DA7-9FD8-4121E30C49AD}" sibTransId="{BDD67481-7C03-4919-84FA-27C02E73F079}"/>
    <dgm:cxn modelId="{BA6D5363-881C-4AA0-BA35-4D6FE5106F5F}" type="presOf" srcId="{DF72FCB9-E240-4A9D-9E28-77AD394062C5}" destId="{8966ACE8-213F-4FEB-A896-172AD24F44BE}" srcOrd="1" destOrd="0" presId="urn:microsoft.com/office/officeart/2005/8/layout/hProcess7"/>
    <dgm:cxn modelId="{5AB10BD5-4B02-4C76-9D99-ACAF8B980CB9}" type="presParOf" srcId="{0AE46752-134B-4D41-B463-263ABF9FE1F8}" destId="{3C884F7F-C361-48BB-8DCB-EA1DFC3CCA79}" srcOrd="0" destOrd="0" presId="urn:microsoft.com/office/officeart/2005/8/layout/hProcess7"/>
    <dgm:cxn modelId="{F4686D57-201A-407F-8450-AFC2679C3452}" type="presParOf" srcId="{3C884F7F-C361-48BB-8DCB-EA1DFC3CCA79}" destId="{55AD7986-2EFB-48EE-81A9-F4669A8EFA13}" srcOrd="0" destOrd="0" presId="urn:microsoft.com/office/officeart/2005/8/layout/hProcess7"/>
    <dgm:cxn modelId="{C530EAD7-C4C1-4FE8-A817-423F4DE05E7C}" type="presParOf" srcId="{3C884F7F-C361-48BB-8DCB-EA1DFC3CCA79}" destId="{1CDA4A17-D62D-4685-B4AE-03F901DBBECD}" srcOrd="1" destOrd="0" presId="urn:microsoft.com/office/officeart/2005/8/layout/hProcess7"/>
    <dgm:cxn modelId="{3DC9C005-5D21-4C53-9487-54DAE1383FEA}" type="presParOf" srcId="{3C884F7F-C361-48BB-8DCB-EA1DFC3CCA79}" destId="{4E14C067-04F2-4DEA-BFDE-40AC40A4E9B4}" srcOrd="2" destOrd="0" presId="urn:microsoft.com/office/officeart/2005/8/layout/hProcess7"/>
    <dgm:cxn modelId="{0D509506-B5E9-4179-A34C-64FA1DEE32F4}" type="presParOf" srcId="{0AE46752-134B-4D41-B463-263ABF9FE1F8}" destId="{BEDC76E4-E790-4C79-AEBD-7CB463595AAA}" srcOrd="1" destOrd="0" presId="urn:microsoft.com/office/officeart/2005/8/layout/hProcess7"/>
    <dgm:cxn modelId="{3ED838AE-414A-4572-A4E3-94E44E491703}" type="presParOf" srcId="{0AE46752-134B-4D41-B463-263ABF9FE1F8}" destId="{60C08FE7-6887-4A51-B199-2803DF029DC6}" srcOrd="2" destOrd="0" presId="urn:microsoft.com/office/officeart/2005/8/layout/hProcess7"/>
    <dgm:cxn modelId="{C0AADBB0-730B-4458-A6EF-FE11601D772F}" type="presParOf" srcId="{60C08FE7-6887-4A51-B199-2803DF029DC6}" destId="{BCA90B42-D9A1-4314-B410-5C15DFAA83B8}" srcOrd="0" destOrd="0" presId="urn:microsoft.com/office/officeart/2005/8/layout/hProcess7"/>
    <dgm:cxn modelId="{F4216487-6355-464D-8D37-F7F19F5F22B0}" type="presParOf" srcId="{60C08FE7-6887-4A51-B199-2803DF029DC6}" destId="{FF4CD38E-EE15-4CED-B2DB-E6D20ADE0334}" srcOrd="1" destOrd="0" presId="urn:microsoft.com/office/officeart/2005/8/layout/hProcess7"/>
    <dgm:cxn modelId="{96094AF2-5B6F-4D77-B5EE-8403F014ACCC}" type="presParOf" srcId="{60C08FE7-6887-4A51-B199-2803DF029DC6}" destId="{EE41F715-44C5-4613-B170-9E81B4F428CA}" srcOrd="2" destOrd="0" presId="urn:microsoft.com/office/officeart/2005/8/layout/hProcess7"/>
    <dgm:cxn modelId="{D5DCF865-CA2B-4BA7-A5DF-2FAA2D9A6C29}" type="presParOf" srcId="{0AE46752-134B-4D41-B463-263ABF9FE1F8}" destId="{FD1AD82D-EFB1-4797-8E0F-CC6723C2FA2C}" srcOrd="3" destOrd="0" presId="urn:microsoft.com/office/officeart/2005/8/layout/hProcess7"/>
    <dgm:cxn modelId="{6FBAB684-EDA2-40D7-8156-03B4A25BE316}" type="presParOf" srcId="{0AE46752-134B-4D41-B463-263ABF9FE1F8}" destId="{E29CC086-04C7-4E94-9A99-7920F6EA8E03}" srcOrd="4" destOrd="0" presId="urn:microsoft.com/office/officeart/2005/8/layout/hProcess7"/>
    <dgm:cxn modelId="{2C7F2E94-66BC-4018-A98A-B7DB80672556}" type="presParOf" srcId="{E29CC086-04C7-4E94-9A99-7920F6EA8E03}" destId="{10868AF3-4656-4BDD-B6CC-433B0E8FFAAB}" srcOrd="0" destOrd="0" presId="urn:microsoft.com/office/officeart/2005/8/layout/hProcess7"/>
    <dgm:cxn modelId="{39B8DA49-ED08-432E-BF67-B8616ABFE197}" type="presParOf" srcId="{E29CC086-04C7-4E94-9A99-7920F6EA8E03}" destId="{8966ACE8-213F-4FEB-A896-172AD24F44BE}" srcOrd="1" destOrd="0" presId="urn:microsoft.com/office/officeart/2005/8/layout/hProcess7"/>
    <dgm:cxn modelId="{096E9AE4-C10D-4448-B7E4-26826F6BC620}" type="presParOf" srcId="{E29CC086-04C7-4E94-9A99-7920F6EA8E03}" destId="{5955B90B-09FA-4AE4-A0DE-060ABB21011F}" srcOrd="2" destOrd="0" presId="urn:microsoft.com/office/officeart/2005/8/layout/hProcess7"/>
    <dgm:cxn modelId="{A4D40B61-9F73-409B-A618-B215ADDEDC26}" type="presParOf" srcId="{0AE46752-134B-4D41-B463-263ABF9FE1F8}" destId="{332AFC08-C1AD-4760-8583-84EA54B73A49}" srcOrd="5" destOrd="0" presId="urn:microsoft.com/office/officeart/2005/8/layout/hProcess7"/>
    <dgm:cxn modelId="{A707426B-788B-44CD-91C3-6034B529E3E2}" type="presParOf" srcId="{0AE46752-134B-4D41-B463-263ABF9FE1F8}" destId="{C4BAB4F2-CBE9-49C0-847F-6635ABA806D7}" srcOrd="6" destOrd="0" presId="urn:microsoft.com/office/officeart/2005/8/layout/hProcess7"/>
    <dgm:cxn modelId="{5461B6A8-DCED-4C4F-BAA7-EB66DEA56D63}" type="presParOf" srcId="{C4BAB4F2-CBE9-49C0-847F-6635ABA806D7}" destId="{1138CDDA-72EA-4770-A384-2E9604CF367E}" srcOrd="0" destOrd="0" presId="urn:microsoft.com/office/officeart/2005/8/layout/hProcess7"/>
    <dgm:cxn modelId="{763FAC6A-B312-4BAB-B02F-2669BB372197}" type="presParOf" srcId="{C4BAB4F2-CBE9-49C0-847F-6635ABA806D7}" destId="{D1B21A50-77FF-468B-9D47-3DC9122FADC0}" srcOrd="1" destOrd="0" presId="urn:microsoft.com/office/officeart/2005/8/layout/hProcess7"/>
    <dgm:cxn modelId="{D7BEA67E-21F2-4CAA-B917-36B3C7734233}" type="presParOf" srcId="{C4BAB4F2-CBE9-49C0-847F-6635ABA806D7}" destId="{DB3B7633-F81C-459A-AF14-F1BFBBF8B430}" srcOrd="2" destOrd="0" presId="urn:microsoft.com/office/officeart/2005/8/layout/hProcess7"/>
    <dgm:cxn modelId="{84B39037-19AA-41C0-ADD6-AB8CC5D4E2F8}" type="presParOf" srcId="{0AE46752-134B-4D41-B463-263ABF9FE1F8}" destId="{30E182FE-7642-4F82-9194-E354B5150349}" srcOrd="7" destOrd="0" presId="urn:microsoft.com/office/officeart/2005/8/layout/hProcess7"/>
    <dgm:cxn modelId="{04CDCBAA-552A-4E34-9D28-EE2B183AA821}" type="presParOf" srcId="{0AE46752-134B-4D41-B463-263ABF9FE1F8}" destId="{EE1DF4DD-1B2C-4F6C-89D7-34578BB82E67}" srcOrd="8" destOrd="0" presId="urn:microsoft.com/office/officeart/2005/8/layout/hProcess7"/>
    <dgm:cxn modelId="{5577A1AD-005E-4D6D-8797-52A4EE1DA9B7}" type="presParOf" srcId="{EE1DF4DD-1B2C-4F6C-89D7-34578BB82E67}" destId="{AB83490E-8A92-4745-BF69-D8A7C4EA7AEB}" srcOrd="0" destOrd="0" presId="urn:microsoft.com/office/officeart/2005/8/layout/hProcess7"/>
    <dgm:cxn modelId="{E28FD968-DD41-4EBD-BAEA-E91ACE8E57C9}" type="presParOf" srcId="{EE1DF4DD-1B2C-4F6C-89D7-34578BB82E67}" destId="{8FFF6314-9380-4518-940C-BD4A7866117A}" srcOrd="1" destOrd="0" presId="urn:microsoft.com/office/officeart/2005/8/layout/hProcess7"/>
    <dgm:cxn modelId="{D70D19FC-C7EC-4BAA-819A-C4C3D4CDF9EE}" type="presParOf" srcId="{EE1DF4DD-1B2C-4F6C-89D7-34578BB82E67}" destId="{5DFCFFBC-CEDB-422C-9013-75077B337DA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D7986-2EFB-48EE-81A9-F4669A8EFA13}">
      <dsp:nvSpPr>
        <dsp:cNvPr id="0" name=""/>
        <dsp:cNvSpPr/>
      </dsp:nvSpPr>
      <dsp:spPr>
        <a:xfrm>
          <a:off x="461" y="84223"/>
          <a:ext cx="1985367" cy="96488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dirty="0"/>
        </a:p>
      </dsp:txBody>
      <dsp:txXfrm rot="16200000">
        <a:off x="-196606" y="281290"/>
        <a:ext cx="791208" cy="397073"/>
      </dsp:txXfrm>
    </dsp:sp>
    <dsp:sp modelId="{4E14C067-04F2-4DEA-BFDE-40AC40A4E9B4}">
      <dsp:nvSpPr>
        <dsp:cNvPr id="0" name=""/>
        <dsp:cNvSpPr/>
      </dsp:nvSpPr>
      <dsp:spPr>
        <a:xfrm>
          <a:off x="397534" y="84223"/>
          <a:ext cx="1479098" cy="96488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Initial value</a:t>
          </a:r>
          <a:endParaRPr lang="ko-KR" altLang="en-US" sz="1600" kern="1200" dirty="0"/>
        </a:p>
      </dsp:txBody>
      <dsp:txXfrm>
        <a:off x="397534" y="84223"/>
        <a:ext cx="1479098" cy="964888"/>
      </dsp:txXfrm>
    </dsp:sp>
    <dsp:sp modelId="{10868AF3-4656-4BDD-B6CC-433B0E8FFAAB}">
      <dsp:nvSpPr>
        <dsp:cNvPr id="0" name=""/>
        <dsp:cNvSpPr/>
      </dsp:nvSpPr>
      <dsp:spPr>
        <a:xfrm>
          <a:off x="2055316" y="84223"/>
          <a:ext cx="1985367" cy="96488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 </a:t>
          </a:r>
          <a:endParaRPr lang="ko-KR" altLang="en-US" sz="1800" kern="1200" dirty="0"/>
        </a:p>
      </dsp:txBody>
      <dsp:txXfrm rot="16200000">
        <a:off x="1858248" y="281290"/>
        <a:ext cx="791208" cy="397073"/>
      </dsp:txXfrm>
    </dsp:sp>
    <dsp:sp modelId="{FF4CD38E-EE15-4CED-B2DB-E6D20ADE0334}">
      <dsp:nvSpPr>
        <dsp:cNvPr id="0" name=""/>
        <dsp:cNvSpPr/>
      </dsp:nvSpPr>
      <dsp:spPr>
        <a:xfrm rot="5400000">
          <a:off x="1890198" y="602208"/>
          <a:ext cx="350090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55B90B-09FA-4AE4-A0DE-060ABB21011F}">
      <dsp:nvSpPr>
        <dsp:cNvPr id="0" name=""/>
        <dsp:cNvSpPr/>
      </dsp:nvSpPr>
      <dsp:spPr>
        <a:xfrm>
          <a:off x="2452389" y="84223"/>
          <a:ext cx="1479098" cy="96488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Conversion </a:t>
          </a:r>
          <a:r>
            <a:rPr lang="en-US" altLang="ko-KR" sz="1600" kern="1200" dirty="0" err="1" smtClean="0"/>
            <a:t>wt</a:t>
          </a:r>
          <a:r>
            <a:rPr lang="en-US" altLang="ko-KR" sz="1600" kern="1200" dirty="0" smtClean="0"/>
            <a:t>% </a:t>
          </a:r>
          <a:br>
            <a:rPr lang="en-US" altLang="ko-KR" sz="1600" kern="1200" dirty="0" smtClean="0"/>
          </a:br>
          <a:r>
            <a:rPr lang="en-US" altLang="ko-KR" sz="1600" kern="1200" dirty="0" smtClean="0"/>
            <a:t>-&gt; u fraction</a:t>
          </a:r>
          <a:endParaRPr lang="ko-KR" altLang="en-US" sz="1600" kern="1200" dirty="0"/>
        </a:p>
      </dsp:txBody>
      <dsp:txXfrm>
        <a:off x="2452389" y="84223"/>
        <a:ext cx="1479098" cy="964888"/>
      </dsp:txXfrm>
    </dsp:sp>
    <dsp:sp modelId="{AB83490E-8A92-4745-BF69-D8A7C4EA7AEB}">
      <dsp:nvSpPr>
        <dsp:cNvPr id="0" name=""/>
        <dsp:cNvSpPr/>
      </dsp:nvSpPr>
      <dsp:spPr>
        <a:xfrm>
          <a:off x="4110171" y="84223"/>
          <a:ext cx="1985367" cy="96488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 </a:t>
          </a:r>
          <a:endParaRPr lang="ko-KR" altLang="en-US" sz="1800" kern="1200" dirty="0"/>
        </a:p>
      </dsp:txBody>
      <dsp:txXfrm rot="16200000">
        <a:off x="3913103" y="281290"/>
        <a:ext cx="791208" cy="397073"/>
      </dsp:txXfrm>
    </dsp:sp>
    <dsp:sp modelId="{D1B21A50-77FF-468B-9D47-3DC9122FADC0}">
      <dsp:nvSpPr>
        <dsp:cNvPr id="0" name=""/>
        <dsp:cNvSpPr/>
      </dsp:nvSpPr>
      <dsp:spPr>
        <a:xfrm rot="5400000">
          <a:off x="3945053" y="602208"/>
          <a:ext cx="350090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FCFFBC-CEDB-422C-9013-75077B337DAD}">
      <dsp:nvSpPr>
        <dsp:cNvPr id="0" name=""/>
        <dsp:cNvSpPr/>
      </dsp:nvSpPr>
      <dsp:spPr>
        <a:xfrm>
          <a:off x="4507244" y="84223"/>
          <a:ext cx="1479098" cy="96488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Calculate diffusivity</a:t>
          </a:r>
          <a:br>
            <a:rPr lang="en-US" altLang="ko-KR" sz="1600" kern="1200" dirty="0" smtClean="0"/>
          </a:br>
          <a:r>
            <a:rPr lang="en-US" altLang="ko-KR" sz="1600" kern="1200" dirty="0" smtClean="0"/>
            <a:t>Si, C concentration</a:t>
          </a:r>
          <a:endParaRPr lang="ko-KR" altLang="en-US" sz="1600" kern="1200" dirty="0"/>
        </a:p>
      </dsp:txBody>
      <dsp:txXfrm>
        <a:off x="4507244" y="84223"/>
        <a:ext cx="1479098" cy="96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89982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89982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>
              <a:defRPr sz="1200"/>
            </a:lvl1pPr>
          </a:lstStyle>
          <a:p>
            <a:fld id="{94EC4325-2B42-4E06-B1F9-AA9BB8EB05C3}" type="datetimeFigureOut">
              <a:rPr lang="ko-KR" altLang="en-US" smtClean="0"/>
              <a:t>2014-06-19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54829"/>
            <a:ext cx="5388610" cy="4409837"/>
          </a:xfrm>
          <a:prstGeom prst="rect">
            <a:avLst/>
          </a:prstGeom>
        </p:spPr>
        <p:txBody>
          <a:bodyPr vert="horz" lIns="90398" tIns="45199" rIns="90398" bIns="45199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r">
              <a:defRPr sz="1200"/>
            </a:lvl1pPr>
          </a:lstStyle>
          <a:p>
            <a:fld id="{13A5C42D-97A8-4B78-8A42-674BF9D007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91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418830"/>
            <a:ext cx="6400800" cy="159434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직사각형 13"/>
          <p:cNvSpPr>
            <a:spLocks noChangeArrowheads="1"/>
          </p:cNvSpPr>
          <p:nvPr userDrawn="1"/>
        </p:nvSpPr>
        <p:spPr bwMode="auto">
          <a:xfrm>
            <a:off x="2436146" y="5274786"/>
            <a:ext cx="3960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Department </a:t>
            </a:r>
            <a:r>
              <a:rPr kumimoji="1" lang="en-US" altLang="ko-KR" sz="1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of Materials Science &amp; </a:t>
            </a:r>
            <a:r>
              <a:rPr kumimoji="1" lang="en-US" altLang="ko-K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Engineering</a:t>
            </a:r>
            <a:endParaRPr kumimoji="1" lang="en-US" altLang="ko-KR" sz="1400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Pohang </a:t>
            </a:r>
            <a:r>
              <a:rPr kumimoji="1" lang="en-US" altLang="ko-KR" sz="14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University of Science &amp; </a:t>
            </a:r>
            <a:r>
              <a:rPr kumimoji="1" lang="en-US" altLang="ko-KR" sz="1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Technology</a:t>
            </a:r>
          </a:p>
        </p:txBody>
      </p:sp>
      <p:pic>
        <p:nvPicPr>
          <p:cNvPr id="10" name="그림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594" y="5149216"/>
            <a:ext cx="576008" cy="6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12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16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68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1661703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31640" y="3861048"/>
            <a:ext cx="5486400" cy="23111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9270-2CF6-4DB4-B7C8-6587D3A28A7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9144000" cy="396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2400" y="396000"/>
            <a:ext cx="9144000" cy="3098144"/>
          </a:xfrm>
          <a:prstGeom prst="rect">
            <a:avLst/>
          </a:prstGeom>
          <a:solidFill>
            <a:srgbClr val="C0504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547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72046" y="280507"/>
            <a:ext cx="7799908" cy="628213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>
            <a:lvl1pPr>
              <a:defRPr sz="1600">
                <a:latin typeface="+mn-lt"/>
                <a:cs typeface="Tahoma" pitchFamily="34" charset="0"/>
              </a:defRPr>
            </a:lvl1pPr>
            <a:lvl2pPr>
              <a:defRPr sz="1400">
                <a:latin typeface="+mn-lt"/>
                <a:cs typeface="Tahoma" pitchFamily="34" charset="0"/>
              </a:defRPr>
            </a:lvl2pPr>
            <a:lvl3pPr>
              <a:defRPr sz="1200">
                <a:latin typeface="+mn-lt"/>
                <a:cs typeface="Tahoma" pitchFamily="34" charset="0"/>
              </a:defRPr>
            </a:lvl3pPr>
            <a:lvl4pPr>
              <a:defRPr sz="1100">
                <a:latin typeface="+mn-lt"/>
                <a:cs typeface="Tahoma" pitchFamily="34" charset="0"/>
              </a:defRPr>
            </a:lvl4pPr>
            <a:lvl5pPr>
              <a:defRPr sz="110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428172" y="980728"/>
            <a:ext cx="82876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498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498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1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1661703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31640" y="3861048"/>
            <a:ext cx="5486400" cy="23111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9270-2CF6-4DB4-B7C8-6587D3A28A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9144000" cy="396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2400" y="396000"/>
            <a:ext cx="9144000" cy="3098144"/>
          </a:xfrm>
          <a:prstGeom prst="rect">
            <a:avLst/>
          </a:prstGeom>
          <a:solidFill>
            <a:srgbClr val="C0504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37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000" y="404664"/>
            <a:ext cx="8280000" cy="540000"/>
          </a:xfrm>
          <a:solidFill>
            <a:schemeClr val="accent2"/>
          </a:solidFill>
        </p:spPr>
        <p:txBody>
          <a:bodyPr>
            <a:normAutofit/>
          </a:bodyPr>
          <a:lstStyle>
            <a:lvl1pPr algn="l">
              <a:defRPr sz="2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2000" y="1052736"/>
            <a:ext cx="8280000" cy="5073427"/>
          </a:xfrm>
        </p:spPr>
        <p:txBody>
          <a:bodyPr>
            <a:normAutofit/>
          </a:bodyPr>
          <a:lstStyle>
            <a:lvl1pPr>
              <a:defRPr sz="1600">
                <a:latin typeface="Tahoma" pitchFamily="34" charset="0"/>
                <a:cs typeface="Tahoma" pitchFamily="34" charset="0"/>
              </a:defRPr>
            </a:lvl1pPr>
            <a:lvl2pPr>
              <a:defRPr sz="1400">
                <a:latin typeface="Tahoma" pitchFamily="34" charset="0"/>
                <a:cs typeface="Tahoma" pitchFamily="34" charset="0"/>
              </a:defRPr>
            </a:lvl2pPr>
            <a:lvl3pPr>
              <a:defRPr sz="1200">
                <a:latin typeface="Tahoma" pitchFamily="34" charset="0"/>
                <a:cs typeface="Tahoma" pitchFamily="34" charset="0"/>
              </a:defRPr>
            </a:lvl3pPr>
            <a:lvl4pPr>
              <a:defRPr sz="1100">
                <a:latin typeface="Tahoma" pitchFamily="34" charset="0"/>
                <a:cs typeface="Tahoma" pitchFamily="34" charset="0"/>
              </a:defRPr>
            </a:lvl4pPr>
            <a:lvl5pPr>
              <a:defRPr sz="11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72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7984" y="2780928"/>
            <a:ext cx="4716016" cy="504056"/>
          </a:xfrm>
        </p:spPr>
        <p:txBody>
          <a:bodyPr anchor="t">
            <a:noAutofit/>
          </a:bodyPr>
          <a:lstStyle>
            <a:lvl1pPr algn="l">
              <a:defRPr sz="2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427984" y="3429000"/>
            <a:ext cx="4716016" cy="0"/>
            <a:chOff x="4427984" y="3429000"/>
            <a:chExt cx="4716016" cy="0"/>
          </a:xfrm>
        </p:grpSpPr>
        <p:cxnSp>
          <p:nvCxnSpPr>
            <p:cNvPr id="10" name="직선 연결선 9"/>
            <p:cNvCxnSpPr/>
            <p:nvPr userDrawn="1"/>
          </p:nvCxnSpPr>
          <p:spPr>
            <a:xfrm>
              <a:off x="4716016" y="3429000"/>
              <a:ext cx="4427984" cy="0"/>
            </a:xfrm>
            <a:prstGeom prst="line">
              <a:avLst/>
            </a:prstGeom>
            <a:ln w="76200">
              <a:solidFill>
                <a:srgbClr val="CE76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4427984" y="3429000"/>
              <a:ext cx="32352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직사각형 11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5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52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597352"/>
            <a:ext cx="9144000" cy="2592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0" y="6597352"/>
            <a:ext cx="2895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010400" y="6597352"/>
            <a:ext cx="2133600" cy="25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13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3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20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70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46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0" y="6498000"/>
            <a:ext cx="2895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10400" y="649800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839D-34F4-4CDF-B3B9-5618332E88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0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  <p:sldLayoutId id="2147483685" r:id="rId1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tm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Final Term project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20120778</a:t>
            </a:r>
          </a:p>
          <a:p>
            <a:r>
              <a:rPr lang="en-US" altLang="ko-KR" sz="2000" dirty="0" smtClean="0"/>
              <a:t>Subin Lee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6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8194" name="Picture 2" descr="http://www.compugraphics-photomasks.com/assets/components/phpthumbof/cache/c91bae54365af23651078cb0eaf99655.9905ebf7c397c72bc94c6cc6e56afc9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7384"/>
            <a:ext cx="4032448" cy="18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hysics.iisc.ernet.in/~arindam/images/research/MEMS_NEMS/MEMS_N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4474"/>
            <a:ext cx="3264297" cy="22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00" y="1095765"/>
            <a:ext cx="5025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 smtClean="0"/>
              <a:t>Application of structural materials to MEMS/NEMS 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85404" y="4001902"/>
            <a:ext cx="72681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dirty="0" smtClean="0"/>
              <a:t>Mechanical properties and deformation behaviors of nanomaterials</a:t>
            </a:r>
            <a:endParaRPr lang="ko-KR" altLang="en-US" dirty="0"/>
          </a:p>
        </p:txBody>
      </p:sp>
      <p:pic>
        <p:nvPicPr>
          <p:cNvPr id="8198" name="Picture 6" descr="http://www.nanovea.com/images/nanoindenta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0" r="30700"/>
          <a:stretch/>
        </p:blipFill>
        <p:spPr bwMode="auto">
          <a:xfrm>
            <a:off x="683568" y="4653136"/>
            <a:ext cx="1872208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azonano.com/work/68aIn815L8GI789orxB3_files/image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56530"/>
          <a:stretch/>
        </p:blipFill>
        <p:spPr bwMode="auto">
          <a:xfrm>
            <a:off x="2736647" y="4653136"/>
            <a:ext cx="1178962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5223" y="6099262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nanoindentation</a:t>
            </a:r>
            <a:endParaRPr lang="ko-KR" altLang="en-US" sz="1600" dirty="0"/>
          </a:p>
        </p:txBody>
      </p:sp>
      <p:pic>
        <p:nvPicPr>
          <p:cNvPr id="8202" name="Picture 10" descr="http://www.tms.org/Meetings/Annual-08/images/AM08educ_clip_image0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3"/>
          <a:stretch/>
        </p:blipFill>
        <p:spPr bwMode="auto">
          <a:xfrm>
            <a:off x="5146936" y="4653136"/>
            <a:ext cx="3313496" cy="13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99955" y="6051640"/>
            <a:ext cx="2297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Micropillar</a:t>
            </a:r>
            <a:r>
              <a:rPr lang="en-US" altLang="ko-KR" sz="1600" dirty="0" smtClean="0"/>
              <a:t> compression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921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FIB induced damage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/>
        </p:nvSpPr>
        <p:spPr>
          <a:xfrm>
            <a:off x="3188156" y="603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- </a:t>
            </a:r>
            <a:fld id="{CB04839D-34F4-4CDF-B3B9-5618332E8882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374197" y="1052736"/>
            <a:ext cx="5197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High energy (30keV) </a:t>
            </a:r>
            <a:r>
              <a:rPr lang="en-US" altLang="ko-KR" sz="1600" dirty="0" err="1" smtClean="0"/>
              <a:t>Ga</a:t>
            </a:r>
            <a:r>
              <a:rPr lang="en-US" altLang="ko-KR" sz="1600" baseline="30000" dirty="0" smtClean="0"/>
              <a:t>+</a:t>
            </a:r>
            <a:r>
              <a:rPr lang="en-US" altLang="ko-KR" sz="1600" dirty="0" smtClean="0"/>
              <a:t> ion beam induced damage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Various defect structures beneath the surface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Act as dislocation sources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smtClean="0"/>
              <a:t>Non-uniform contrast 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4969737" y="2143379"/>
            <a:ext cx="1998175" cy="4444648"/>
            <a:chOff x="5701200" y="2882202"/>
            <a:chExt cx="1771857" cy="3941235"/>
          </a:xfrm>
        </p:grpSpPr>
        <p:pic>
          <p:nvPicPr>
            <p:cNvPr id="31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4" r="8990"/>
            <a:stretch/>
          </p:blipFill>
          <p:spPr bwMode="auto">
            <a:xfrm>
              <a:off x="5928273" y="2882202"/>
              <a:ext cx="1317707" cy="346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6527317" y="5978629"/>
              <a:ext cx="666502" cy="316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3" name="TextBox 12"/>
            <p:cNvSpPr txBox="1"/>
            <p:nvPr/>
          </p:nvSpPr>
          <p:spPr>
            <a:xfrm>
              <a:off x="5701200" y="6359478"/>
              <a:ext cx="1771857" cy="463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Top-down approach</a:t>
              </a:r>
            </a:p>
            <a:p>
              <a:pPr algn="ctr"/>
              <a:r>
                <a:rPr lang="en-US" altLang="ko-KR" sz="1400" dirty="0" smtClean="0"/>
                <a:t>(FIB prepared Al pillar)</a:t>
              </a:r>
              <a:endParaRPr lang="ko-KR" altLang="en-US" sz="1400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678509" y="6221925"/>
              <a:ext cx="364120" cy="47572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6475745" y="5978629"/>
              <a:ext cx="769646" cy="25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b="1" dirty="0" smtClean="0">
                  <a:ln w="6350">
                    <a:noFill/>
                  </a:ln>
                  <a:solidFill>
                    <a:sysClr val="windowText" lastClr="000000"/>
                  </a:solidFill>
                  <a:latin typeface="arial bold" pitchFamily="34" charset="0"/>
                  <a:cs typeface="arial bold" pitchFamily="34" charset="0"/>
                </a:rPr>
                <a:t>200 </a:t>
              </a:r>
              <a:r>
                <a:rPr lang="en-US" altLang="ko-KR" sz="1100" b="1" dirty="0">
                  <a:ln w="6350">
                    <a:noFill/>
                  </a:ln>
                  <a:solidFill>
                    <a:sysClr val="windowText" lastClr="000000"/>
                  </a:solidFill>
                  <a:latin typeface="arial bold" pitchFamily="34" charset="0"/>
                  <a:cs typeface="arial bold" pitchFamily="34" charset="0"/>
                </a:rPr>
                <a:t>nm</a:t>
              </a:r>
              <a:endParaRPr lang="ko-KR" altLang="en-US" sz="1100" b="1" dirty="0">
                <a:ln w="6350">
                  <a:noFill/>
                </a:ln>
                <a:solidFill>
                  <a:sysClr val="windowText" lastClr="000000"/>
                </a:solidFill>
                <a:latin typeface="arial bold" pitchFamily="34" charset="0"/>
                <a:cs typeface="arial bold" pitchFamily="34" charset="0"/>
              </a:endParaRPr>
            </a:p>
          </p:txBody>
        </p:sp>
      </p:grpSp>
      <p:sp>
        <p:nvSpPr>
          <p:cNvPr id="8" name="TextBox 4"/>
          <p:cNvSpPr txBox="1"/>
          <p:nvPr/>
        </p:nvSpPr>
        <p:spPr>
          <a:xfrm>
            <a:off x="4836165" y="1796289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u="sng" dirty="0" smtClean="0"/>
              <a:t>TEM dark field images</a:t>
            </a:r>
            <a:endParaRPr lang="ko-KR" altLang="en-US" sz="1600" u="sng" dirty="0"/>
          </a:p>
        </p:txBody>
      </p:sp>
      <p:grpSp>
        <p:nvGrpSpPr>
          <p:cNvPr id="9" name="그룹 8"/>
          <p:cNvGrpSpPr/>
          <p:nvPr/>
        </p:nvGrpSpPr>
        <p:grpSpPr>
          <a:xfrm>
            <a:off x="432000" y="2913556"/>
            <a:ext cx="2359840" cy="3040770"/>
            <a:chOff x="11405856" y="567693"/>
            <a:chExt cx="4915702" cy="63341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4808" y="567693"/>
              <a:ext cx="4476750" cy="633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1"/>
            <p:cNvSpPr txBox="1"/>
            <p:nvPr/>
          </p:nvSpPr>
          <p:spPr>
            <a:xfrm>
              <a:off x="11405858" y="3991418"/>
              <a:ext cx="1897858" cy="577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/>
                <a:t>Vacancy</a:t>
              </a:r>
              <a:endParaRPr lang="ko-KR" altLang="en-US" sz="1200" dirty="0"/>
            </a:p>
          </p:txBody>
        </p:sp>
        <p:sp>
          <p:nvSpPr>
            <p:cNvPr id="29" name="TextBox 24"/>
            <p:cNvSpPr txBox="1"/>
            <p:nvPr/>
          </p:nvSpPr>
          <p:spPr>
            <a:xfrm>
              <a:off x="11405856" y="4655369"/>
              <a:ext cx="1897858" cy="961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/>
                <a:t>Interstitial atom</a:t>
              </a:r>
              <a:endParaRPr lang="ko-KR" altLang="en-US" sz="1200" dirty="0"/>
            </a:p>
          </p:txBody>
        </p:sp>
        <p:sp>
          <p:nvSpPr>
            <p:cNvPr id="30" name="TextBox 25"/>
            <p:cNvSpPr txBox="1"/>
            <p:nvPr/>
          </p:nvSpPr>
          <p:spPr>
            <a:xfrm>
              <a:off x="11405858" y="5617047"/>
              <a:ext cx="1897858" cy="961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/>
                <a:t>Implanted atom</a:t>
              </a:r>
              <a:endParaRPr lang="ko-KR" altLang="en-US" sz="1200" dirty="0"/>
            </a:p>
          </p:txBody>
        </p:sp>
      </p:grpSp>
      <p:pic>
        <p:nvPicPr>
          <p:cNvPr id="11" name="그림 10" descr="화면 캡처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r="44536"/>
          <a:stretch/>
        </p:blipFill>
        <p:spPr>
          <a:xfrm>
            <a:off x="3207405" y="2803849"/>
            <a:ext cx="1634737" cy="3207945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7091058" y="2151252"/>
            <a:ext cx="1800300" cy="4395786"/>
            <a:chOff x="7444640" y="2882202"/>
            <a:chExt cx="1616535" cy="3947089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7" t="17838" r="31990" b="18466"/>
            <a:stretch/>
          </p:blipFill>
          <p:spPr bwMode="auto">
            <a:xfrm>
              <a:off x="7599900" y="2882202"/>
              <a:ext cx="1295978" cy="3467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8080003" y="5978629"/>
              <a:ext cx="771551" cy="316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8061155" y="5965663"/>
              <a:ext cx="809247" cy="25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b="1" dirty="0">
                  <a:ln w="6350">
                    <a:noFill/>
                  </a:ln>
                  <a:solidFill>
                    <a:sysClr val="windowText" lastClr="000000"/>
                  </a:solidFill>
                  <a:latin typeface="arial bold" pitchFamily="34" charset="0"/>
                  <a:cs typeface="arial bold" pitchFamily="34" charset="0"/>
                </a:rPr>
                <a:t>100 nm</a:t>
              </a:r>
              <a:endParaRPr lang="ko-KR" altLang="en-US" sz="1100" b="1" dirty="0">
                <a:ln w="6350">
                  <a:noFill/>
                </a:ln>
                <a:solidFill>
                  <a:sysClr val="windowText" lastClr="000000"/>
                </a:solidFill>
                <a:latin typeface="arial bold" pitchFamily="34" charset="0"/>
                <a:cs typeface="arial bold" pitchFamily="34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142730" y="6219478"/>
              <a:ext cx="646099" cy="50020"/>
            </a:xfrm>
            <a:prstGeom prst="rect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7444640" y="6359478"/>
              <a:ext cx="1616535" cy="469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/>
                <a:t>Bottom </a:t>
              </a:r>
              <a:r>
                <a:rPr lang="en-US" altLang="ko-KR" sz="1400" dirty="0"/>
                <a:t>up </a:t>
              </a:r>
              <a:r>
                <a:rPr lang="en-US" altLang="ko-KR" sz="1400" dirty="0" smtClean="0"/>
                <a:t>approach</a:t>
              </a:r>
            </a:p>
            <a:p>
              <a:pPr algn="ctr"/>
              <a:r>
                <a:rPr lang="en-US" altLang="ko-KR" sz="1400" dirty="0" smtClean="0"/>
                <a:t>(</a:t>
              </a:r>
              <a:r>
                <a:rPr lang="en-US" altLang="ko-KR" sz="1400" dirty="0"/>
                <a:t>PVD </a:t>
              </a:r>
              <a:r>
                <a:rPr lang="en-US" altLang="ko-KR" sz="1400" dirty="0" smtClean="0"/>
                <a:t>grown Au NW)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l_131015_1_annealing_cropped_10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197" y="1583713"/>
            <a:ext cx="1547712" cy="464313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Annealing of FIB-induced damage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32000" y="1113729"/>
            <a:ext cx="47571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Thermal annealing by In-situ TEM heating</a:t>
            </a:r>
            <a:endParaRPr lang="ko-KR" alt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72" y="1886874"/>
            <a:ext cx="1680621" cy="3793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38" y="1895509"/>
            <a:ext cx="1397561" cy="324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오른쪽 화살표 21"/>
          <p:cNvSpPr/>
          <p:nvPr/>
        </p:nvSpPr>
        <p:spPr>
          <a:xfrm>
            <a:off x="6110778" y="4169352"/>
            <a:ext cx="1135926" cy="73261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4" name="Picture 2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17" t="11893" r="25984" b="956"/>
          <a:stretch/>
        </p:blipFill>
        <p:spPr bwMode="auto">
          <a:xfrm>
            <a:off x="4644008" y="1895509"/>
            <a:ext cx="1412889" cy="324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46"/>
          <p:cNvSpPr txBox="1"/>
          <p:nvPr/>
        </p:nvSpPr>
        <p:spPr>
          <a:xfrm>
            <a:off x="6036197" y="3430688"/>
            <a:ext cx="1270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/>
              <a:t>Annealing </a:t>
            </a:r>
            <a:br>
              <a:rPr lang="en-US" altLang="ko-KR" sz="1400" dirty="0" smtClean="0"/>
            </a:br>
            <a:r>
              <a:rPr lang="en-US" altLang="ko-KR" sz="1400" dirty="0" smtClean="0"/>
              <a:t>20 min.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@ </a:t>
            </a:r>
            <a:r>
              <a:rPr lang="en-US" altLang="ko-KR" sz="1400" dirty="0" smtClean="0"/>
              <a:t>1/2T</a:t>
            </a:r>
            <a:r>
              <a:rPr lang="en-US" altLang="ko-KR" sz="1400" baseline="-25000" dirty="0" smtClean="0"/>
              <a:t>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83580" y="5395852"/>
            <a:ext cx="40207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Defect free single crystal pillar for characterization of mechanical properties &amp; deformation behavior</a:t>
            </a:r>
            <a:endParaRPr lang="ko-KR" altLang="en-US" sz="1600" dirty="0"/>
          </a:p>
        </p:txBody>
      </p:sp>
      <p:sp>
        <p:nvSpPr>
          <p:cNvPr id="14" name="TextBox 24"/>
          <p:cNvSpPr txBox="1"/>
          <p:nvPr/>
        </p:nvSpPr>
        <p:spPr>
          <a:xfrm>
            <a:off x="898611" y="539585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solidFill>
                  <a:schemeClr val="bg1"/>
                </a:solidFill>
              </a:rPr>
              <a:t>10x played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  <p:bldLst>
      <p:bldP spid="22" grpId="0" animBg="1"/>
      <p:bldP spid="2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Shrinkage of dislocation loops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26393" y="4807008"/>
            <a:ext cx="606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Dislocation line tension induces vacancy </a:t>
            </a:r>
            <a:r>
              <a:rPr lang="en-US" altLang="ko-KR" dirty="0" err="1" smtClean="0"/>
              <a:t>supersaturation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Vacancy diffusion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 smtClean="0"/>
              <a:t>Shrinkage or expansion of the loops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659582" y="2045797"/>
                <a:ext cx="2054280" cy="563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𝐷𝐺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582" y="2045797"/>
                <a:ext cx="2054280" cy="5637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451670" y="2921871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D: diffusivity</a:t>
            </a:r>
          </a:p>
          <a:p>
            <a:r>
              <a:rPr lang="en-US" altLang="ko-KR" sz="1200" dirty="0" smtClean="0"/>
              <a:t>G: shear modulus</a:t>
            </a:r>
          </a:p>
          <a:p>
            <a:r>
              <a:rPr lang="en-US" altLang="ko-KR" sz="1200" dirty="0" smtClean="0"/>
              <a:t>b: Burgers vector</a:t>
            </a:r>
            <a:endParaRPr lang="ko-KR" altLang="en-US" sz="1200" dirty="0"/>
          </a:p>
        </p:txBody>
      </p:sp>
      <p:grpSp>
        <p:nvGrpSpPr>
          <p:cNvPr id="52" name="그룹 51"/>
          <p:cNvGrpSpPr/>
          <p:nvPr/>
        </p:nvGrpSpPr>
        <p:grpSpPr>
          <a:xfrm>
            <a:off x="683568" y="1090706"/>
            <a:ext cx="4167647" cy="3559535"/>
            <a:chOff x="548369" y="506798"/>
            <a:chExt cx="5855287" cy="5000929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>
              <a:lum bright="10000" contrast="20000"/>
            </a:blip>
            <a:stretch>
              <a:fillRect/>
            </a:stretch>
          </p:blipFill>
          <p:spPr>
            <a:xfrm>
              <a:off x="548369" y="507143"/>
              <a:ext cx="1832092" cy="23867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>
              <a:lum bright="10000" contrast="20000"/>
            </a:blip>
            <a:stretch>
              <a:fillRect/>
            </a:stretch>
          </p:blipFill>
          <p:spPr>
            <a:xfrm>
              <a:off x="2536151" y="507143"/>
              <a:ext cx="1832092" cy="23867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>
              <a:lum bright="10000" contrast="20000"/>
            </a:blip>
            <a:stretch>
              <a:fillRect/>
            </a:stretch>
          </p:blipFill>
          <p:spPr>
            <a:xfrm>
              <a:off x="548369" y="3117560"/>
              <a:ext cx="1832092" cy="23867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>
              <a:lum bright="10000" contrast="20000"/>
            </a:blip>
            <a:stretch>
              <a:fillRect/>
            </a:stretch>
          </p:blipFill>
          <p:spPr>
            <a:xfrm>
              <a:off x="2536151" y="3117560"/>
              <a:ext cx="1832092" cy="23867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>
              <a:lum bright="10000" contrast="20000"/>
            </a:blip>
            <a:stretch>
              <a:fillRect/>
            </a:stretch>
          </p:blipFill>
          <p:spPr>
            <a:xfrm>
              <a:off x="4523933" y="507143"/>
              <a:ext cx="1832092" cy="23867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TextBox 122"/>
            <p:cNvSpPr txBox="1"/>
            <p:nvPr/>
          </p:nvSpPr>
          <p:spPr>
            <a:xfrm>
              <a:off x="1616761" y="2477201"/>
              <a:ext cx="841545" cy="32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 smtClean="0">
                  <a:ln w="6350"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100 </a:t>
              </a:r>
              <a:r>
                <a:rPr lang="en-US" altLang="ko-KR" sz="900" b="1" dirty="0">
                  <a:ln w="6350"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nm</a:t>
              </a:r>
              <a:endParaRPr lang="ko-KR" altLang="en-US" sz="900" b="1" dirty="0">
                <a:ln w="63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837748" y="2779714"/>
              <a:ext cx="381769" cy="504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직선 화살표 연결선 42"/>
            <p:cNvCxnSpPr/>
            <p:nvPr/>
          </p:nvCxnSpPr>
          <p:spPr>
            <a:xfrm>
              <a:off x="944169" y="1664406"/>
              <a:ext cx="61777" cy="1842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1345214" y="1747724"/>
              <a:ext cx="32207" cy="20183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flipV="1">
              <a:off x="870323" y="2566822"/>
              <a:ext cx="135623" cy="13351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V="1">
              <a:off x="772937" y="2175135"/>
              <a:ext cx="194772" cy="12356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7"/>
            <a:srcRect l="-2398" r="-5836"/>
            <a:stretch/>
          </p:blipFill>
          <p:spPr>
            <a:xfrm>
              <a:off x="4510088" y="3117560"/>
              <a:ext cx="1847849" cy="239016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551035" y="3117559"/>
              <a:ext cx="412588" cy="32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(f)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5476621" y="5005751"/>
              <a:ext cx="927035" cy="462433"/>
              <a:chOff x="5003733" y="7480721"/>
              <a:chExt cx="896048" cy="539532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5003733" y="7480721"/>
                <a:ext cx="801226" cy="517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직선 연결선 32"/>
              <p:cNvCxnSpPr/>
              <p:nvPr/>
            </p:nvCxnSpPr>
            <p:spPr>
              <a:xfrm>
                <a:off x="5057911" y="7621718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5057911" y="7856052"/>
                <a:ext cx="18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202387" y="7483219"/>
                <a:ext cx="485774" cy="302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ko-KR" sz="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ko-KR" altLang="en-US" sz="6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202390" y="7717553"/>
                <a:ext cx="697391" cy="302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ko-KR" sz="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altLang="ko-KR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+ 753s</a:t>
                </a:r>
                <a:endParaRPr lang="ko-KR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263012" y="3459190"/>
              <a:ext cx="417092" cy="302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ko-KR" sz="8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ko-KR" altLang="en-US" sz="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50205" y="3880650"/>
              <a:ext cx="417092" cy="302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ko-KR" sz="8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ko-KR" altLang="en-US" sz="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0445" y="4259013"/>
              <a:ext cx="417092" cy="302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ko-KR" sz="8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ko-KR" altLang="en-US" sz="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67586" y="5189473"/>
              <a:ext cx="417092" cy="302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ko-KR" sz="8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ko-KR" altLang="en-US" sz="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직선 화살표 연결선 42"/>
            <p:cNvCxnSpPr/>
            <p:nvPr/>
          </p:nvCxnSpPr>
          <p:spPr>
            <a:xfrm flipH="1" flipV="1">
              <a:off x="1412053" y="2414657"/>
              <a:ext cx="204708" cy="149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48369" y="507142"/>
              <a:ext cx="457631" cy="32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36152" y="507144"/>
              <a:ext cx="457631" cy="32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27073" y="507141"/>
              <a:ext cx="448622" cy="32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369" y="3123373"/>
              <a:ext cx="457631" cy="32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(d)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36152" y="3123373"/>
              <a:ext cx="457631" cy="324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(e)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97618" y="506798"/>
              <a:ext cx="682842" cy="518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sz="900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r"/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 K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04890" y="506798"/>
              <a:ext cx="946341" cy="518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sz="900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160 </a:t>
              </a: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  <a:p>
              <a:pPr algn="r"/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 K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2671" y="506798"/>
              <a:ext cx="946341" cy="518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sz="900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280 </a:t>
              </a: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b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 K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34119" y="3125147"/>
              <a:ext cx="946341" cy="518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sz="900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+ 455 s</a:t>
              </a:r>
              <a:b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430 K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04890" y="3125147"/>
              <a:ext cx="946341" cy="518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sz="900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753 </a:t>
              </a:r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  <a:p>
              <a:pPr algn="r"/>
              <a:r>
                <a:rPr lang="en-US" altLang="ko-KR" sz="9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440 K</a:t>
              </a:r>
              <a:endParaRPr lang="ko-KR" alt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5342312" y="3954561"/>
            <a:ext cx="3600400" cy="2222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Solve the differential equation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r>
              <a:rPr lang="en-US" altLang="ko-KR" sz="1600" dirty="0" smtClean="0">
                <a:solidFill>
                  <a:schemeClr val="tx1"/>
                </a:solidFill>
              </a:rPr>
              <a:t>Distributed 100 dislocation loops with random radius</a:t>
            </a:r>
          </a:p>
          <a:p>
            <a:pPr marL="342900" indent="-342900">
              <a:buAutoNum type="arabicParenR"/>
            </a:pPr>
            <a:r>
              <a:rPr lang="en-US" altLang="ko-KR" sz="1600" dirty="0" smtClean="0">
                <a:solidFill>
                  <a:schemeClr val="tx1"/>
                </a:solidFill>
              </a:rPr>
              <a:t>Annealing @ ½ T</a:t>
            </a:r>
            <a:r>
              <a:rPr lang="en-US" altLang="ko-KR" sz="1600" baseline="-25000" dirty="0" smtClean="0">
                <a:solidFill>
                  <a:schemeClr val="tx1"/>
                </a:solidFill>
              </a:rPr>
              <a:t>m</a:t>
            </a:r>
          </a:p>
          <a:p>
            <a:pPr marL="342900" indent="-342900">
              <a:buAutoNum type="arabicParenR"/>
            </a:pPr>
            <a:r>
              <a:rPr lang="en-US" altLang="ko-KR" sz="1600" dirty="0" smtClean="0">
                <a:solidFill>
                  <a:schemeClr val="tx1"/>
                </a:solidFill>
              </a:rPr>
              <a:t>Trace the change in radius of each loops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14</a:t>
            </a:fld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436604"/>
              </p:ext>
            </p:extLst>
          </p:nvPr>
        </p:nvGraphicFramePr>
        <p:xfrm>
          <a:off x="0" y="944664"/>
          <a:ext cx="5040560" cy="353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Graph" r:id="rId3" imgW="4102560" imgH="2877120" progId="Origin50.Graph">
                  <p:embed/>
                </p:oleObj>
              </mc:Choice>
              <mc:Fallback>
                <p:oleObj name="Graph" r:id="rId3" imgW="410256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44664"/>
                        <a:ext cx="5040560" cy="3534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33386"/>
              </p:ext>
            </p:extLst>
          </p:nvPr>
        </p:nvGraphicFramePr>
        <p:xfrm>
          <a:off x="4308165" y="1094923"/>
          <a:ext cx="4826285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Graph" r:id="rId5" imgW="4102560" imgH="2877120" progId="Origin50.Graph">
                  <p:embed/>
                </p:oleObj>
              </mc:Choice>
              <mc:Fallback>
                <p:oleObj name="Graph" r:id="rId5" imgW="410256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8165" y="1094923"/>
                        <a:ext cx="4826285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5133" y="4725144"/>
            <a:ext cx="6613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Small dislocation loops shrink whereas large loops expand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Average radius increases while dislocation density decreases</a:t>
            </a:r>
          </a:p>
          <a:p>
            <a:endParaRPr lang="en-US" altLang="ko-K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dirty="0" smtClean="0"/>
              <a:t>Similar to Ostwald ripening process for precipitates</a:t>
            </a:r>
            <a:br>
              <a:rPr lang="en-US" altLang="ko-KR" dirty="0" smtClean="0"/>
            </a:br>
            <a:r>
              <a:rPr lang="en-US" altLang="ko-KR" dirty="0" smtClean="0"/>
              <a:t>Vacancy diffusion process</a:t>
            </a:r>
          </a:p>
        </p:txBody>
      </p:sp>
    </p:spTree>
    <p:extLst>
      <p:ext uri="{BB962C8B-B14F-4D97-AF65-F5344CB8AC3E}">
        <p14:creationId xmlns:p14="http://schemas.microsoft.com/office/powerpoint/2010/main" val="26855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Assignment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5" name="Picture 2" descr="C:\Documents and Settings\최지원\바탕 화면\1.jpg"/>
          <p:cNvPicPr>
            <a:picLocks noChangeAspect="1" noChangeArrowheads="1"/>
          </p:cNvPicPr>
          <p:nvPr/>
        </p:nvPicPr>
        <p:blipFill rotWithShape="1">
          <a:blip r:embed="rId2" cstate="print"/>
          <a:srcRect b="70369"/>
          <a:stretch/>
        </p:blipFill>
        <p:spPr bwMode="auto">
          <a:xfrm>
            <a:off x="899593" y="1410170"/>
            <a:ext cx="6670442" cy="69576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2492896"/>
            <a:ext cx="5566010" cy="263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1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2000" y="1196752"/>
            <a:ext cx="6431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Multicomponent system</a:t>
            </a:r>
            <a:r>
              <a:rPr lang="ko-KR" altLang="en-US" sz="1400" dirty="0" smtClean="0"/>
              <a:t>에서의 </a:t>
            </a:r>
            <a:r>
              <a:rPr lang="en-US" altLang="ko-KR" sz="1400" dirty="0" smtClean="0"/>
              <a:t>diffusion coefficient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(n-1) </a:t>
            </a:r>
            <a:r>
              <a:rPr lang="ko-KR" altLang="en-US" sz="1400" dirty="0" smtClean="0"/>
              <a:t>차원의 행렬로 표현</a:t>
            </a:r>
            <a:endParaRPr lang="ko-KR" altLang="en-U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2215222"/>
            <a:ext cx="2877008" cy="1532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530" y="4149080"/>
            <a:ext cx="2032414" cy="2088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타원 13"/>
          <p:cNvSpPr/>
          <p:nvPr/>
        </p:nvSpPr>
        <p:spPr>
          <a:xfrm>
            <a:off x="6369530" y="3292645"/>
            <a:ext cx="467950" cy="46795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3" idx="0"/>
          </p:cNvCxnSpPr>
          <p:nvPr/>
        </p:nvCxnSpPr>
        <p:spPr>
          <a:xfrm flipH="1" flipV="1">
            <a:off x="6821080" y="3641702"/>
            <a:ext cx="564657" cy="507378"/>
          </a:xfrm>
          <a:prstGeom prst="straightConnector1">
            <a:avLst/>
          </a:prstGeom>
          <a:ln w="317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090" y="1647698"/>
            <a:ext cx="2714075" cy="1808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그림 23" descr="화면 캡처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0"/>
          <a:stretch/>
        </p:blipFill>
        <p:spPr>
          <a:xfrm>
            <a:off x="1036289" y="4267895"/>
            <a:ext cx="4544890" cy="1524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32000" y="3747315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각 원소의 </a:t>
            </a:r>
            <a:r>
              <a:rPr lang="en-US" altLang="ko-KR" sz="1400" dirty="0" smtClean="0"/>
              <a:t>Chemical potential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1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0113" y="1556792"/>
            <a:ext cx="6048670" cy="215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1153718839"/>
              </p:ext>
            </p:extLst>
          </p:nvPr>
        </p:nvGraphicFramePr>
        <p:xfrm>
          <a:off x="1331640" y="4488044"/>
          <a:ext cx="6096000" cy="254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4005064"/>
            <a:ext cx="14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Algorithm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019785"/>
            <a:ext cx="30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j-lt"/>
                <a:ea typeface="맑은 고딕" panose="020B0503020000020004" pitchFamily="50" charset="-127"/>
              </a:rPr>
              <a:t>FDM(explicit </a:t>
            </a:r>
            <a:r>
              <a:rPr lang="en-US" altLang="ko-KR" dirty="0" smtClean="0">
                <a:latin typeface="+mj-lt"/>
                <a:ea typeface="맑은 고딕" panose="020B0503020000020004" pitchFamily="50" charset="-127"/>
              </a:rPr>
              <a:t>method): </a:t>
            </a:r>
            <a:endParaRPr lang="ko-KR" altLang="en-US" dirty="0">
              <a:latin typeface="+mj-l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1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54665"/>
              </p:ext>
            </p:extLst>
          </p:nvPr>
        </p:nvGraphicFramePr>
        <p:xfrm>
          <a:off x="1491393" y="1610768"/>
          <a:ext cx="6161214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Graph" r:id="rId3" imgW="4102560" imgH="2877120" progId="Origin50.Graph">
                  <p:embed/>
                </p:oleObj>
              </mc:Choice>
              <mc:Fallback>
                <p:oleObj name="Graph" r:id="rId3" imgW="410256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393" y="1610768"/>
                        <a:ext cx="6161214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56332"/>
            <a:ext cx="3283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Carbon diffusion</a:t>
            </a:r>
            <a:br>
              <a:rPr lang="en-US" altLang="ko-KR" dirty="0" smtClean="0"/>
            </a:br>
            <a:r>
              <a:rPr lang="en-US" altLang="ko-KR" sz="1400" dirty="0" smtClean="0"/>
              <a:t>- Comparison with experimental results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543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96681"/>
              </p:ext>
            </p:extLst>
          </p:nvPr>
        </p:nvGraphicFramePr>
        <p:xfrm>
          <a:off x="1115616" y="1460232"/>
          <a:ext cx="6912768" cy="484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Graph" r:id="rId3" imgW="4102560" imgH="2877120" progId="Origin50.Graph">
                  <p:embed/>
                </p:oleObj>
              </mc:Choice>
              <mc:Fallback>
                <p:oleObj name="Graph" r:id="rId3" imgW="410256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460232"/>
                        <a:ext cx="6912768" cy="4847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56332"/>
            <a:ext cx="19239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Carbon diffusion</a:t>
            </a:r>
            <a:br>
              <a:rPr lang="en-US" altLang="ko-KR" dirty="0" smtClean="0"/>
            </a:br>
            <a:r>
              <a:rPr lang="en-US" altLang="ko-KR" sz="1600" dirty="0" smtClean="0"/>
              <a:t>- Time dependency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085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36292"/>
              </p:ext>
            </p:extLst>
          </p:nvPr>
        </p:nvGraphicFramePr>
        <p:xfrm>
          <a:off x="1115616" y="1464108"/>
          <a:ext cx="6912768" cy="484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Graph" r:id="rId3" imgW="4102560" imgH="2877120" progId="Origin50.Graph">
                  <p:embed/>
                </p:oleObj>
              </mc:Choice>
              <mc:Fallback>
                <p:oleObj name="Graph" r:id="rId3" imgW="410256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464108"/>
                        <a:ext cx="6912768" cy="4847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156332"/>
            <a:ext cx="19239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 diffusion</a:t>
            </a:r>
            <a:br>
              <a:rPr lang="en-US" altLang="ko-KR" dirty="0" smtClean="0"/>
            </a:br>
            <a:r>
              <a:rPr lang="en-US" altLang="ko-KR" sz="1600" dirty="0" smtClean="0"/>
              <a:t>- Time dependency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9996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8</a:t>
            </a:fld>
            <a:endParaRPr lang="ko-KR" altLang="en-US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94719"/>
              </p:ext>
            </p:extLst>
          </p:nvPr>
        </p:nvGraphicFramePr>
        <p:xfrm>
          <a:off x="1331640" y="1556792"/>
          <a:ext cx="6480720" cy="454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Graph" r:id="rId3" imgW="4102560" imgH="2877120" progId="Origin50.Graph">
                  <p:embed/>
                </p:oleObj>
              </mc:Choice>
              <mc:Fallback>
                <p:oleObj name="Graph" r:id="rId3" imgW="410256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556792"/>
                        <a:ext cx="6480720" cy="4544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56332"/>
            <a:ext cx="26181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Carbon diffusion</a:t>
            </a:r>
            <a:br>
              <a:rPr lang="en-US" altLang="ko-KR" dirty="0" smtClean="0"/>
            </a:br>
            <a:r>
              <a:rPr lang="en-US" altLang="ko-KR" sz="1600" dirty="0" smtClean="0"/>
              <a:t>- Temperature dependency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538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7984" y="2924944"/>
            <a:ext cx="4716016" cy="504056"/>
          </a:xfrm>
        </p:spPr>
        <p:txBody>
          <a:bodyPr/>
          <a:lstStyle/>
          <a:p>
            <a:r>
              <a:rPr lang="en-US" altLang="ko-KR" sz="2400" dirty="0" smtClean="0"/>
              <a:t>Diffusion of Vacancies</a:t>
            </a:r>
            <a:endParaRPr lang="ko-KR" altLang="en-US" sz="24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04839D-34F4-4CDF-B3B9-5618332E888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0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금속재료학회발표자료_12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Template_SL_20131029</Template>
  <TotalTime>147</TotalTime>
  <Words>294</Words>
  <Application>Microsoft Office PowerPoint</Application>
  <PresentationFormat>화면 슬라이드 쇼(4:3)</PresentationFormat>
  <Paragraphs>101</Paragraphs>
  <Slides>14</Slides>
  <Notes>0</Notes>
  <HiddenSlides>0</HiddenSlides>
  <MMClips>1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Arial Unicode MS</vt:lpstr>
      <vt:lpstr>맑은 고딕</vt:lpstr>
      <vt:lpstr>Arial</vt:lpstr>
      <vt:lpstr>arial bold</vt:lpstr>
      <vt:lpstr>Calibri</vt:lpstr>
      <vt:lpstr>Cambria Math</vt:lpstr>
      <vt:lpstr>Symbol</vt:lpstr>
      <vt:lpstr>Tahoma</vt:lpstr>
      <vt:lpstr>Wingdings</vt:lpstr>
      <vt:lpstr>금속재료학회발표자료_12_final</vt:lpstr>
      <vt:lpstr>Origin Graph</vt:lpstr>
      <vt:lpstr>Final Term project</vt:lpstr>
      <vt:lpstr>Assignment</vt:lpstr>
      <vt:lpstr>Background</vt:lpstr>
      <vt:lpstr>Background</vt:lpstr>
      <vt:lpstr>Results</vt:lpstr>
      <vt:lpstr>Results</vt:lpstr>
      <vt:lpstr>Results</vt:lpstr>
      <vt:lpstr>Results</vt:lpstr>
      <vt:lpstr>Diffusion of Vacancies</vt:lpstr>
      <vt:lpstr>Introduction</vt:lpstr>
      <vt:lpstr>FIB induced damage</vt:lpstr>
      <vt:lpstr>Annealing of FIB-induced damage</vt:lpstr>
      <vt:lpstr>Shrinkage of dislocation loops</vt:lpstr>
      <vt:lpstr>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Subin Lee</dc:creator>
  <cp:lastModifiedBy>Subin Lee</cp:lastModifiedBy>
  <cp:revision>13</cp:revision>
  <cp:lastPrinted>2013-04-22T06:44:38Z</cp:lastPrinted>
  <dcterms:created xsi:type="dcterms:W3CDTF">2014-06-18T16:43:49Z</dcterms:created>
  <dcterms:modified xsi:type="dcterms:W3CDTF">2014-06-18T19:11:29Z</dcterms:modified>
</cp:coreProperties>
</file>