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57" r:id="rId4"/>
    <p:sldId id="260" r:id="rId5"/>
    <p:sldId id="261" r:id="rId6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41" autoAdjust="0"/>
    <p:restoredTop sz="94660"/>
  </p:normalViewPr>
  <p:slideViewPr>
    <p:cSldViewPr>
      <p:cViewPr>
        <p:scale>
          <a:sx n="55" d="100"/>
          <a:sy n="55" d="100"/>
        </p:scale>
        <p:origin x="-1812" y="-4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사각형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모서리가 둥근 직사각형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부제목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28" name="날짜 개체 틀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60C91-CC9D-42D8-BBB4-1793FA5AE122}" type="datetimeFigureOut">
              <a:rPr lang="ko-KR" altLang="en-US" smtClean="0"/>
              <a:t>2013-09-05</a:t>
            </a:fld>
            <a:endParaRPr lang="ko-KR" altLang="en-US"/>
          </a:p>
        </p:txBody>
      </p:sp>
      <p:sp>
        <p:nvSpPr>
          <p:cNvPr id="17" name="바닥글 개체 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29" name="슬라이드 번호 개체 틀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62EAD80-DFE5-4BFE-A76C-392AEA822B9A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직사각형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직사각형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제목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60C91-CC9D-42D8-BBB4-1793FA5AE122}" type="datetimeFigureOut">
              <a:rPr lang="ko-KR" altLang="en-US" smtClean="0"/>
              <a:t>2013-09-05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EAD80-DFE5-4BFE-A76C-392AEA822B9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60C91-CC9D-42D8-BBB4-1793FA5AE122}" type="datetimeFigureOut">
              <a:rPr lang="ko-KR" altLang="en-US" smtClean="0"/>
              <a:t>2013-09-05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EAD80-DFE5-4BFE-A76C-392AEA822B9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60C91-CC9D-42D8-BBB4-1793FA5AE122}" type="datetimeFigureOut">
              <a:rPr lang="ko-KR" altLang="en-US" smtClean="0"/>
              <a:t>2013-09-05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EAD80-DFE5-4BFE-A76C-392AEA822B9A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모서리가 둥근 직사각형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60C91-CC9D-42D8-BBB4-1793FA5AE122}" type="datetimeFigureOut">
              <a:rPr lang="ko-KR" altLang="en-US" smtClean="0"/>
              <a:t>2013-09-05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직사각형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62EAD80-DFE5-4BFE-A76C-392AEA822B9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60C91-CC9D-42D8-BBB4-1793FA5AE122}" type="datetimeFigureOut">
              <a:rPr lang="ko-KR" altLang="en-US" smtClean="0"/>
              <a:t>2013-09-05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EAD80-DFE5-4BFE-A76C-392AEA822B9A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9" name="내용 개체 틀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1" name="내용 개체 틀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60C91-CC9D-42D8-BBB4-1793FA5AE122}" type="datetimeFigureOut">
              <a:rPr lang="ko-KR" altLang="en-US" smtClean="0"/>
              <a:t>2013-09-05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EAD80-DFE5-4BFE-A76C-392AEA822B9A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1" name="내용 개체 틀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3" name="내용 개체 틀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60C91-CC9D-42D8-BBB4-1793FA5AE122}" type="datetimeFigureOut">
              <a:rPr lang="ko-KR" altLang="en-US" smtClean="0"/>
              <a:t>2013-09-05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EAD80-DFE5-4BFE-A76C-392AEA822B9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60C91-CC9D-42D8-BBB4-1793FA5AE122}" type="datetimeFigureOut">
              <a:rPr lang="ko-KR" altLang="en-US" smtClean="0"/>
              <a:t>2013-09-05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EAD80-DFE5-4BFE-A76C-392AEA822B9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모서리가 둥근 직사각형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60C91-CC9D-42D8-BBB4-1793FA5AE122}" type="datetimeFigureOut">
              <a:rPr lang="ko-KR" altLang="en-US" smtClean="0"/>
              <a:t>2013-09-05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EAD80-DFE5-4BFE-A76C-392AEA822B9A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1" name="내용 개체 틀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60C91-CC9D-42D8-BBB4-1793FA5AE122}" type="datetimeFigureOut">
              <a:rPr lang="ko-KR" altLang="en-US" smtClean="0"/>
              <a:t>2013-09-05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62EAD80-DFE5-4BFE-A76C-392AEA822B9A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1" name="직사각형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직사각형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직사각형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모서리가 둥근 직사각형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제목 개체 틀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3" name="텍스트 개체 틀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4" name="날짜 개체 틀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0160C91-CC9D-42D8-BBB4-1793FA5AE122}" type="datetimeFigureOut">
              <a:rPr lang="ko-KR" altLang="en-US" smtClean="0"/>
              <a:t>2013-09-05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23" name="슬라이드 번호 개체 틀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A62EAD80-DFE5-4BFE-A76C-392AEA822B9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1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1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1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1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1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1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1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1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1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1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부제목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ko-KR" sz="3200" dirty="0" smtClean="0">
                <a:latin typeface="HY얕은샘물M" pitchFamily="18" charset="-127"/>
                <a:ea typeface="HY얕은샘물M" pitchFamily="18" charset="-127"/>
              </a:rPr>
              <a:t>20100114 </a:t>
            </a:r>
            <a:r>
              <a:rPr lang="ko-KR" altLang="en-US" sz="3200" dirty="0" smtClean="0">
                <a:latin typeface="HY얕은샘물M" pitchFamily="18" charset="-127"/>
                <a:ea typeface="HY얕은샘물M" pitchFamily="18" charset="-127"/>
              </a:rPr>
              <a:t>박재혁</a:t>
            </a:r>
            <a:endParaRPr lang="en-US" altLang="ko-KR" sz="3200" dirty="0" smtClean="0">
              <a:latin typeface="HY얕은샘물M" pitchFamily="18" charset="-127"/>
              <a:ea typeface="HY얕은샘물M" pitchFamily="18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ko-KR" altLang="en-US" sz="4800" dirty="0" smtClean="0">
                <a:latin typeface="HY얕은샘물M" pitchFamily="18" charset="-127"/>
                <a:ea typeface="HY얕은샘물M" pitchFamily="18" charset="-127"/>
              </a:rPr>
              <a:t>재료수치해석 </a:t>
            </a:r>
            <a:r>
              <a:rPr lang="en-US" altLang="ko-KR" sz="4800" dirty="0" smtClean="0">
                <a:latin typeface="HY얕은샘물M" pitchFamily="18" charset="-127"/>
                <a:ea typeface="HY얕은샘물M" pitchFamily="18" charset="-127"/>
              </a:rPr>
              <a:t>HW #1</a:t>
            </a:r>
            <a:endParaRPr lang="ko-KR" altLang="en-US" sz="4800" dirty="0">
              <a:latin typeface="HY얕은샘물M" pitchFamily="18" charset="-127"/>
              <a:ea typeface="HY얕은샘물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6249626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6658" y="251870"/>
            <a:ext cx="5698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3600" b="0" spc="0" dirty="0" smtClean="0">
                <a:solidFill>
                  <a:schemeClr val="accent2">
                    <a:lumMod val="75000"/>
                  </a:schemeClr>
                </a:solidFill>
                <a:latin typeface="HY얕은샘물M" pitchFamily="18" charset="-127"/>
                <a:ea typeface="HY얕은샘물M" pitchFamily="18" charset="-127"/>
              </a:rPr>
              <a:t>HW #1</a:t>
            </a:r>
            <a:endParaRPr lang="en-US" altLang="ko-KR" sz="3600" b="0" spc="0" dirty="0">
              <a:solidFill>
                <a:schemeClr val="accent2">
                  <a:lumMod val="75000"/>
                </a:schemeClr>
              </a:solidFill>
              <a:latin typeface="HY얕은샘물M" pitchFamily="18" charset="-127"/>
              <a:ea typeface="HY얕은샘물M" pitchFamily="18" charset="-127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9512" y="2204864"/>
            <a:ext cx="874846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sz="2400" dirty="0">
                <a:latin typeface="HY얕은샘물M" pitchFamily="18" charset="-127"/>
                <a:ea typeface="HY얕은샘물M" pitchFamily="18" charset="-127"/>
              </a:rPr>
              <a:t> </a:t>
            </a:r>
            <a:r>
              <a:rPr lang="en-US" altLang="ko-KR" sz="2400" dirty="0" smtClean="0">
                <a:latin typeface="HY얕은샘물M" pitchFamily="18" charset="-127"/>
                <a:ea typeface="HY얕은샘물M" pitchFamily="18" charset="-127"/>
              </a:rPr>
              <a:t>1.0.00001 </a:t>
            </a:r>
            <a:r>
              <a:rPr lang="ko-KR" altLang="en-US" sz="2400" dirty="0">
                <a:latin typeface="HY얕은샘물M" pitchFamily="18" charset="-127"/>
                <a:ea typeface="HY얕은샘물M" pitchFamily="18" charset="-127"/>
              </a:rPr>
              <a:t>을 백만 번 더하면서 매 십만 번째마다 결과를 출력하시오</a:t>
            </a:r>
            <a:r>
              <a:rPr lang="en-US" altLang="ko-KR" sz="2400" dirty="0" smtClean="0">
                <a:latin typeface="HY얕은샘물M" pitchFamily="18" charset="-127"/>
                <a:ea typeface="HY얕은샘물M" pitchFamily="18" charset="-127"/>
              </a:rPr>
              <a:t>.</a:t>
            </a:r>
          </a:p>
          <a:p>
            <a:endParaRPr lang="en-US" altLang="ko-KR" sz="2400" dirty="0" smtClean="0">
              <a:latin typeface="HY얕은샘물M" pitchFamily="18" charset="-127"/>
              <a:ea typeface="HY얕은샘물M" pitchFamily="18" charset="-127"/>
            </a:endParaRPr>
          </a:p>
          <a:p>
            <a:endParaRPr lang="en-US" altLang="ko-KR" sz="2400" dirty="0">
              <a:latin typeface="HY얕은샘물M" pitchFamily="18" charset="-127"/>
              <a:ea typeface="HY얕은샘물M" pitchFamily="18" charset="-127"/>
            </a:endParaRPr>
          </a:p>
          <a:p>
            <a:endParaRPr lang="en-US" altLang="ko-KR" sz="2400" dirty="0" smtClean="0">
              <a:latin typeface="HY얕은샘물M" pitchFamily="18" charset="-127"/>
              <a:ea typeface="HY얕은샘물M" pitchFamily="18" charset="-127"/>
            </a:endParaRPr>
          </a:p>
          <a:p>
            <a:endParaRPr lang="en-US" altLang="ko-KR" sz="2400" dirty="0">
              <a:latin typeface="HY얕은샘물M" pitchFamily="18" charset="-127"/>
              <a:ea typeface="HY얕은샘물M" pitchFamily="18" charset="-127"/>
            </a:endParaRPr>
          </a:p>
          <a:p>
            <a:endParaRPr lang="en-US" altLang="ko-KR" sz="2400" dirty="0" smtClean="0">
              <a:latin typeface="HY얕은샘물M" pitchFamily="18" charset="-127"/>
              <a:ea typeface="HY얕은샘물M" pitchFamily="18" charset="-127"/>
            </a:endParaRPr>
          </a:p>
          <a:p>
            <a:endParaRPr lang="en-US" altLang="ko-KR" sz="2400" dirty="0">
              <a:latin typeface="HY얕은샘물M" pitchFamily="18" charset="-127"/>
              <a:ea typeface="HY얕은샘물M" pitchFamily="18" charset="-127"/>
            </a:endParaRPr>
          </a:p>
          <a:p>
            <a:r>
              <a:rPr lang="ko-KR" altLang="en-US" sz="2400" dirty="0">
                <a:latin typeface="HY얕은샘물M" pitchFamily="18" charset="-127"/>
                <a:ea typeface="HY얕은샘물M" pitchFamily="18" charset="-127"/>
              </a:rPr>
              <a:t> </a:t>
            </a:r>
            <a:r>
              <a:rPr lang="en-US" altLang="ko-KR" sz="2400" dirty="0" smtClean="0">
                <a:latin typeface="HY얕은샘물M" pitchFamily="18" charset="-127"/>
                <a:ea typeface="HY얕은샘물M" pitchFamily="18" charset="-127"/>
              </a:rPr>
              <a:t>2.1 </a:t>
            </a:r>
            <a:r>
              <a:rPr lang="ko-KR" altLang="en-US" sz="2400" dirty="0">
                <a:latin typeface="HY얕은샘물M" pitchFamily="18" charset="-127"/>
                <a:ea typeface="HY얕은샘물M" pitchFamily="18" charset="-127"/>
              </a:rPr>
              <a:t>을 백만 번 더하면서 매 십만 번째마다 결과</a:t>
            </a:r>
            <a:r>
              <a:rPr lang="en-US" altLang="ko-KR" sz="2400" dirty="0">
                <a:latin typeface="HY얕은샘물M" pitchFamily="18" charset="-127"/>
                <a:ea typeface="HY얕은샘물M" pitchFamily="18" charset="-127"/>
              </a:rPr>
              <a:t>/100000 </a:t>
            </a:r>
            <a:r>
              <a:rPr lang="ko-KR" altLang="en-US" sz="2400" dirty="0">
                <a:latin typeface="HY얕은샘물M" pitchFamily="18" charset="-127"/>
                <a:ea typeface="HY얕은샘물M" pitchFamily="18" charset="-127"/>
              </a:rPr>
              <a:t>을 출력하시오</a:t>
            </a:r>
            <a:r>
              <a:rPr lang="en-US" altLang="ko-KR" sz="2400" dirty="0">
                <a:latin typeface="HY얕은샘물M" pitchFamily="18" charset="-127"/>
                <a:ea typeface="HY얕은샘물M" pitchFamily="18" charset="-127"/>
              </a:rPr>
              <a:t>.</a:t>
            </a:r>
            <a:endParaRPr lang="ko-KR" altLang="en-US" sz="2400" dirty="0">
              <a:latin typeface="HY얕은샘물M" pitchFamily="18" charset="-127"/>
              <a:ea typeface="HY얕은샘물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568404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526" y="1345077"/>
            <a:ext cx="3686401" cy="49585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198" b="12093"/>
          <a:stretch/>
        </p:blipFill>
        <p:spPr bwMode="auto">
          <a:xfrm>
            <a:off x="5904762" y="1888548"/>
            <a:ext cx="2448272" cy="38716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06658" y="251870"/>
            <a:ext cx="5698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3600" b="0" spc="0" dirty="0" smtClean="0">
                <a:solidFill>
                  <a:schemeClr val="accent2">
                    <a:lumMod val="75000"/>
                  </a:schemeClr>
                </a:solidFill>
                <a:latin typeface="HY얕은샘물M" pitchFamily="18" charset="-127"/>
                <a:ea typeface="HY얕은샘물M" pitchFamily="18" charset="-127"/>
              </a:rPr>
              <a:t>RESULT</a:t>
            </a:r>
            <a:endParaRPr lang="en-US" altLang="ko-KR" sz="3600" b="0" spc="0" dirty="0">
              <a:solidFill>
                <a:schemeClr val="accent2">
                  <a:lumMod val="75000"/>
                </a:schemeClr>
              </a:solidFill>
              <a:latin typeface="HY얕은샘물M" pitchFamily="18" charset="-127"/>
              <a:ea typeface="HY얕은샘물M" pitchFamily="18" charset="-127"/>
            </a:endParaRPr>
          </a:p>
        </p:txBody>
      </p:sp>
      <p:sp>
        <p:nvSpPr>
          <p:cNvPr id="11" name="오른쪽 화살표 10"/>
          <p:cNvSpPr/>
          <p:nvPr/>
        </p:nvSpPr>
        <p:spPr>
          <a:xfrm>
            <a:off x="3995935" y="1988840"/>
            <a:ext cx="1080121" cy="3627321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07471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06658" y="251870"/>
            <a:ext cx="5698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3600" b="0" spc="0" dirty="0" smtClean="0">
                <a:solidFill>
                  <a:schemeClr val="accent2">
                    <a:lumMod val="75000"/>
                  </a:schemeClr>
                </a:solidFill>
                <a:latin typeface="HY얕은샘물M" pitchFamily="18" charset="-127"/>
                <a:ea typeface="HY얕은샘물M" pitchFamily="18" charset="-127"/>
              </a:rPr>
              <a:t>RESULT</a:t>
            </a:r>
            <a:endParaRPr lang="en-US" altLang="ko-KR" sz="3600" b="0" spc="0" dirty="0">
              <a:solidFill>
                <a:schemeClr val="accent2">
                  <a:lumMod val="75000"/>
                </a:schemeClr>
              </a:solidFill>
              <a:latin typeface="HY얕은샘물M" pitchFamily="18" charset="-127"/>
              <a:ea typeface="HY얕은샘물M" pitchFamily="18" charset="-127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809" y="1628800"/>
            <a:ext cx="3417135" cy="36681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1621402"/>
            <a:ext cx="2232248" cy="3635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오른쪽 화살표 6"/>
          <p:cNvSpPr/>
          <p:nvPr/>
        </p:nvSpPr>
        <p:spPr>
          <a:xfrm>
            <a:off x="3995935" y="1628800"/>
            <a:ext cx="1080121" cy="3627321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897384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206658" y="898201"/>
            <a:ext cx="8480142" cy="6563247"/>
          </a:xfrm>
        </p:spPr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en-US" altLang="ko-KR" sz="3200" dirty="0" smtClean="0">
                <a:latin typeface="HY얕은샘물M" pitchFamily="18" charset="-127"/>
                <a:ea typeface="HY얕은샘물M" pitchFamily="18" charset="-127"/>
              </a:rPr>
              <a:t>HW 1-1, 1-2 </a:t>
            </a:r>
            <a:r>
              <a:rPr lang="ko-KR" altLang="en-US" sz="3200" dirty="0" smtClean="0">
                <a:latin typeface="HY얕은샘물M" pitchFamily="18" charset="-127"/>
                <a:ea typeface="HY얕은샘물M" pitchFamily="18" charset="-127"/>
              </a:rPr>
              <a:t>의 경우 모두 </a:t>
            </a:r>
            <a:r>
              <a:rPr lang="en-US" altLang="ko-KR" sz="3200" dirty="0" smtClean="0">
                <a:latin typeface="HY얕은샘물M" pitchFamily="18" charset="-127"/>
                <a:ea typeface="HY얕은샘물M" pitchFamily="18" charset="-127"/>
              </a:rPr>
              <a:t>1,2,3….,10 </a:t>
            </a:r>
            <a:r>
              <a:rPr lang="ko-KR" altLang="en-US" sz="3200" dirty="0" smtClean="0">
                <a:latin typeface="HY얕은샘물M" pitchFamily="18" charset="-127"/>
                <a:ea typeface="HY얕은샘물M" pitchFamily="18" charset="-127"/>
              </a:rPr>
              <a:t>의 결과가 나와야 한다</a:t>
            </a:r>
            <a:r>
              <a:rPr lang="en-US" altLang="ko-KR" sz="3200" dirty="0" smtClean="0">
                <a:latin typeface="HY얕은샘물M" pitchFamily="18" charset="-127"/>
                <a:ea typeface="HY얕은샘물M" pitchFamily="18" charset="-127"/>
              </a:rPr>
              <a:t>.</a:t>
            </a:r>
          </a:p>
          <a:p>
            <a:pPr>
              <a:buFontTx/>
              <a:buChar char="-"/>
            </a:pPr>
            <a:r>
              <a:rPr lang="en-US" altLang="ko-KR" sz="3200" dirty="0" smtClean="0">
                <a:latin typeface="HY얕은샘물M" pitchFamily="18" charset="-127"/>
                <a:ea typeface="HY얕은샘물M" pitchFamily="18" charset="-127"/>
              </a:rPr>
              <a:t>HW 1-2 </a:t>
            </a:r>
            <a:r>
              <a:rPr lang="ko-KR" altLang="en-US" sz="3200" dirty="0" smtClean="0">
                <a:latin typeface="HY얕은샘물M" pitchFamily="18" charset="-127"/>
                <a:ea typeface="HY얕은샘물M" pitchFamily="18" charset="-127"/>
              </a:rPr>
              <a:t>의 경우 변수를 모두 정수 </a:t>
            </a:r>
            <a:r>
              <a:rPr lang="en-US" altLang="ko-KR" sz="3200" dirty="0" smtClean="0">
                <a:latin typeface="HY얕은샘물M" pitchFamily="18" charset="-127"/>
                <a:ea typeface="HY얕은샘물M" pitchFamily="18" charset="-127"/>
              </a:rPr>
              <a:t>(Integer) </a:t>
            </a:r>
            <a:r>
              <a:rPr lang="ko-KR" altLang="en-US" sz="3200" dirty="0" smtClean="0">
                <a:latin typeface="HY얕은샘물M" pitchFamily="18" charset="-127"/>
                <a:ea typeface="HY얕은샘물M" pitchFamily="18" charset="-127"/>
              </a:rPr>
              <a:t>로 설정하였고</a:t>
            </a:r>
            <a:r>
              <a:rPr lang="en-US" altLang="ko-KR" sz="3200" dirty="0" smtClean="0">
                <a:latin typeface="HY얕은샘물M" pitchFamily="18" charset="-127"/>
                <a:ea typeface="HY얕은샘물M" pitchFamily="18" charset="-127"/>
              </a:rPr>
              <a:t>, </a:t>
            </a:r>
            <a:r>
              <a:rPr lang="ko-KR" altLang="en-US" sz="3200" dirty="0" smtClean="0">
                <a:latin typeface="HY얕은샘물M" pitchFamily="18" charset="-127"/>
                <a:ea typeface="HY얕은샘물M" pitchFamily="18" charset="-127"/>
              </a:rPr>
              <a:t>정수 범위 내에서 연산이 이루어 지기 때문에</a:t>
            </a:r>
            <a:r>
              <a:rPr lang="en-US" altLang="ko-KR" sz="3200" dirty="0" smtClean="0">
                <a:latin typeface="HY얕은샘물M" pitchFamily="18" charset="-127"/>
                <a:ea typeface="HY얕은샘물M" pitchFamily="18" charset="-127"/>
              </a:rPr>
              <a:t>, </a:t>
            </a:r>
            <a:r>
              <a:rPr lang="ko-KR" altLang="en-US" sz="3200" dirty="0" smtClean="0">
                <a:latin typeface="HY얕은샘물M" pitchFamily="18" charset="-127"/>
                <a:ea typeface="HY얕은샘물M" pitchFamily="18" charset="-127"/>
              </a:rPr>
              <a:t>실제 계산 값과 오차가 발생하지 않았다</a:t>
            </a:r>
            <a:r>
              <a:rPr lang="en-US" altLang="ko-KR" sz="3200" dirty="0" smtClean="0">
                <a:latin typeface="HY얕은샘물M" pitchFamily="18" charset="-127"/>
                <a:ea typeface="HY얕은샘물M" pitchFamily="18" charset="-127"/>
              </a:rPr>
              <a:t>.</a:t>
            </a:r>
          </a:p>
          <a:p>
            <a:pPr>
              <a:buFontTx/>
              <a:buChar char="-"/>
            </a:pPr>
            <a:endParaRPr lang="en-US" altLang="ko-KR" sz="3200" dirty="0">
              <a:latin typeface="HY얕은샘물M" pitchFamily="18" charset="-127"/>
              <a:ea typeface="HY얕은샘물M" pitchFamily="18" charset="-127"/>
            </a:endParaRPr>
          </a:p>
          <a:p>
            <a:pPr>
              <a:buFontTx/>
              <a:buChar char="-"/>
            </a:pPr>
            <a:r>
              <a:rPr lang="en-US" altLang="ko-KR" sz="3200" dirty="0" smtClean="0">
                <a:latin typeface="HY얕은샘물M" pitchFamily="18" charset="-127"/>
                <a:ea typeface="HY얕은샘물M" pitchFamily="18" charset="-127"/>
              </a:rPr>
              <a:t>HW 1-1</a:t>
            </a:r>
            <a:r>
              <a:rPr lang="ko-KR" altLang="en-US" sz="3200" dirty="0" smtClean="0">
                <a:latin typeface="HY얕은샘물M" pitchFamily="18" charset="-127"/>
                <a:ea typeface="HY얕은샘물M" pitchFamily="18" charset="-127"/>
              </a:rPr>
              <a:t>의 경우</a:t>
            </a:r>
            <a:r>
              <a:rPr lang="en-US" altLang="ko-KR" sz="3200" dirty="0" smtClean="0">
                <a:latin typeface="HY얕은샘물M" pitchFamily="18" charset="-127"/>
                <a:ea typeface="HY얕은샘물M" pitchFamily="18" charset="-127"/>
              </a:rPr>
              <a:t>, </a:t>
            </a:r>
            <a:r>
              <a:rPr lang="ko-KR" altLang="en-US" sz="3200" dirty="0" smtClean="0">
                <a:latin typeface="HY얕은샘물M" pitchFamily="18" charset="-127"/>
                <a:ea typeface="HY얕은샘물M" pitchFamily="18" charset="-127"/>
              </a:rPr>
              <a:t>소수점 계산으로 실수 범위</a:t>
            </a:r>
            <a:r>
              <a:rPr lang="en-US" altLang="ko-KR" sz="3200" dirty="0" smtClean="0">
                <a:latin typeface="HY얕은샘물M" pitchFamily="18" charset="-127"/>
                <a:ea typeface="HY얕은샘물M" pitchFamily="18" charset="-127"/>
              </a:rPr>
              <a:t>(REAL) </a:t>
            </a:r>
            <a:r>
              <a:rPr lang="ko-KR" altLang="en-US" sz="3200" dirty="0" smtClean="0">
                <a:latin typeface="HY얕은샘물M" pitchFamily="18" charset="-127"/>
                <a:ea typeface="HY얕은샘물M" pitchFamily="18" charset="-127"/>
              </a:rPr>
              <a:t>이므로</a:t>
            </a:r>
            <a:r>
              <a:rPr lang="en-US" altLang="ko-KR" sz="3200" dirty="0" smtClean="0">
                <a:latin typeface="HY얕은샘물M" pitchFamily="18" charset="-127"/>
                <a:ea typeface="HY얕은샘물M" pitchFamily="18" charset="-127"/>
              </a:rPr>
              <a:t>, </a:t>
            </a:r>
            <a:r>
              <a:rPr lang="ko-KR" altLang="en-US" sz="3200" dirty="0" smtClean="0">
                <a:latin typeface="HY얕은샘물M" pitchFamily="18" charset="-127"/>
                <a:ea typeface="HY얕은샘물M" pitchFamily="18" charset="-127"/>
              </a:rPr>
              <a:t>계산을 할 때 이 부분에서 오차가 생기는 것으로 추정된다</a:t>
            </a:r>
            <a:r>
              <a:rPr lang="en-US" altLang="ko-KR" sz="3200" dirty="0" smtClean="0">
                <a:latin typeface="HY얕은샘물M" pitchFamily="18" charset="-127"/>
                <a:ea typeface="HY얕은샘물M" pitchFamily="18" charset="-127"/>
              </a:rPr>
              <a:t>.</a:t>
            </a:r>
          </a:p>
          <a:p>
            <a:pPr>
              <a:buFontTx/>
              <a:buChar char="-"/>
            </a:pPr>
            <a:r>
              <a:rPr lang="en-US" altLang="ko-KR" sz="3200" dirty="0" smtClean="0">
                <a:latin typeface="HY얕은샘물M" pitchFamily="18" charset="-127"/>
                <a:ea typeface="HY얕은샘물M" pitchFamily="18" charset="-127"/>
              </a:rPr>
              <a:t>10E-01,10 E-02 </a:t>
            </a:r>
            <a:r>
              <a:rPr lang="ko-KR" altLang="en-US" sz="3200" dirty="0" smtClean="0">
                <a:latin typeface="HY얕은샘물M" pitchFamily="18" charset="-127"/>
                <a:ea typeface="HY얕은샘물M" pitchFamily="18" charset="-127"/>
              </a:rPr>
              <a:t>등과 같은 소수점을 표현할 때는</a:t>
            </a:r>
            <a:r>
              <a:rPr lang="en-US" altLang="ko-KR" sz="3200" dirty="0" smtClean="0">
                <a:latin typeface="HY얕은샘물M" pitchFamily="18" charset="-127"/>
                <a:ea typeface="HY얕은샘물M" pitchFamily="18" charset="-127"/>
              </a:rPr>
              <a:t>, </a:t>
            </a:r>
            <a:r>
              <a:rPr lang="ko-KR" altLang="en-US" sz="3200" dirty="0" smtClean="0">
                <a:latin typeface="HY얕은샘물M" pitchFamily="18" charset="-127"/>
                <a:ea typeface="HY얕은샘물M" pitchFamily="18" charset="-127"/>
              </a:rPr>
              <a:t>이진수로 해석하는 컴퓨터 언어 상 </a:t>
            </a:r>
            <a:r>
              <a:rPr lang="en-US" altLang="ko-KR" sz="3200" dirty="0" smtClean="0">
                <a:latin typeface="HY얕은샘물M" pitchFamily="18" charset="-127"/>
                <a:ea typeface="HY얕은샘물M" pitchFamily="18" charset="-127"/>
              </a:rPr>
              <a:t>2e^(-n) </a:t>
            </a:r>
            <a:r>
              <a:rPr lang="ko-KR" altLang="en-US" sz="3200" dirty="0" smtClean="0">
                <a:latin typeface="HY얕은샘물M" pitchFamily="18" charset="-127"/>
                <a:ea typeface="HY얕은샘물M" pitchFamily="18" charset="-127"/>
              </a:rPr>
              <a:t>꼴로 나타나고</a:t>
            </a:r>
            <a:r>
              <a:rPr lang="en-US" altLang="ko-KR" sz="3200" dirty="0" smtClean="0">
                <a:latin typeface="HY얕은샘물M" pitchFamily="18" charset="-127"/>
                <a:ea typeface="HY얕은샘물M" pitchFamily="18" charset="-127"/>
              </a:rPr>
              <a:t>, </a:t>
            </a:r>
            <a:r>
              <a:rPr lang="ko-KR" altLang="en-US" sz="3200" dirty="0" smtClean="0">
                <a:latin typeface="HY얕은샘물M" pitchFamily="18" charset="-127"/>
                <a:ea typeface="HY얕은샘물M" pitchFamily="18" charset="-127"/>
              </a:rPr>
              <a:t>이는 계산과정상 특정 값에서 버림 혹은 올림</a:t>
            </a:r>
            <a:r>
              <a:rPr lang="en-US" altLang="ko-KR" sz="3200" dirty="0" smtClean="0">
                <a:latin typeface="HY얕은샘물M" pitchFamily="18" charset="-127"/>
                <a:ea typeface="HY얕은샘물M" pitchFamily="18" charset="-127"/>
              </a:rPr>
              <a:t>, </a:t>
            </a:r>
            <a:r>
              <a:rPr lang="ko-KR" altLang="en-US" sz="3200" dirty="0" smtClean="0">
                <a:latin typeface="HY얕은샘물M" pitchFamily="18" charset="-127"/>
                <a:ea typeface="HY얕은샘물M" pitchFamily="18" charset="-127"/>
              </a:rPr>
              <a:t>반올림을 하는 것으로 예상되므로</a:t>
            </a:r>
            <a:r>
              <a:rPr lang="en-US" altLang="ko-KR" sz="3200" dirty="0" smtClean="0">
                <a:latin typeface="HY얕은샘물M" pitchFamily="18" charset="-127"/>
                <a:ea typeface="HY얕은샘물M" pitchFamily="18" charset="-127"/>
              </a:rPr>
              <a:t>, 1-1</a:t>
            </a:r>
            <a:r>
              <a:rPr lang="ko-KR" altLang="en-US" sz="3200" dirty="0" smtClean="0">
                <a:latin typeface="HY얕은샘물M" pitchFamily="18" charset="-127"/>
                <a:ea typeface="HY얕은샘물M" pitchFamily="18" charset="-127"/>
              </a:rPr>
              <a:t>과 같이 실제 </a:t>
            </a:r>
            <a:r>
              <a:rPr lang="ko-KR" altLang="en-US" sz="3200" dirty="0" err="1" smtClean="0">
                <a:latin typeface="HY얕은샘물M" pitchFamily="18" charset="-127"/>
                <a:ea typeface="HY얕은샘물M" pitchFamily="18" charset="-127"/>
              </a:rPr>
              <a:t>계산값과</a:t>
            </a:r>
            <a:r>
              <a:rPr lang="ko-KR" altLang="en-US" sz="3200" dirty="0" smtClean="0">
                <a:latin typeface="HY얕은샘물M" pitchFamily="18" charset="-127"/>
                <a:ea typeface="HY얕은샘물M" pitchFamily="18" charset="-127"/>
              </a:rPr>
              <a:t> 다른 것으로 예상된다</a:t>
            </a:r>
            <a:r>
              <a:rPr lang="en-US" altLang="ko-KR" sz="3200" dirty="0" smtClean="0">
                <a:latin typeface="HY얕은샘물M" pitchFamily="18" charset="-127"/>
                <a:ea typeface="HY얕은샘물M" pitchFamily="18" charset="-127"/>
              </a:rPr>
              <a:t>.</a:t>
            </a:r>
            <a:endParaRPr lang="ko-KR" altLang="en-US" sz="3200" dirty="0">
              <a:latin typeface="HY얕은샘물M" pitchFamily="18" charset="-127"/>
              <a:ea typeface="HY얕은샘물M" pitchFamily="18" charset="-127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6658" y="251870"/>
            <a:ext cx="5698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3600" dirty="0" smtClean="0">
                <a:solidFill>
                  <a:schemeClr val="accent2">
                    <a:lumMod val="75000"/>
                  </a:schemeClr>
                </a:solidFill>
                <a:latin typeface="HY얕은샘물M" pitchFamily="18" charset="-127"/>
                <a:ea typeface="HY얕은샘물M" pitchFamily="18" charset="-127"/>
              </a:rPr>
              <a:t>Conclusion and Discussion</a:t>
            </a:r>
            <a:endParaRPr lang="en-US" altLang="ko-KR" sz="3600" b="0" spc="0" dirty="0">
              <a:solidFill>
                <a:schemeClr val="accent2">
                  <a:lumMod val="75000"/>
                </a:schemeClr>
              </a:solidFill>
              <a:latin typeface="HY얕은샘물M" pitchFamily="18" charset="-127"/>
              <a:ea typeface="HY얕은샘물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177867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균형">
  <a:themeElements>
    <a:clrScheme name="균형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균형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균형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22</TotalTime>
  <Words>150</Words>
  <Application>Microsoft Office PowerPoint</Application>
  <PresentationFormat>화면 슬라이드 쇼(4:3)</PresentationFormat>
  <Paragraphs>19</Paragraphs>
  <Slides>5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6" baseType="lpstr">
      <vt:lpstr>균형</vt:lpstr>
      <vt:lpstr>재료수치해석 HW #1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lg</dc:creator>
  <cp:lastModifiedBy>ParkJaeHyuk</cp:lastModifiedBy>
  <cp:revision>5</cp:revision>
  <dcterms:created xsi:type="dcterms:W3CDTF">2013-09-04T13:21:45Z</dcterms:created>
  <dcterms:modified xsi:type="dcterms:W3CDTF">2013-09-04T17:43:21Z</dcterms:modified>
</cp:coreProperties>
</file>