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94" r:id="rId2"/>
    <p:sldId id="307" r:id="rId3"/>
    <p:sldId id="308" r:id="rId4"/>
    <p:sldId id="309" r:id="rId5"/>
    <p:sldId id="310" r:id="rId6"/>
    <p:sldId id="313" r:id="rId7"/>
    <p:sldId id="311" r:id="rId8"/>
    <p:sldId id="31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mbria Math" panose="02040503050406030204" pitchFamily="18" charset="0"/>
      <p:regular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88217CF4-CEBE-474D-8EB5-A8B2AA9D4843}" type="datetimeFigureOut">
              <a:rPr lang="ko-KR" altLang="en-US" smtClean="0"/>
              <a:pPr/>
              <a:t>2022-10-20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FE32F272-9C44-4447-A742-AD64F0B51E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709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96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94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7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92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27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53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874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3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27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50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80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3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7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82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32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7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67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65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D176E64C-C214-41D0-92F1-13D21380B0E9}" type="datetimeFigureOut">
              <a:rPr lang="ko-KR" altLang="en-US" smtClean="0"/>
              <a:pPr/>
              <a:t>2022-10-20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00A7DA55-7108-46BB-A1D6-0CF2299AF00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0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3">
            <a:extLst>
              <a:ext uri="{FF2B5EF4-FFF2-40B4-BE49-F238E27FC236}">
                <a16:creationId xmlns:a16="http://schemas.microsoft.com/office/drawing/2014/main" id="{95C45A3A-E5C4-4F8E-9F0D-605ABFA9E71B}"/>
              </a:ext>
            </a:extLst>
          </p:cNvPr>
          <p:cNvSpPr/>
          <p:nvPr/>
        </p:nvSpPr>
        <p:spPr>
          <a:xfrm>
            <a:off x="507209" y="336717"/>
            <a:ext cx="614363" cy="85719"/>
          </a:xfrm>
          <a:prstGeom prst="rect">
            <a:avLst/>
          </a:prstGeom>
          <a:solidFill>
            <a:srgbClr val="0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659607" y="6493129"/>
            <a:ext cx="81295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4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 flipV="1">
            <a:off x="1205868" y="372248"/>
            <a:ext cx="7924249" cy="81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>
            <a:extLst>
              <a:ext uri="{FF2B5EF4-FFF2-40B4-BE49-F238E27FC236}">
                <a16:creationId xmlns:a16="http://schemas.microsoft.com/office/drawing/2014/main" id="{D81A97BC-6948-4676-BC51-3B5A1B91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753" y="2293685"/>
            <a:ext cx="6424493" cy="14547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ko-KR" sz="3600" dirty="0">
                <a:solidFill>
                  <a:srgbClr val="024B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solidFill>
                  <a:srgbClr val="02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Methods</a:t>
            </a:r>
            <a:br>
              <a:rPr lang="en-US" altLang="ko-KR" sz="3600" dirty="0">
                <a:solidFill>
                  <a:srgbClr val="024B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- Midterm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7640E079-78C6-4A7F-A177-52A4B4B9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6B0C27-74D2-43B0-BE56-27DC7091A74F}"/>
              </a:ext>
            </a:extLst>
          </p:cNvPr>
          <p:cNvSpPr txBox="1"/>
          <p:nvPr/>
        </p:nvSpPr>
        <p:spPr>
          <a:xfrm>
            <a:off x="6467475" y="5427456"/>
            <a:ext cx="232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24B80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신소재공학과</a:t>
            </a:r>
            <a:endParaRPr lang="en-US" altLang="ko-KR" sz="1600" dirty="0">
              <a:solidFill>
                <a:srgbClr val="024B80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solidFill>
                  <a:srgbClr val="024B80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20222102 </a:t>
            </a:r>
            <a:r>
              <a:rPr lang="ko-KR" altLang="en-US" sz="1600" dirty="0" err="1">
                <a:solidFill>
                  <a:srgbClr val="024B80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이마태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21521-4A96-4C91-9584-6C02B8B0C146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AC7C7A-C0B0-456B-AD20-F93CE612E5AD}"/>
              </a:ext>
            </a:extLst>
          </p:cNvPr>
          <p:cNvSpPr txBox="1"/>
          <p:nvPr/>
        </p:nvSpPr>
        <p:spPr>
          <a:xfrm>
            <a:off x="473293" y="1008994"/>
            <a:ext cx="4329953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Ps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와 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Tk 2</a:t>
            </a:r>
            <a:r>
              <a:rPr lang="ko-KR" altLang="en-US" sz="13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원계에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대해 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Liquid, </a:t>
            </a:r>
            <a:r>
              <a:rPr lang="en-US" altLang="ko-KR" sz="13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fcc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, bcc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각 상에 대한 열역학 수식화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Ps-Tk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2</a:t>
            </a:r>
            <a:r>
              <a:rPr lang="ko-KR" altLang="en-US" sz="13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원계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상태도 계산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BE861-3F23-48C2-93DE-AB4C2494AE1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Problem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510C9B-3C20-4288-8986-8544A614B74D}"/>
              </a:ext>
            </a:extLst>
          </p:cNvPr>
          <p:cNvSpPr txBox="1"/>
          <p:nvPr/>
        </p:nvSpPr>
        <p:spPr>
          <a:xfrm>
            <a:off x="313902" y="202863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열역학 수식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F5DE8AA-13B5-4C2A-B5B0-2FAF46B8B457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문제 및 열역학 수식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E7F5CE1-08B9-4DC0-8B46-8414BC43D3F9}"/>
              </a:ext>
            </a:extLst>
          </p:cNvPr>
          <p:cNvSpPr/>
          <p:nvPr/>
        </p:nvSpPr>
        <p:spPr>
          <a:xfrm>
            <a:off x="613804" y="2238281"/>
            <a:ext cx="194636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Chemical potential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CC1B40F-A60B-4847-A571-BDFB4EDC0A6E}"/>
              </a:ext>
            </a:extLst>
          </p:cNvPr>
          <p:cNvSpPr/>
          <p:nvPr/>
        </p:nvSpPr>
        <p:spPr>
          <a:xfrm>
            <a:off x="613804" y="5019281"/>
            <a:ext cx="142994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L parameter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A806025-C81E-452F-BA3D-7D3135942DE6}"/>
              </a:ext>
            </a:extLst>
          </p:cNvPr>
          <p:cNvGrpSpPr/>
          <p:nvPr/>
        </p:nvGrpSpPr>
        <p:grpSpPr>
          <a:xfrm>
            <a:off x="889722" y="2575300"/>
            <a:ext cx="8242246" cy="2381200"/>
            <a:chOff x="838194" y="2780873"/>
            <a:chExt cx="8242246" cy="23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1E83EDD-0287-464E-B3D0-268985156E7A}"/>
                    </a:ext>
                  </a:extLst>
                </p:cNvPr>
                <p:cNvSpPr txBox="1"/>
                <p:nvPr/>
              </p:nvSpPr>
              <p:spPr>
                <a:xfrm>
                  <a:off x="838194" y="2780873"/>
                  <a:ext cx="8241930" cy="3524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𝑙𝑖𝑞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∆°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𝑏𝑐𝑐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𝑙𝑖𝑞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𝑇𝑘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𝑙𝑖𝑞</m:t>
                                </m:r>
                              </m:sup>
                            </m:sSubSup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𝑙𝑖𝑞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𝑙𝑖𝑞</m:t>
                                </m:r>
                              </m:sup>
                            </m:sSub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𝑙𝑖𝑞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𝑙𝑖𝑞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1E83EDD-0287-464E-B3D0-268985156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4" y="2780873"/>
                  <a:ext cx="8241930" cy="352404"/>
                </a:xfrm>
                <a:prstGeom prst="rect">
                  <a:avLst/>
                </a:prstGeom>
                <a:blipFill>
                  <a:blip r:embed="rId4"/>
                  <a:stretch>
                    <a:fillRect l="-888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3D6F09E-B5E8-43F9-A98F-B3D4D3FD7B2B}"/>
                    </a:ext>
                  </a:extLst>
                </p:cNvPr>
                <p:cNvSpPr txBox="1"/>
                <p:nvPr/>
              </p:nvSpPr>
              <p:spPr>
                <a:xfrm>
                  <a:off x="838194" y="3176815"/>
                  <a:ext cx="8241930" cy="3520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∆°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𝑏𝑐𝑐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𝑇𝑘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𝑓𝑐𝑐</m:t>
                                </m:r>
                              </m:sup>
                            </m:sSubSup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𝑓𝑐𝑐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𝑓𝑐𝑐</m:t>
                                </m:r>
                              </m:sup>
                            </m:sSub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𝑓𝑐𝑐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𝑓𝑐𝑐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3D6F09E-B5E8-43F9-A98F-B3D4D3FD7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4" y="3176815"/>
                  <a:ext cx="8241930" cy="352019"/>
                </a:xfrm>
                <a:prstGeom prst="rect">
                  <a:avLst/>
                </a:prstGeom>
                <a:blipFill>
                  <a:blip r:embed="rId5"/>
                  <a:stretch>
                    <a:fillRect l="-888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20BB82-2A10-48A9-A96D-742CAD74CD51}"/>
                    </a:ext>
                  </a:extLst>
                </p:cNvPr>
                <p:cNvSpPr txBox="1"/>
                <p:nvPr/>
              </p:nvSpPr>
              <p:spPr>
                <a:xfrm>
                  <a:off x="838510" y="3569902"/>
                  <a:ext cx="8241930" cy="3265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𝑏𝑐𝑐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𝑇𝑘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𝑏𝑐𝑐</m:t>
                                </m:r>
                              </m:sup>
                            </m:sSubSup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𝑐𝑐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𝑏𝑐𝑐</m:t>
                                </m:r>
                              </m:sup>
                            </m:sSub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𝑏𝑐𝑐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𝑏𝑐𝑐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20BB82-2A10-48A9-A96D-742CAD74C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510" y="3569902"/>
                  <a:ext cx="8241930" cy="326564"/>
                </a:xfrm>
                <a:prstGeom prst="rect">
                  <a:avLst/>
                </a:prstGeom>
                <a:blipFill>
                  <a:blip r:embed="rId6"/>
                  <a:stretch>
                    <a:fillRect l="-814" b="-1132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96DD79-2B47-424F-90F9-89061A3ECB75}"/>
                    </a:ext>
                  </a:extLst>
                </p:cNvPr>
                <p:cNvSpPr txBox="1"/>
                <p:nvPr/>
              </p:nvSpPr>
              <p:spPr>
                <a:xfrm>
                  <a:off x="838194" y="4035587"/>
                  <a:ext cx="8241930" cy="3524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𝑙𝑖𝑞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∆°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𝑓𝑐𝑐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𝑙𝑖𝑞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𝑙𝑖𝑞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𝑇𝑘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𝑙𝑖𝑞</m:t>
                                </m:r>
                              </m:sup>
                            </m:sSubSup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𝑙𝑖𝑞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𝑙𝑖𝑞</m:t>
                                    </m:r>
                                  </m:sup>
                                </m:sSub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𝑙𝑖𝑞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96DD79-2B47-424F-90F9-89061A3EC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4" y="4035587"/>
                  <a:ext cx="8241930" cy="352404"/>
                </a:xfrm>
                <a:prstGeom prst="rect">
                  <a:avLst/>
                </a:prstGeom>
                <a:blipFill>
                  <a:blip r:embed="rId7"/>
                  <a:stretch>
                    <a:fillRect l="-888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45D6CA-B653-4FBB-8B6C-F88D990BFA09}"/>
                    </a:ext>
                  </a:extLst>
                </p:cNvPr>
                <p:cNvSpPr txBox="1"/>
                <p:nvPr/>
              </p:nvSpPr>
              <p:spPr>
                <a:xfrm>
                  <a:off x="838194" y="4437704"/>
                  <a:ext cx="8241930" cy="3520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𝑓𝑐𝑐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𝑇𝑘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𝑓𝑐𝑐</m:t>
                                </m:r>
                              </m:sup>
                            </m:sSubSup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𝑓𝑐𝑐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𝑓𝑐𝑐</m:t>
                                    </m:r>
                                  </m:sup>
                                </m:sSub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𝑓𝑐𝑐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45D6CA-B653-4FBB-8B6C-F88D990BF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4" y="4437704"/>
                  <a:ext cx="8241930" cy="352019"/>
                </a:xfrm>
                <a:prstGeom prst="rect">
                  <a:avLst/>
                </a:prstGeom>
                <a:blipFill>
                  <a:blip r:embed="rId8"/>
                  <a:stretch>
                    <a:fillRect l="-888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226C3DF-DD2A-4527-BBCE-7A4D358658FE}"/>
                    </a:ext>
                  </a:extLst>
                </p:cNvPr>
                <p:cNvSpPr txBox="1"/>
                <p:nvPr/>
              </p:nvSpPr>
              <p:spPr>
                <a:xfrm>
                  <a:off x="838194" y="4836022"/>
                  <a:ext cx="8241930" cy="326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𝑏𝑐𝑐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∆°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𝑐𝑐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𝑐𝑐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𝑇𝑘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𝑏𝑐𝑐</m:t>
                                </m:r>
                              </m:sup>
                            </m:sSubSup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𝑏𝑐𝑐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𝑇𝑘</m:t>
                                    </m:r>
                                  </m:sub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𝑏𝑐𝑐</m:t>
                                    </m:r>
                                  </m:sup>
                                </m:sSub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𝑏𝑐𝑐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226C3DF-DD2A-4527-BBCE-7A4D35865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4" y="4836022"/>
                  <a:ext cx="8241930" cy="326051"/>
                </a:xfrm>
                <a:prstGeom prst="rect">
                  <a:avLst/>
                </a:prstGeom>
                <a:blipFill>
                  <a:blip r:embed="rId9"/>
                  <a:stretch>
                    <a:fillRect l="-888" b="-132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31F3870A-E52C-449F-BD2A-A467FA88B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8280"/>
              </p:ext>
            </p:extLst>
          </p:nvPr>
        </p:nvGraphicFramePr>
        <p:xfrm>
          <a:off x="1762540" y="5421398"/>
          <a:ext cx="1619428" cy="9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4">
                  <a:extLst>
                    <a:ext uri="{9D8B030D-6E8A-4147-A177-3AD203B41FA5}">
                      <a16:colId xmlns:a16="http://schemas.microsoft.com/office/drawing/2014/main" val="1973929938"/>
                    </a:ext>
                  </a:extLst>
                </a:gridCol>
                <a:gridCol w="1091234">
                  <a:extLst>
                    <a:ext uri="{9D8B030D-6E8A-4147-A177-3AD203B41FA5}">
                      <a16:colId xmlns:a16="http://schemas.microsoft.com/office/drawing/2014/main" val="1672250514"/>
                    </a:ext>
                  </a:extLst>
                </a:gridCol>
              </a:tblGrid>
              <a:tr h="1678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12496.8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173679"/>
                  </a:ext>
                </a:extLst>
              </a:tr>
              <a:tr h="16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-7.99699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640691"/>
                  </a:ext>
                </a:extLst>
              </a:tr>
              <a:tr h="16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2397.46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4"/>
                  </a:ext>
                </a:extLst>
              </a:tr>
              <a:tr h="16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0.0056246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801760"/>
                  </a:ext>
                </a:extLst>
              </a:tr>
            </a:tbl>
          </a:graphicData>
        </a:graphic>
      </p:graphicFrame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B065499E-148E-4CE7-A902-18BE1C17B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30888"/>
              </p:ext>
            </p:extLst>
          </p:nvPr>
        </p:nvGraphicFramePr>
        <p:xfrm>
          <a:off x="4431597" y="5421398"/>
          <a:ext cx="1810135" cy="9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95">
                  <a:extLst>
                    <a:ext uri="{9D8B030D-6E8A-4147-A177-3AD203B41FA5}">
                      <a16:colId xmlns:a16="http://schemas.microsoft.com/office/drawing/2014/main" val="1973929938"/>
                    </a:ext>
                  </a:extLst>
                </a:gridCol>
                <a:gridCol w="1219740">
                  <a:extLst>
                    <a:ext uri="{9D8B030D-6E8A-4147-A177-3AD203B41FA5}">
                      <a16:colId xmlns:a16="http://schemas.microsoft.com/office/drawing/2014/main" val="1672250514"/>
                    </a:ext>
                  </a:extLst>
                </a:gridCol>
              </a:tblGrid>
              <a:tr h="1601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8997.62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173679"/>
                  </a:ext>
                </a:extLst>
              </a:tr>
              <a:tr h="184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-4.9945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640691"/>
                  </a:ext>
                </a:extLst>
              </a:tr>
              <a:tr h="184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3599.99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4"/>
                  </a:ext>
                </a:extLst>
              </a:tr>
              <a:tr h="184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-0.00668066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801760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00B1F159-02CB-4624-8D71-C50ADAF19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48357"/>
              </p:ext>
            </p:extLst>
          </p:nvPr>
        </p:nvGraphicFramePr>
        <p:xfrm>
          <a:off x="7291362" y="5574816"/>
          <a:ext cx="16194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4">
                  <a:extLst>
                    <a:ext uri="{9D8B030D-6E8A-4147-A177-3AD203B41FA5}">
                      <a16:colId xmlns:a16="http://schemas.microsoft.com/office/drawing/2014/main" val="1973929938"/>
                    </a:ext>
                  </a:extLst>
                </a:gridCol>
                <a:gridCol w="1091234">
                  <a:extLst>
                    <a:ext uri="{9D8B030D-6E8A-4147-A177-3AD203B41FA5}">
                      <a16:colId xmlns:a16="http://schemas.microsoft.com/office/drawing/2014/main" val="1672250514"/>
                    </a:ext>
                  </a:extLst>
                </a:gridCol>
              </a:tblGrid>
              <a:tr h="2706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7000.31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173679"/>
                  </a:ext>
                </a:extLst>
              </a:tr>
              <a:tr h="270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-4.02639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6406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08A3DF-0310-4EAF-8105-6ABB6603800F}"/>
              </a:ext>
            </a:extLst>
          </p:cNvPr>
          <p:cNvSpPr txBox="1"/>
          <p:nvPr/>
        </p:nvSpPr>
        <p:spPr>
          <a:xfrm>
            <a:off x="906863" y="5360914"/>
            <a:ext cx="85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23120A-F0CD-48F4-A303-638BCB5A9DFA}"/>
              </a:ext>
            </a:extLst>
          </p:cNvPr>
          <p:cNvSpPr txBox="1"/>
          <p:nvPr/>
        </p:nvSpPr>
        <p:spPr>
          <a:xfrm>
            <a:off x="3856172" y="5353696"/>
            <a:ext cx="85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6A682-2C6D-446E-A323-F2235C40E958}"/>
              </a:ext>
            </a:extLst>
          </p:cNvPr>
          <p:cNvSpPr txBox="1"/>
          <p:nvPr/>
        </p:nvSpPr>
        <p:spPr>
          <a:xfrm>
            <a:off x="6724325" y="5362650"/>
            <a:ext cx="85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C72C66-A6B5-418E-9202-76D30CDD3D5D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0BE861-3F23-48C2-93DE-AB4C2494AE1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Newton’s Method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F5DE8AA-13B5-4C2A-B5B0-2FAF46B8B457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두 상에서의 상태도 얻기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300F20-97F9-43E7-A3BC-A5597705A38F}"/>
              </a:ext>
            </a:extLst>
          </p:cNvPr>
          <p:cNvGrpSpPr/>
          <p:nvPr/>
        </p:nvGrpSpPr>
        <p:grpSpPr>
          <a:xfrm>
            <a:off x="545528" y="1453386"/>
            <a:ext cx="8451900" cy="1550063"/>
            <a:chOff x="604251" y="1160213"/>
            <a:chExt cx="8451900" cy="1550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FC577F1-A291-4683-9C1F-D8356A2210D8}"/>
                    </a:ext>
                  </a:extLst>
                </p:cNvPr>
                <p:cNvSpPr txBox="1"/>
                <p:nvPr/>
              </p:nvSpPr>
              <p:spPr>
                <a:xfrm>
                  <a:off x="604251" y="1160213"/>
                  <a:ext cx="1022967" cy="60202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ko-KR" sz="16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</m:oMath>
                  </a14:m>
                  <a:endParaRPr lang="en-US" altLang="ko-KR" sz="1600" dirty="0"/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ko-KR" sz="16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</m:oMath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FC577F1-A291-4683-9C1F-D8356A221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51" y="1160213"/>
                  <a:ext cx="1022967" cy="602024"/>
                </a:xfrm>
                <a:prstGeom prst="rect">
                  <a:avLst/>
                </a:prstGeom>
                <a:blipFill>
                  <a:blip r:embed="rId4"/>
                  <a:stretch>
                    <a:fillRect l="-2353" r="-588" b="-5941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20F9E2D-233B-4A43-98F9-C23B76886EF8}"/>
                    </a:ext>
                  </a:extLst>
                </p:cNvPr>
                <p:cNvSpPr txBox="1"/>
                <p:nvPr/>
              </p:nvSpPr>
              <p:spPr>
                <a:xfrm>
                  <a:off x="2166247" y="1235703"/>
                  <a:ext cx="6889904" cy="371833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∆°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1−4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20F9E2D-233B-4A43-98F9-C23B76886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247" y="1235703"/>
                  <a:ext cx="6889904" cy="371833"/>
                </a:xfrm>
                <a:prstGeom prst="rect">
                  <a:avLst/>
                </a:prstGeom>
                <a:blipFill>
                  <a:blip r:embed="rId5"/>
                  <a:stretch>
                    <a:fillRect l="-88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10F0B53A-D72D-45E7-B4D2-4CEF7F0B79FF}"/>
                </a:ext>
              </a:extLst>
            </p:cNvPr>
            <p:cNvCxnSpPr/>
            <p:nvPr/>
          </p:nvCxnSpPr>
          <p:spPr>
            <a:xfrm>
              <a:off x="1124124" y="1764459"/>
              <a:ext cx="0" cy="12583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D4973958-52D5-4A69-B591-AEFBA67BFEFA}"/>
                </a:ext>
              </a:extLst>
            </p:cNvPr>
            <p:cNvCxnSpPr>
              <a:cxnSpLocks/>
            </p:cNvCxnSpPr>
            <p:nvPr/>
          </p:nvCxnSpPr>
          <p:spPr>
            <a:xfrm>
              <a:off x="3322039" y="1607536"/>
              <a:ext cx="0" cy="28275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340F5B9E-D893-4DBE-BBFA-E6B2E1310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735" y="1890294"/>
              <a:ext cx="219791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3E38972E-FDC3-4170-9794-3821B91A9B44}"/>
                </a:ext>
              </a:extLst>
            </p:cNvPr>
            <p:cNvCxnSpPr/>
            <p:nvPr/>
          </p:nvCxnSpPr>
          <p:spPr>
            <a:xfrm>
              <a:off x="2166247" y="1890294"/>
              <a:ext cx="0" cy="23212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4A20DAC-F941-4FF8-A3C4-26F290E03969}"/>
                    </a:ext>
                  </a:extLst>
                </p:cNvPr>
                <p:cNvSpPr txBox="1"/>
                <p:nvPr/>
              </p:nvSpPr>
              <p:spPr>
                <a:xfrm>
                  <a:off x="1432089" y="2107482"/>
                  <a:ext cx="1889948" cy="60279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𝑙𝑖𝑞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ko-KR" sz="16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𝑙𝑖𝑞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𝑃𝑠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4A20DAC-F941-4FF8-A3C4-26F290E03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089" y="2107482"/>
                  <a:ext cx="1889948" cy="602794"/>
                </a:xfrm>
                <a:prstGeom prst="rect">
                  <a:avLst/>
                </a:prstGeom>
                <a:blipFill>
                  <a:blip r:embed="rId6"/>
                  <a:stretch>
                    <a:fillRect l="-2244" b="-9901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DDA550-82D9-4704-89B1-73329E6709E7}"/>
                  </a:ext>
                </a:extLst>
              </p:cNvPr>
              <p:cNvSpPr txBox="1"/>
              <p:nvPr/>
            </p:nvSpPr>
            <p:spPr>
              <a:xfrm>
                <a:off x="3916456" y="3311938"/>
                <a:ext cx="4370218" cy="1200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𝑙𝑖𝑞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𝑙𝑖𝑞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𝑓𝑐𝑐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i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DDA550-82D9-4704-89B1-73329E67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456" y="3311938"/>
                <a:ext cx="4370218" cy="1200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그림 72">
            <a:extLst>
              <a:ext uri="{FF2B5EF4-FFF2-40B4-BE49-F238E27FC236}">
                <a16:creationId xmlns:a16="http://schemas.microsoft.com/office/drawing/2014/main" id="{545E47F7-DDC7-45A3-A78C-4E02BECBB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4517" y="5793776"/>
            <a:ext cx="2796075" cy="31669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7C72D60-DCE3-4D42-BC20-933026E431F9}"/>
              </a:ext>
            </a:extLst>
          </p:cNvPr>
          <p:cNvSpPr txBox="1"/>
          <p:nvPr/>
        </p:nvSpPr>
        <p:spPr>
          <a:xfrm>
            <a:off x="412091" y="998148"/>
            <a:ext cx="339086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i="1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f </a:t>
            </a:r>
            <a:r>
              <a:rPr lang="ko-KR" altLang="en-US" sz="140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설정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C4AAFE2-3480-439B-BE67-2FA2359CD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091" y="3577576"/>
            <a:ext cx="4486901" cy="2591162"/>
          </a:xfrm>
          <a:prstGeom prst="rect">
            <a:avLst/>
          </a:prstGeom>
        </p:spPr>
      </p:pic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6D8869FE-B8CF-4231-A915-E7D388DC2552}"/>
              </a:ext>
            </a:extLst>
          </p:cNvPr>
          <p:cNvSpPr/>
          <p:nvPr/>
        </p:nvSpPr>
        <p:spPr>
          <a:xfrm>
            <a:off x="5065251" y="5849814"/>
            <a:ext cx="453007" cy="204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화살표: 오른쪽 77">
            <a:extLst>
              <a:ext uri="{FF2B5EF4-FFF2-40B4-BE49-F238E27FC236}">
                <a16:creationId xmlns:a16="http://schemas.microsoft.com/office/drawing/2014/main" id="{3FD23192-731C-47AB-A568-2CCDC1D95721}"/>
              </a:ext>
            </a:extLst>
          </p:cNvPr>
          <p:cNvSpPr/>
          <p:nvPr/>
        </p:nvSpPr>
        <p:spPr>
          <a:xfrm>
            <a:off x="3920403" y="3825703"/>
            <a:ext cx="542540" cy="21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56126A-BCCE-467D-B66D-3D2448F43633}"/>
              </a:ext>
            </a:extLst>
          </p:cNvPr>
          <p:cNvSpPr txBox="1"/>
          <p:nvPr/>
        </p:nvSpPr>
        <p:spPr>
          <a:xfrm>
            <a:off x="5022105" y="2961293"/>
            <a:ext cx="339086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Jacobian matrix </a:t>
            </a:r>
            <a:r>
              <a:rPr lang="en-US" altLang="ko-KR" sz="1400" i="1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J(X)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83B73-F1F7-494E-BC93-35C1F2A2AF95}"/>
              </a:ext>
            </a:extLst>
          </p:cNvPr>
          <p:cNvSpPr txBox="1"/>
          <p:nvPr/>
        </p:nvSpPr>
        <p:spPr>
          <a:xfrm>
            <a:off x="4456441" y="4372157"/>
            <a:ext cx="1096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역행렬</a:t>
            </a:r>
            <a:endParaRPr lang="ko-KR" altLang="en-US" sz="1400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화살표: 오른쪽 81">
            <a:extLst>
              <a:ext uri="{FF2B5EF4-FFF2-40B4-BE49-F238E27FC236}">
                <a16:creationId xmlns:a16="http://schemas.microsoft.com/office/drawing/2014/main" id="{14AB2E20-A9B6-45FD-8DF5-87E66FEF6D4F}"/>
              </a:ext>
            </a:extLst>
          </p:cNvPr>
          <p:cNvSpPr/>
          <p:nvPr/>
        </p:nvSpPr>
        <p:spPr>
          <a:xfrm>
            <a:off x="3790159" y="4417661"/>
            <a:ext cx="542540" cy="21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DEA407-C07D-4E83-92B9-5C7A587265B2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0BE861-3F23-48C2-93DE-AB4C2494AE1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상태도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212F474-9ED3-49D7-867C-EF3DF7479F35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두 상에서의 상태도 얻기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D8B6A42-5E7A-44D0-9204-EC0F6EF8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013" y="2166234"/>
            <a:ext cx="5444200" cy="395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2D562A-1435-47E9-8668-268D4C0B649F}"/>
                  </a:ext>
                </a:extLst>
              </p:cNvPr>
              <p:cNvSpPr txBox="1"/>
              <p:nvPr/>
            </p:nvSpPr>
            <p:spPr>
              <a:xfrm>
                <a:off x="1058158" y="1571694"/>
                <a:ext cx="1022967" cy="60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𝑓𝑐𝑐</m:t>
                        </m:r>
                      </m:sup>
                    </m:sSubSup>
                  </m:oMath>
                </a14:m>
                <a:endParaRPr lang="en-US" altLang="ko-KR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𝑙𝑖𝑞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𝑓𝑐𝑐</m:t>
                        </m:r>
                      </m:sup>
                    </m:sSubSup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2D562A-1435-47E9-8668-268D4C0B6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8" y="1571694"/>
                <a:ext cx="1022967" cy="602024"/>
              </a:xfrm>
              <a:prstGeom prst="rect">
                <a:avLst/>
              </a:prstGeom>
              <a:blipFill>
                <a:blip r:embed="rId5"/>
                <a:stretch>
                  <a:fillRect l="-3593" t="-1010" r="-1796" b="-7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38B957-5A18-4715-B9D7-683746167145}"/>
              </a:ext>
            </a:extLst>
          </p:cNvPr>
          <p:cNvSpPr txBox="1"/>
          <p:nvPr/>
        </p:nvSpPr>
        <p:spPr>
          <a:xfrm>
            <a:off x="629176" y="1125681"/>
            <a:ext cx="138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① </a:t>
            </a:r>
            <a:r>
              <a:rPr lang="en-US" altLang="ko-KR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liquid-</a:t>
            </a:r>
            <a:r>
              <a:rPr lang="en-US" altLang="ko-KR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fcc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3FB93C-6EDD-4D90-BDE9-BC036E75C137}"/>
                  </a:ext>
                </a:extLst>
              </p:cNvPr>
              <p:cNvSpPr txBox="1"/>
              <p:nvPr/>
            </p:nvSpPr>
            <p:spPr>
              <a:xfrm>
                <a:off x="2953616" y="1571694"/>
                <a:ext cx="1022967" cy="60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𝑏𝑐𝑐</m:t>
                        </m:r>
                      </m:sup>
                    </m:sSubSup>
                  </m:oMath>
                </a14:m>
                <a:endParaRPr lang="en-US" altLang="ko-KR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𝑙𝑖𝑞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𝑐𝑐</m:t>
                        </m:r>
                      </m:sup>
                    </m:sSubSup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3FB93C-6EDD-4D90-BDE9-BC036E75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16" y="1571694"/>
                <a:ext cx="1022967" cy="602024"/>
              </a:xfrm>
              <a:prstGeom prst="rect">
                <a:avLst/>
              </a:prstGeom>
              <a:blipFill>
                <a:blip r:embed="rId6"/>
                <a:stretch>
                  <a:fillRect l="-3593" t="-1010" b="-7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F9411391-963E-4A0B-8F28-745690718788}"/>
              </a:ext>
            </a:extLst>
          </p:cNvPr>
          <p:cNvSpPr txBox="1"/>
          <p:nvPr/>
        </p:nvSpPr>
        <p:spPr>
          <a:xfrm>
            <a:off x="2524634" y="1125681"/>
            <a:ext cx="162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② </a:t>
            </a:r>
            <a:r>
              <a:rPr lang="en-US" altLang="ko-KR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liquid-bcc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F0B37-3519-4541-9748-26EB8E2BFA42}"/>
                  </a:ext>
                </a:extLst>
              </p:cNvPr>
              <p:cNvSpPr txBox="1"/>
              <p:nvPr/>
            </p:nvSpPr>
            <p:spPr>
              <a:xfrm>
                <a:off x="4991452" y="1571694"/>
                <a:ext cx="1022967" cy="60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𝑓𝑐𝑐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𝑏𝑐𝑐</m:t>
                        </m:r>
                      </m:sup>
                    </m:sSubSup>
                  </m:oMath>
                </a14:m>
                <a:endParaRPr lang="en-US" altLang="ko-KR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𝑓𝑐𝑐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𝑐𝑐</m:t>
                        </m:r>
                      </m:sup>
                    </m:sSubSup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F0B37-3519-4541-9748-26EB8E2BF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52" y="1571694"/>
                <a:ext cx="1022967" cy="602024"/>
              </a:xfrm>
              <a:prstGeom prst="rect">
                <a:avLst/>
              </a:prstGeom>
              <a:blipFill>
                <a:blip r:embed="rId7"/>
                <a:stretch>
                  <a:fillRect l="-5952" r="-1786" b="-7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9D9C66B2-3D4A-469E-A726-FA0B392AE895}"/>
              </a:ext>
            </a:extLst>
          </p:cNvPr>
          <p:cNvSpPr txBox="1"/>
          <p:nvPr/>
        </p:nvSpPr>
        <p:spPr>
          <a:xfrm>
            <a:off x="4562470" y="1125681"/>
            <a:ext cx="162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③</a:t>
            </a:r>
            <a:r>
              <a:rPr lang="ko-KR" altLang="en-US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fcc</a:t>
            </a:r>
            <a:r>
              <a:rPr lang="en-US" altLang="ko-KR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-bcc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598A7-2640-4F1E-91CF-84EDA160CF8D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2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4212F474-9ED3-49D7-867C-EF3DF7479F35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peritectic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 찾기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929DC-E602-4542-9CF6-8B8D0555623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Newton’s Method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7E331D-31F0-406C-B52C-FEEF207DB046}"/>
                  </a:ext>
                </a:extLst>
              </p:cNvPr>
              <p:cNvSpPr txBox="1"/>
              <p:nvPr/>
            </p:nvSpPr>
            <p:spPr>
              <a:xfrm>
                <a:off x="4702581" y="1212127"/>
                <a:ext cx="3204210" cy="2435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𝑙𝑖𝑞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𝑓𝑐𝑐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𝑙𝑖𝑞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𝑏𝑐𝑐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𝑙𝑖𝑞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𝑏𝑐𝑐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𝑙𝑖𝑞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𝑇𝑘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𝑏𝑐𝑐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7E331D-31F0-406C-B52C-FEEF207D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81" y="1212127"/>
                <a:ext cx="3204210" cy="2435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9360E-396C-4FA9-8C38-645FA6945CE7}"/>
                  </a:ext>
                </a:extLst>
              </p:cNvPr>
              <p:cNvSpPr txBox="1"/>
              <p:nvPr/>
            </p:nvSpPr>
            <p:spPr>
              <a:xfrm>
                <a:off x="1491962" y="2224007"/>
                <a:ext cx="1889948" cy="12030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𝑐𝑐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𝑐𝑐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9360E-396C-4FA9-8C38-645FA694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62" y="2224007"/>
                <a:ext cx="1889948" cy="1203086"/>
              </a:xfrm>
              <a:prstGeom prst="rect">
                <a:avLst/>
              </a:prstGeom>
              <a:blipFill>
                <a:blip r:embed="rId5"/>
                <a:stretch>
                  <a:fillRect l="-3526" b="-502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E136A5-4F3B-471C-88FD-8FFCC38904DE}"/>
                  </a:ext>
                </a:extLst>
              </p:cNvPr>
              <p:cNvSpPr txBox="1"/>
              <p:nvPr/>
            </p:nvSpPr>
            <p:spPr>
              <a:xfrm>
                <a:off x="1491962" y="1212127"/>
                <a:ext cx="1889948" cy="60202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𝑓𝑐𝑐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𝑇𝑘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𝑐𝑐</m:t>
                        </m:r>
                      </m:sup>
                    </m:sSubSup>
                  </m:oMath>
                </a14:m>
                <a:endParaRPr lang="en-US" altLang="ko-KR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𝑙𝑖𝑞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𝑓𝑐𝑐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𝑐𝑐</m:t>
                        </m:r>
                      </m:sup>
                    </m:sSubSup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E136A5-4F3B-471C-88FD-8FFCC3890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62" y="1212127"/>
                <a:ext cx="1889948" cy="602024"/>
              </a:xfrm>
              <a:prstGeom prst="rect">
                <a:avLst/>
              </a:prstGeom>
              <a:blipFill>
                <a:blip r:embed="rId6"/>
                <a:stretch>
                  <a:fillRect b="-59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BA78C1E-21D7-473C-9DCC-7D6F37B631D7}"/>
              </a:ext>
            </a:extLst>
          </p:cNvPr>
          <p:cNvSpPr txBox="1"/>
          <p:nvPr/>
        </p:nvSpPr>
        <p:spPr>
          <a:xfrm>
            <a:off x="4559968" y="836575"/>
            <a:ext cx="339086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Jacobian matrix </a:t>
            </a:r>
            <a:r>
              <a:rPr lang="en-US" altLang="ko-KR" sz="1400" i="1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J(X)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7E07B-C294-454B-A4B2-F43E200E1C5C}"/>
              </a:ext>
            </a:extLst>
          </p:cNvPr>
          <p:cNvSpPr txBox="1"/>
          <p:nvPr/>
        </p:nvSpPr>
        <p:spPr>
          <a:xfrm>
            <a:off x="412091" y="998148"/>
            <a:ext cx="339086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i="1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f </a:t>
            </a:r>
            <a:r>
              <a:rPr lang="ko-KR" altLang="en-US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설정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1D3CA105-21D7-41A3-8859-AD789FC9D3E5}"/>
              </a:ext>
            </a:extLst>
          </p:cNvPr>
          <p:cNvSpPr/>
          <p:nvPr/>
        </p:nvSpPr>
        <p:spPr>
          <a:xfrm>
            <a:off x="2330753" y="1875117"/>
            <a:ext cx="268447" cy="283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58F55C-88E5-4608-A2F7-BDB8EC193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97" y="3979434"/>
            <a:ext cx="4480606" cy="22668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6F6D74-9125-4204-B6C2-6E68B36809E7}"/>
              </a:ext>
            </a:extLst>
          </p:cNvPr>
          <p:cNvSpPr txBox="1"/>
          <p:nvPr/>
        </p:nvSpPr>
        <p:spPr>
          <a:xfrm>
            <a:off x="412090" y="3571085"/>
            <a:ext cx="4029330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수치 미분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C0917B-AE41-41FB-B7F8-C2D2E0C4D237}"/>
                  </a:ext>
                </a:extLst>
              </p:cNvPr>
              <p:cNvSpPr txBox="1"/>
              <p:nvPr/>
            </p:nvSpPr>
            <p:spPr>
              <a:xfrm>
                <a:off x="5823674" y="4295646"/>
                <a:ext cx="2317622" cy="477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C0917B-AE41-41FB-B7F8-C2D2E0C4D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674" y="4295646"/>
                <a:ext cx="2317622" cy="477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6D81D577-3918-444C-8582-6FF44AADE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5760" y="813418"/>
            <a:ext cx="2105660" cy="238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EFA9BF-D437-41A0-86E2-33CFED8C6201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8DEF39A-976B-46D7-A48B-973A0BBB9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873" y="4990668"/>
            <a:ext cx="2744352" cy="121971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8C9804-1B4F-4D76-AAEB-1F833FED7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4205" y="3950044"/>
            <a:ext cx="1676336" cy="2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4212F474-9ED3-49D7-867C-EF3DF7479F35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peritectic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 찾기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929DC-E602-4542-9CF6-8B8D0555623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수치 미분과 해석적 미분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⇨ 같은 결과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6F6D74-9125-4204-B6C2-6E68B36809E7}"/>
              </a:ext>
            </a:extLst>
          </p:cNvPr>
          <p:cNvSpPr txBox="1"/>
          <p:nvPr/>
        </p:nvSpPr>
        <p:spPr>
          <a:xfrm>
            <a:off x="313903" y="1023453"/>
            <a:ext cx="4029330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중앙 차분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FA9BF-D437-41A0-86E2-33CFED8C6201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B214F7-EC38-4F7E-96FB-83AB023E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51" y="1035511"/>
            <a:ext cx="2494978" cy="11058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7471488-261F-4357-B753-5BF52297B3D0}"/>
              </a:ext>
            </a:extLst>
          </p:cNvPr>
          <p:cNvSpPr txBox="1"/>
          <p:nvPr/>
        </p:nvSpPr>
        <p:spPr>
          <a:xfrm>
            <a:off x="313903" y="3718489"/>
            <a:ext cx="4029330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해석적 미분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F762424-621C-4465-8978-306967EF7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50" y="2730914"/>
            <a:ext cx="2494979" cy="11441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27CD0B-2A96-40D9-9B15-E9EFD7D0180D}"/>
              </a:ext>
            </a:extLst>
          </p:cNvPr>
          <p:cNvSpPr txBox="1"/>
          <p:nvPr/>
        </p:nvSpPr>
        <p:spPr>
          <a:xfrm>
            <a:off x="5602365" y="623575"/>
            <a:ext cx="4029330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수치 미분 결과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32638F-F6E5-4F1D-AC47-9BC9803D9666}"/>
              </a:ext>
            </a:extLst>
          </p:cNvPr>
          <p:cNvSpPr txBox="1"/>
          <p:nvPr/>
        </p:nvSpPr>
        <p:spPr>
          <a:xfrm>
            <a:off x="5602365" y="2345379"/>
            <a:ext cx="4029330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해석적 미분 결과</a:t>
            </a:r>
            <a:endParaRPr lang="en-US" altLang="ko-KR" sz="14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016CA96A-CE3D-4DF5-9FF7-3B7F03153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58" y="1436925"/>
            <a:ext cx="4822545" cy="22297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8F170A-1CDD-4E67-ABC6-B1CF313158F5}"/>
                  </a:ext>
                </a:extLst>
              </p:cNvPr>
              <p:cNvSpPr txBox="1"/>
              <p:nvPr/>
            </p:nvSpPr>
            <p:spPr>
              <a:xfrm>
                <a:off x="2815720" y="1022832"/>
                <a:ext cx="2494978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8F170A-1CDD-4E67-ABC6-B1CF3131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20" y="1022832"/>
                <a:ext cx="2494978" cy="418128"/>
              </a:xfrm>
              <a:prstGeom prst="rect">
                <a:avLst/>
              </a:prstGeom>
              <a:blipFill>
                <a:blip r:embed="rId7"/>
                <a:stretch>
                  <a:fillRect l="-2200" t="-1471" b="-13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C710754C-2642-4F25-920E-A61839EE1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058" y="4124996"/>
            <a:ext cx="7931786" cy="22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4212F474-9ED3-49D7-867C-EF3DF7479F35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최종 </a:t>
            </a: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Ps-Tk 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상태도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929DC-E602-4542-9CF6-8B8D0555623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Ps-Tk</a:t>
            </a:r>
            <a:r>
              <a:rPr lang="ko-KR" altLang="en-US" sz="160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상태도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77BA5C9-3965-4703-8560-289F895E8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945" y="1094935"/>
            <a:ext cx="5700254" cy="4121253"/>
          </a:xfrm>
          <a:prstGeom prst="rect">
            <a:avLst/>
          </a:prstGeom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41675AF7-7B5B-4B09-9B31-FD3401EB8302}"/>
              </a:ext>
            </a:extLst>
          </p:cNvPr>
          <p:cNvCxnSpPr>
            <a:cxnSpLocks/>
          </p:cNvCxnSpPr>
          <p:nvPr/>
        </p:nvCxnSpPr>
        <p:spPr>
          <a:xfrm>
            <a:off x="2676088" y="3067028"/>
            <a:ext cx="364082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E5A836-2907-44DC-A53A-DA10136BD518}"/>
              </a:ext>
            </a:extLst>
          </p:cNvPr>
          <p:cNvSpPr txBox="1"/>
          <p:nvPr/>
        </p:nvSpPr>
        <p:spPr>
          <a:xfrm>
            <a:off x="1560945" y="5117654"/>
            <a:ext cx="5365444" cy="3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peritectic point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를 구함으로써 영역 구분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9231FA-4B9F-4440-861E-06103F9A9CCF}"/>
              </a:ext>
            </a:extLst>
          </p:cNvPr>
          <p:cNvSpPr txBox="1"/>
          <p:nvPr/>
        </p:nvSpPr>
        <p:spPr>
          <a:xfrm>
            <a:off x="3715693" y="3517664"/>
            <a:ext cx="105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 bcc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A1BC35-1141-4ABD-A637-8913D51FBFF7}"/>
              </a:ext>
            </a:extLst>
          </p:cNvPr>
          <p:cNvSpPr txBox="1"/>
          <p:nvPr/>
        </p:nvSpPr>
        <p:spPr>
          <a:xfrm>
            <a:off x="3279465" y="2539966"/>
            <a:ext cx="11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liquid +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A5C06-B5FB-49D1-AEBC-7CE2178A69A8}"/>
              </a:ext>
            </a:extLst>
          </p:cNvPr>
          <p:cNvSpPr txBox="1"/>
          <p:nvPr/>
        </p:nvSpPr>
        <p:spPr>
          <a:xfrm>
            <a:off x="4446165" y="2019505"/>
            <a:ext cx="75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5AA256-755C-433C-B75A-9A3D3771FECB}"/>
              </a:ext>
            </a:extLst>
          </p:cNvPr>
          <p:cNvSpPr txBox="1"/>
          <p:nvPr/>
        </p:nvSpPr>
        <p:spPr>
          <a:xfrm>
            <a:off x="6325299" y="3238759"/>
            <a:ext cx="75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FA3CE-D25C-4005-B4FF-B37F6785909C}"/>
              </a:ext>
            </a:extLst>
          </p:cNvPr>
          <p:cNvSpPr txBox="1"/>
          <p:nvPr/>
        </p:nvSpPr>
        <p:spPr>
          <a:xfrm>
            <a:off x="6566771" y="2729884"/>
            <a:ext cx="131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liquid + bcc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FE7780-DB05-4E46-8640-BC7127AE62BD}"/>
              </a:ext>
            </a:extLst>
          </p:cNvPr>
          <p:cNvSpPr txBox="1"/>
          <p:nvPr/>
        </p:nvSpPr>
        <p:spPr>
          <a:xfrm>
            <a:off x="2332139" y="2634108"/>
            <a:ext cx="75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B751816-2625-4FFB-BDF6-F478CFAC3CCB}"/>
              </a:ext>
            </a:extLst>
          </p:cNvPr>
          <p:cNvCxnSpPr/>
          <p:nvPr/>
        </p:nvCxnSpPr>
        <p:spPr>
          <a:xfrm flipV="1">
            <a:off x="6314387" y="2965100"/>
            <a:ext cx="320400" cy="183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D94751-69F1-420D-A842-8DA91E564C9D}"/>
              </a:ext>
            </a:extLst>
          </p:cNvPr>
          <p:cNvSpPr txBox="1"/>
          <p:nvPr/>
        </p:nvSpPr>
        <p:spPr>
          <a:xfrm>
            <a:off x="1872973" y="2913139"/>
            <a:ext cx="91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715.982</a:t>
            </a:r>
            <a:endParaRPr lang="ko-KR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08D31-DD2C-4BB4-8273-D99DDF7F57DB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3ADAFDD-FC16-4D28-B8BF-4D74A60EC729}"/>
              </a:ext>
            </a:extLst>
          </p:cNvPr>
          <p:cNvSpPr/>
          <p:nvPr/>
        </p:nvSpPr>
        <p:spPr>
          <a:xfrm>
            <a:off x="5352176" y="3045804"/>
            <a:ext cx="45719" cy="45719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42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4212F474-9ED3-49D7-867C-EF3DF7479F35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최종 </a:t>
            </a: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Ps-Tk 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상태도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929DC-E602-4542-9CF6-8B8D0555623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데이터와 비교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E8B50-1CB3-483A-B538-6C660B8325FD}"/>
              </a:ext>
            </a:extLst>
          </p:cNvPr>
          <p:cNvSpPr txBox="1"/>
          <p:nvPr/>
        </p:nvSpPr>
        <p:spPr>
          <a:xfrm>
            <a:off x="313903" y="5201023"/>
            <a:ext cx="5365444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HW5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에서 구했던 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L parameter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을 이용해 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Ps-Tk 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상태도를 계산한 결과 주어진 데이터와 일치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열역학 정보를 이용해 </a:t>
            </a:r>
            <a:r>
              <a:rPr lang="ko-KR" altLang="en-US" sz="13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파라이터화하고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성공적으로 </a:t>
            </a: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Ps-Tk 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상태도 재현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0A28551-E10E-44BC-8988-58E35FAEE0FE}"/>
              </a:ext>
            </a:extLst>
          </p:cNvPr>
          <p:cNvGrpSpPr/>
          <p:nvPr/>
        </p:nvGrpSpPr>
        <p:grpSpPr>
          <a:xfrm>
            <a:off x="1793729" y="1090292"/>
            <a:ext cx="5700254" cy="4121253"/>
            <a:chOff x="1552556" y="1090292"/>
            <a:chExt cx="5700254" cy="412125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CE3A8EDE-EA81-4E56-A62E-C022ED124806}"/>
                </a:ext>
              </a:extLst>
            </p:cNvPr>
            <p:cNvGrpSpPr/>
            <p:nvPr/>
          </p:nvGrpSpPr>
          <p:grpSpPr>
            <a:xfrm>
              <a:off x="1552556" y="1090292"/>
              <a:ext cx="5700254" cy="4121253"/>
              <a:chOff x="1636446" y="1552523"/>
              <a:chExt cx="5700254" cy="4121253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D97A391E-E174-4505-B8B7-36ABBA303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446" y="1552523"/>
                <a:ext cx="5700254" cy="4121253"/>
              </a:xfrm>
              <a:prstGeom prst="rect">
                <a:avLst/>
              </a:prstGeom>
            </p:spPr>
          </p:pic>
          <p:cxnSp>
            <p:nvCxnSpPr>
              <p:cNvPr id="6" name="직선 연결선 5">
                <a:extLst>
                  <a:ext uri="{FF2B5EF4-FFF2-40B4-BE49-F238E27FC236}">
                    <a16:creationId xmlns:a16="http://schemas.microsoft.com/office/drawing/2014/main" id="{30C9A69A-5BE7-4D63-AF5B-A9104ABB95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8367" y="3520870"/>
                <a:ext cx="3640822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C6A94-6FA6-4AF4-B06A-7BFBF5460BC5}"/>
                    </a:ext>
                  </a:extLst>
                </p:cNvPr>
                <p:cNvSpPr txBox="1"/>
                <p:nvPr/>
              </p:nvSpPr>
              <p:spPr>
                <a:xfrm>
                  <a:off x="2353671" y="3222153"/>
                  <a:ext cx="1647231" cy="356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𝑇𝑘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𝑓𝑐𝑐</m:t>
                            </m:r>
                          </m:sup>
                        </m:sSub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=0.058</m:t>
                        </m:r>
                      </m:oMath>
                    </m:oMathPara>
                  </a14:m>
                  <a:endParaRPr lang="ko-KR" altLang="en-US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C6A94-6FA6-4AF4-B06A-7BFBF5460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3671" y="3222153"/>
                  <a:ext cx="1647231" cy="3567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425651-710D-4265-9FE3-2DDB0C5398D4}"/>
                </a:ext>
              </a:extLst>
            </p:cNvPr>
            <p:cNvSpPr txBox="1"/>
            <p:nvPr/>
          </p:nvSpPr>
          <p:spPr>
            <a:xfrm>
              <a:off x="1894506" y="2904752"/>
              <a:ext cx="918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715.982</a:t>
              </a:r>
              <a:endParaRPr lang="ko-KR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0E88A92-A6B2-44E9-8B6D-021546A95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55926"/>
              </p:ext>
            </p:extLst>
          </p:nvPr>
        </p:nvGraphicFramePr>
        <p:xfrm>
          <a:off x="5904075" y="4888534"/>
          <a:ext cx="3179815" cy="148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64">
                  <a:extLst>
                    <a:ext uri="{9D8B030D-6E8A-4147-A177-3AD203B41FA5}">
                      <a16:colId xmlns:a16="http://schemas.microsoft.com/office/drawing/2014/main" val="2378677970"/>
                    </a:ext>
                  </a:extLst>
                </a:gridCol>
                <a:gridCol w="829017">
                  <a:extLst>
                    <a:ext uri="{9D8B030D-6E8A-4147-A177-3AD203B41FA5}">
                      <a16:colId xmlns:a16="http://schemas.microsoft.com/office/drawing/2014/main" val="1096159101"/>
                    </a:ext>
                  </a:extLst>
                </a:gridCol>
                <a:gridCol w="829017">
                  <a:extLst>
                    <a:ext uri="{9D8B030D-6E8A-4147-A177-3AD203B41FA5}">
                      <a16:colId xmlns:a16="http://schemas.microsoft.com/office/drawing/2014/main" val="1221864818"/>
                    </a:ext>
                  </a:extLst>
                </a:gridCol>
                <a:gridCol w="829017">
                  <a:extLst>
                    <a:ext uri="{9D8B030D-6E8A-4147-A177-3AD203B41FA5}">
                      <a16:colId xmlns:a16="http://schemas.microsoft.com/office/drawing/2014/main" val="2535097241"/>
                    </a:ext>
                  </a:extLst>
                </a:gridCol>
              </a:tblGrid>
              <a:tr h="3733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error(%)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023590"/>
                  </a:ext>
                </a:extLst>
              </a:tr>
              <a:tr h="219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715.203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715.982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658127"/>
                  </a:ext>
                </a:extLst>
              </a:tr>
              <a:tr h="219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altLang="ko-KR" sz="1200" b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183486"/>
                  </a:ext>
                </a:extLst>
              </a:tr>
              <a:tr h="219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altLang="ko-KR" sz="1200" b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(bcc)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833667"/>
                  </a:ext>
                </a:extLst>
              </a:tr>
              <a:tr h="219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altLang="ko-KR" sz="1200" b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0.839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17879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902DE1D-D3E8-4EBB-A1D5-149F625CC2D7}"/>
              </a:ext>
            </a:extLst>
          </p:cNvPr>
          <p:cNvSpPr txBox="1"/>
          <p:nvPr/>
        </p:nvSpPr>
        <p:spPr>
          <a:xfrm>
            <a:off x="4190301" y="654277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 8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4C6A94-6FA6-4AF4-B06A-7BFBF5460BC5}"/>
                  </a:ext>
                </a:extLst>
              </p:cNvPr>
              <p:cNvSpPr txBox="1"/>
              <p:nvPr/>
            </p:nvSpPr>
            <p:spPr>
              <a:xfrm>
                <a:off x="4572000" y="3222153"/>
                <a:ext cx="1647231" cy="32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𝑏𝑐𝑐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=0.632</m:t>
                      </m:r>
                    </m:oMath>
                  </m:oMathPara>
                </a14:m>
                <a:endParaRPr lang="ko-KR" alt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4C6A94-6FA6-4AF4-B06A-7BFBF546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22153"/>
                <a:ext cx="1647231" cy="321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4C6A94-6FA6-4AF4-B06A-7BFBF5460BC5}"/>
                  </a:ext>
                </a:extLst>
              </p:cNvPr>
              <p:cNvSpPr txBox="1"/>
              <p:nvPr/>
            </p:nvSpPr>
            <p:spPr>
              <a:xfrm>
                <a:off x="6811213" y="2890646"/>
                <a:ext cx="1647231" cy="356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𝑇𝑘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𝑙𝑖𝑞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=0.839</m:t>
                      </m:r>
                    </m:oMath>
                  </m:oMathPara>
                </a14:m>
                <a:endParaRPr lang="ko-KR" alt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4C6A94-6FA6-4AF4-B06A-7BFBF546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13" y="2890646"/>
                <a:ext cx="1647231" cy="356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화살표 연결선 6"/>
          <p:cNvCxnSpPr/>
          <p:nvPr/>
        </p:nvCxnSpPr>
        <p:spPr>
          <a:xfrm>
            <a:off x="2925650" y="3068264"/>
            <a:ext cx="70975" cy="2688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5170598" y="3058639"/>
            <a:ext cx="451588" cy="2153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6597224" y="3058639"/>
            <a:ext cx="50478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5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4388</TotalTime>
  <Words>402</Words>
  <Application>Microsoft Office PowerPoint</Application>
  <PresentationFormat>화면 슬라이드 쇼(4:3)</PresentationFormat>
  <Paragraphs>134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맑은 고딕</vt:lpstr>
      <vt:lpstr>Wingdings</vt:lpstr>
      <vt:lpstr>Cambria Math</vt:lpstr>
      <vt:lpstr>나눔고딕</vt:lpstr>
      <vt:lpstr>Calibri Light</vt:lpstr>
      <vt:lpstr>Arial</vt:lpstr>
      <vt:lpstr>Calibri</vt:lpstr>
      <vt:lpstr>Office 테마</vt:lpstr>
      <vt:lpstr> Numerical Methods - Midterm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 - Homework#1-1: 예습</dc:title>
  <dc:creator>이마태(신소재공학과)</dc:creator>
  <cp:lastModifiedBy>이마태(신소재공학과)</cp:lastModifiedBy>
  <cp:revision>150</cp:revision>
  <cp:lastPrinted>2022-10-20T01:21:20Z</cp:lastPrinted>
  <dcterms:created xsi:type="dcterms:W3CDTF">2022-09-06T08:41:20Z</dcterms:created>
  <dcterms:modified xsi:type="dcterms:W3CDTF">2022-10-20T02:27:45Z</dcterms:modified>
</cp:coreProperties>
</file>