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3"/>
  </p:notesMasterIdLst>
  <p:sldIdLst>
    <p:sldId id="256" r:id="rId2"/>
    <p:sldId id="266" r:id="rId3"/>
    <p:sldId id="257" r:id="rId4"/>
    <p:sldId id="259" r:id="rId5"/>
    <p:sldId id="268" r:id="rId6"/>
    <p:sldId id="265" r:id="rId7"/>
    <p:sldId id="260" r:id="rId8"/>
    <p:sldId id="267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11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AAA7B-F289-4968-A295-49C06AE92089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9876F-876A-4C40-9164-FCFD3676AB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9876F-876A-4C40-9164-FCFD3676AB16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571876"/>
            <a:ext cx="7000924" cy="1071570"/>
          </a:xfrm>
          <a:noFill/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15370" cy="1571636"/>
          </a:xfrm>
        </p:spPr>
        <p:txBody>
          <a:bodyPr anchor="b"/>
          <a:lstStyle>
            <a:lvl1pPr algn="ctr">
              <a:defRPr b="0">
                <a:solidFill>
                  <a:schemeClr val="bg1"/>
                </a:solidFill>
                <a:effectLst>
                  <a:glow rad="101600">
                    <a:schemeClr val="tx2"/>
                  </a:glo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-256" y="3286124"/>
            <a:ext cx="9144000" cy="150516"/>
            <a:chOff x="-256" y="3286124"/>
            <a:chExt cx="9144000" cy="150516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56" y="3286124"/>
              <a:ext cx="9144000" cy="15040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7" name="Group 12"/>
            <p:cNvGrpSpPr/>
            <p:nvPr/>
          </p:nvGrpSpPr>
          <p:grpSpPr>
            <a:xfrm>
              <a:off x="5214942" y="3286124"/>
              <a:ext cx="3285830" cy="150516"/>
              <a:chOff x="5214942" y="3286124"/>
              <a:chExt cx="3285830" cy="150516"/>
            </a:xfrm>
          </p:grpSpPr>
          <p:sp>
            <p:nvSpPr>
              <p:cNvPr id="18" name="Rectangle 17"/>
              <p:cNvSpPr/>
              <p:nvPr userDrawn="1"/>
            </p:nvSpPr>
            <p:spPr>
              <a:xfrm>
                <a:off x="6310006" y="3286182"/>
                <a:ext cx="1095383" cy="15045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7405389" y="3286182"/>
                <a:ext cx="1095383" cy="15045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Rectangle 19"/>
              <p:cNvSpPr/>
              <p:nvPr userDrawn="1"/>
            </p:nvSpPr>
            <p:spPr>
              <a:xfrm>
                <a:off x="5214942" y="3286124"/>
                <a:ext cx="1095383" cy="15045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71414"/>
            <a:ext cx="8160978" cy="121444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34" y="1500174"/>
            <a:ext cx="8186766" cy="462599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Group 12"/>
          <p:cNvGrpSpPr/>
          <p:nvPr/>
        </p:nvGrpSpPr>
        <p:grpSpPr>
          <a:xfrm>
            <a:off x="0" y="1357298"/>
            <a:ext cx="9144000" cy="60580"/>
            <a:chOff x="0" y="1142984"/>
            <a:chExt cx="9144000" cy="60580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1142984"/>
              <a:ext cx="9144000" cy="6056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 flipH="1">
              <a:off x="571472" y="1142984"/>
              <a:ext cx="3000396" cy="60580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9"/>
            <a:ext cx="1471594" cy="5851525"/>
          </a:xfrm>
        </p:spPr>
        <p:txBody>
          <a:bodyPr vert="eaVert" anchor="b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86568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 rot="16200000">
            <a:off x="3740830" y="3395761"/>
            <a:ext cx="6865200" cy="59324"/>
            <a:chOff x="0" y="1214422"/>
            <a:chExt cx="9144000" cy="71438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0034" y="71414"/>
            <a:ext cx="8160978" cy="1285882"/>
          </a:xfrm>
        </p:spPr>
        <p:txBody>
          <a:bodyPr anchor="ctr"/>
          <a:lstStyle/>
          <a:p>
            <a:r>
              <a:rPr lang="en-US" altLang="ko-KR" smtClean="0"/>
              <a:t>Click to edit</a:t>
            </a:r>
            <a:r>
              <a:rPr lang="ko-KR" altLang="en-US" dirty="0" smtClean="0"/>
              <a:t> </a:t>
            </a:r>
            <a:r>
              <a:rPr lang="en-US" altLang="ko-KR" smtClean="0"/>
              <a:t>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71490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Group 12"/>
          <p:cNvGrpSpPr/>
          <p:nvPr/>
        </p:nvGrpSpPr>
        <p:grpSpPr>
          <a:xfrm rot="10800000">
            <a:off x="32" y="1427296"/>
            <a:ext cx="9144000" cy="72877"/>
            <a:chOff x="-64" y="4357694"/>
            <a:chExt cx="9144000" cy="124636"/>
          </a:xfrm>
        </p:grpSpPr>
        <p:sp>
          <p:nvSpPr>
            <p:cNvPr id="14" name="Rectangle 13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4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500570"/>
            <a:ext cx="792324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3357562"/>
            <a:ext cx="4857784" cy="835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9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9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Group 12"/>
          <p:cNvGrpSpPr/>
          <p:nvPr/>
        </p:nvGrpSpPr>
        <p:grpSpPr>
          <a:xfrm rot="10800000" flipH="1">
            <a:off x="-128" y="4214818"/>
            <a:ext cx="9144000" cy="150516"/>
            <a:chOff x="-64" y="4357694"/>
            <a:chExt cx="9144000" cy="124636"/>
          </a:xfrm>
        </p:grpSpPr>
        <p:sp>
          <p:nvSpPr>
            <p:cNvPr id="15" name="Rectangle 14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5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7" name="Rectangle 16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21444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8" name="Group 7"/>
          <p:cNvGrpSpPr/>
          <p:nvPr/>
        </p:nvGrpSpPr>
        <p:grpSpPr>
          <a:xfrm rot="10800000">
            <a:off x="32" y="1480979"/>
            <a:ext cx="9144000" cy="72877"/>
            <a:chOff x="-64" y="4357694"/>
            <a:chExt cx="9144000" cy="124636"/>
          </a:xfrm>
        </p:grpSpPr>
        <p:sp>
          <p:nvSpPr>
            <p:cNvPr id="9" name="Rectangle 8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10800000">
            <a:off x="32" y="1285861"/>
            <a:ext cx="9144000" cy="72877"/>
            <a:chOff x="-64" y="4357694"/>
            <a:chExt cx="9144000" cy="124636"/>
          </a:xfrm>
        </p:grpSpPr>
        <p:sp>
          <p:nvSpPr>
            <p:cNvPr id="11" name="Rectangle 10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3" name="Rectangle 12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ectangle 13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000132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2800" cy="639762"/>
          </a:xfrm>
        </p:spPr>
        <p:txBody>
          <a:bodyPr anchor="b"/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1800" b="1"/>
            </a:lvl3pPr>
            <a:lvl4pPr marL="1371600" indent="0">
              <a:buFontTx/>
              <a:buNone/>
              <a:defRPr sz="1600" b="1"/>
            </a:lvl4pPr>
            <a:lvl5pPr marL="1828800" indent="0">
              <a:buFontTx/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14300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6" name="Group 11"/>
          <p:cNvGrpSpPr/>
          <p:nvPr/>
        </p:nvGrpSpPr>
        <p:grpSpPr>
          <a:xfrm>
            <a:off x="32" y="1355859"/>
            <a:ext cx="9144000" cy="72877"/>
            <a:chOff x="32" y="1142985"/>
            <a:chExt cx="9144000" cy="72877"/>
          </a:xfrm>
        </p:grpSpPr>
        <p:sp>
          <p:nvSpPr>
            <p:cNvPr id="7" name="Rectangle 6"/>
            <p:cNvSpPr/>
            <p:nvPr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9" name="Rectangle 8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86993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61160"/>
            <a:ext cx="5111750" cy="4765005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57299"/>
            <a:ext cx="3008313" cy="47688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8" name="Group 13"/>
          <p:cNvGrpSpPr/>
          <p:nvPr/>
        </p:nvGrpSpPr>
        <p:grpSpPr>
          <a:xfrm>
            <a:off x="32" y="1142985"/>
            <a:ext cx="9144000" cy="72877"/>
            <a:chOff x="32" y="1142985"/>
            <a:chExt cx="9144000" cy="72877"/>
          </a:xfrm>
        </p:grpSpPr>
        <p:sp>
          <p:nvSpPr>
            <p:cNvPr id="9" name="Rectangle 8"/>
            <p:cNvSpPr/>
            <p:nvPr userDrawn="1"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accent1">
              <a:shade val="75000"/>
            </a:schemeClr>
          </a:solidFill>
          <a:ln w="12700" cap="sq" cmpd="sng" algn="ctr">
            <a:noFill/>
            <a:prstDash val="solid"/>
          </a:ln>
          <a:scene3d>
            <a:camera prst="perspectiveFront" fov="0">
              <a:rot lat="0" lon="0" rev="0"/>
            </a:camera>
            <a:lightRig rig="contrasting" dir="b"/>
          </a:scene3d>
          <a:sp3d contourW="12700" prstMaterial="softEdge">
            <a:bevelT prst="cross"/>
            <a:contourClr>
              <a:schemeClr val="bg1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noFill/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214446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dirty="0" smtClean="0"/>
              <a:t>Click to edit Master text styles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8186766" cy="462599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5206" y="6357960"/>
            <a:ext cx="1490658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357958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034" y="6357960"/>
            <a:ext cx="1571636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1" latinLnBrk="1" hangingPunct="1">
        <a:spcBef>
          <a:spcPct val="0"/>
        </a:spcBef>
        <a:buNone/>
        <a:defRPr sz="4400" b="0" i="0" kern="1200" spc="50" baseline="0">
          <a:ln w="6350">
            <a:noFill/>
          </a:ln>
          <a:solidFill>
            <a:schemeClr val="bg1"/>
          </a:solidFill>
          <a:effectLst>
            <a:glow rad="101600">
              <a:schemeClr val="tx2"/>
            </a:glow>
          </a:effectLst>
          <a:latin typeface="Gill Sans MT"/>
          <a:ea typeface="맑은 고딕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tx2"/>
        </a:buClr>
        <a:buSzPct val="68000"/>
        <a:buFont typeface="Wingdings 2"/>
        <a:buChar char=""/>
        <a:defRPr sz="3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1pPr>
      <a:lvl2pPr marL="742950" indent="-285750" algn="l" rtl="0" eaLnBrk="1" latinLnBrk="1" hangingPunct="1">
        <a:spcBef>
          <a:spcPct val="20000"/>
        </a:spcBef>
        <a:buClr>
          <a:schemeClr val="accent4"/>
        </a:buClr>
        <a:buSzPct val="60000"/>
        <a:buFont typeface="Wingdings 2"/>
        <a:buChar char=""/>
        <a:defRPr sz="2800" kern="1200" baseline="0">
          <a:solidFill>
            <a:schemeClr val="tx1"/>
          </a:solidFill>
          <a:latin typeface="Gill Sans MT"/>
          <a:ea typeface="맑은 고딕"/>
          <a:cs typeface="Gill Sans MT"/>
        </a:defRPr>
      </a:lvl2pPr>
      <a:lvl3pPr marL="1143000" indent="-228600" algn="l" rtl="0" eaLnBrk="1" latinLnBrk="1" hangingPunct="1">
        <a:spcBef>
          <a:spcPct val="20000"/>
        </a:spcBef>
        <a:buClr>
          <a:schemeClr val="accent5"/>
        </a:buClr>
        <a:buSzPct val="57000"/>
        <a:buFont typeface="Wingdings 2"/>
        <a:buChar char="¦"/>
        <a:defRPr sz="2600" kern="1200" baseline="0">
          <a:solidFill>
            <a:schemeClr val="tx1"/>
          </a:solidFill>
          <a:latin typeface="Gill Sans MT"/>
          <a:ea typeface="맑은 고딕"/>
          <a:cs typeface="Gill Sans MT"/>
        </a:defRPr>
      </a:lvl3pPr>
      <a:lvl4pPr marL="1600200" indent="-228600" algn="l" rtl="0" eaLnBrk="1" latinLnBrk="1" hangingPunct="1">
        <a:spcBef>
          <a:spcPct val="20000"/>
        </a:spcBef>
        <a:buClr>
          <a:schemeClr val="accent3"/>
        </a:buClr>
        <a:buSzPct val="53000"/>
        <a:buFont typeface="Wingdings 2"/>
        <a:buChar char="¢"/>
        <a:defRPr sz="2400" kern="1200" baseline="0">
          <a:solidFill>
            <a:schemeClr val="tx1"/>
          </a:solidFill>
          <a:latin typeface="Gill Sans MT"/>
          <a:ea typeface="맑은 고딕"/>
          <a:cs typeface="Gill Sans MT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50000"/>
        <a:buFont typeface="Wingdings 2"/>
        <a:buChar char="¥"/>
        <a:defRPr sz="2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5pPr>
      <a:lvl6pPr marL="2514600" indent="-228600" algn="l" rtl="0" eaLnBrk="1" latinLnBrk="1" hangingPunct="1">
        <a:spcBef>
          <a:spcPct val="20000"/>
        </a:spcBef>
        <a:buClr>
          <a:schemeClr val="accent2">
            <a:tint val="40000"/>
          </a:schemeClr>
        </a:buClr>
        <a:buSzPct val="47000"/>
        <a:buFont typeface="Wingdings 2"/>
        <a:buChar char="¤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43000"/>
        <a:buFont typeface="Wingdings 2"/>
        <a:buChar char="¦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/>
        </a:buClr>
        <a:buSzPct val="40000"/>
        <a:buFont typeface="Wingdings 2"/>
        <a:buChar char="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bg2">
            <a:tint val="60000"/>
          </a:schemeClr>
        </a:buClr>
        <a:buSzPct val="40000"/>
        <a:buFont typeface="Wingdings 2"/>
        <a:buChar char="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681442" y="4643446"/>
            <a:ext cx="5105400" cy="1219200"/>
          </a:xfrm>
        </p:spPr>
        <p:txBody>
          <a:bodyPr/>
          <a:lstStyle/>
          <a:p>
            <a:pPr algn="r"/>
            <a:r>
              <a:rPr lang="en-US" altLang="ko-KR" dirty="0" smtClean="0"/>
              <a:t>20071023 </a:t>
            </a:r>
            <a:r>
              <a:rPr lang="ko-KR" altLang="en-US" dirty="0" smtClean="0"/>
              <a:t>문현우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2167128"/>
          </a:xfrm>
        </p:spPr>
        <p:txBody>
          <a:bodyPr/>
          <a:lstStyle/>
          <a:p>
            <a:pPr algn="ctr"/>
            <a:r>
              <a:rPr lang="ko-KR" altLang="en-US" dirty="0" smtClean="0"/>
              <a:t>액상의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G</a:t>
            </a:r>
            <a:r>
              <a:rPr lang="en-US" altLang="ko-KR" cap="none" dirty="0" smtClean="0"/>
              <a:t>ibbs Energy Of Mixing</a:t>
            </a:r>
            <a:endParaRPr lang="ko-KR" alt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23898"/>
          </a:xfrm>
        </p:spPr>
        <p:txBody>
          <a:bodyPr/>
          <a:lstStyle/>
          <a:p>
            <a:r>
              <a:rPr lang="ko-KR" altLang="en-US" dirty="0" smtClean="0"/>
              <a:t>고찰</a:t>
            </a:r>
            <a:endParaRPr lang="ko-KR" alt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85927"/>
            <a:ext cx="419015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785926"/>
            <a:ext cx="4286248" cy="323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직선 연결선 6"/>
          <p:cNvCxnSpPr/>
          <p:nvPr/>
        </p:nvCxnSpPr>
        <p:spPr>
          <a:xfrm>
            <a:off x="3357554" y="5643578"/>
            <a:ext cx="1714512" cy="1588"/>
          </a:xfrm>
          <a:prstGeom prst="line">
            <a:avLst/>
          </a:prstGeom>
          <a:ln w="28575">
            <a:solidFill>
              <a:srgbClr val="FF0000"/>
            </a:solidFill>
          </a:ln>
          <a:scene3d>
            <a:camera prst="orthographicFront">
              <a:rot lat="0" lon="54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5400000">
            <a:off x="3072199" y="2642785"/>
            <a:ext cx="285752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rot="5400000">
            <a:off x="2357025" y="3456739"/>
            <a:ext cx="285752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rot="5400000">
            <a:off x="1629371" y="3728423"/>
            <a:ext cx="285752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5400000">
            <a:off x="6343485" y="3785793"/>
            <a:ext cx="285752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rot="5400000">
            <a:off x="5544393" y="3785793"/>
            <a:ext cx="285752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rot="5400000">
            <a:off x="5543295" y="4070446"/>
            <a:ext cx="285752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7158" y="5214950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Case1.  Deviation is independent of x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43438" y="5214950"/>
            <a:ext cx="450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Case2.  Deviation depends on x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57158" y="5631436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제곱</a:t>
            </a:r>
            <a:r>
              <a:rPr lang="en-US" altLang="ko-KR" dirty="0" smtClean="0"/>
              <a:t>	y=x+1/30		(r=0.984)</a:t>
            </a:r>
          </a:p>
          <a:p>
            <a:r>
              <a:rPr lang="ko-KR" altLang="en-US" dirty="0" smtClean="0"/>
              <a:t>평균</a:t>
            </a:r>
            <a:r>
              <a:rPr lang="en-US" altLang="ko-KR" dirty="0" smtClean="0"/>
              <a:t>	y=x		(r=1.000)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3438" y="5643578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제곱</a:t>
            </a:r>
            <a:r>
              <a:rPr lang="en-US" altLang="ko-KR" dirty="0" smtClean="0"/>
              <a:t>	y=0.658x+0.1816	(r=0.972)</a:t>
            </a:r>
          </a:p>
          <a:p>
            <a:r>
              <a:rPr lang="ko-KR" altLang="en-US" dirty="0" smtClean="0"/>
              <a:t>평균</a:t>
            </a:r>
            <a:r>
              <a:rPr lang="en-US" altLang="ko-KR" dirty="0" smtClean="0"/>
              <a:t>	y=0.6x+0.17	(r=0.968)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23898"/>
          </a:xfrm>
        </p:spPr>
        <p:txBody>
          <a:bodyPr/>
          <a:lstStyle/>
          <a:p>
            <a:r>
              <a:rPr lang="ko-KR" altLang="en-US" dirty="0" smtClean="0"/>
              <a:t>고찰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22825"/>
          </a:xfrm>
        </p:spPr>
        <p:txBody>
          <a:bodyPr/>
          <a:lstStyle/>
          <a:p>
            <a:r>
              <a:rPr lang="ko-KR" altLang="en-US" dirty="0" smtClean="0"/>
              <a:t>자료의 수가 적을 때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error</a:t>
            </a:r>
            <a:r>
              <a:rPr lang="ko-KR" altLang="en-US" dirty="0" smtClean="0"/>
              <a:t> </a:t>
            </a:r>
            <a:r>
              <a:rPr lang="en-US" altLang="ko-KR" dirty="0" smtClean="0"/>
              <a:t>deviation</a:t>
            </a:r>
            <a:r>
              <a:rPr lang="ko-KR" altLang="en-US" dirty="0" smtClean="0"/>
              <a:t>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x</a:t>
            </a:r>
            <a:r>
              <a:rPr lang="ko-KR" altLang="en-US" dirty="0" smtClean="0"/>
              <a:t>에 대해 </a:t>
            </a:r>
            <a:r>
              <a:rPr lang="en-US" altLang="ko-KR" dirty="0" smtClean="0"/>
              <a:t>dependence</a:t>
            </a:r>
            <a:r>
              <a:rPr lang="ko-KR" altLang="en-US" dirty="0" smtClean="0"/>
              <a:t>를 갖지 않으면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편차의 제곱이 최소가 되는 방법보다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평균을 이용한 방법이 정확하다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 이외에는 </a:t>
            </a:r>
            <a:r>
              <a:rPr lang="en-US" altLang="ko-KR" dirty="0" smtClean="0"/>
              <a:t>case by case.(</a:t>
            </a:r>
            <a:r>
              <a:rPr lang="ko-KR" altLang="en-US" dirty="0" smtClean="0"/>
              <a:t>정확도는 비슷함</a:t>
            </a:r>
            <a:r>
              <a:rPr lang="en-US" altLang="ko-KR" dirty="0" smtClean="0"/>
              <a:t>.)</a:t>
            </a:r>
          </a:p>
          <a:p>
            <a:r>
              <a:rPr lang="ko-KR" altLang="en-US" dirty="0" smtClean="0"/>
              <a:t>두 방법의 차이는 상수계산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상수계산에 더 적은 연산을 사용하는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평균방법이 더 좋다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857752" y="5718198"/>
          <a:ext cx="3786187" cy="996950"/>
        </p:xfrm>
        <a:graphic>
          <a:graphicData uri="http://schemas.openxmlformats.org/presentationml/2006/ole">
            <p:oleObj spid="_x0000_s11266" name="Equation" r:id="rId3" imgW="193032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선형 회귀분석</a:t>
            </a:r>
            <a:endParaRPr lang="ko-KR" alt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071670" y="1643050"/>
          <a:ext cx="3786214" cy="996372"/>
        </p:xfrm>
        <a:graphic>
          <a:graphicData uri="http://schemas.openxmlformats.org/presentationml/2006/ole">
            <p:oleObj spid="_x0000_s8194" name="Equation" r:id="rId3" imgW="1930320" imgH="507960" progId="Equation.3">
              <p:embed/>
            </p:oleObj>
          </a:graphicData>
        </a:graphic>
      </p:graphicFrame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786058"/>
            <a:ext cx="6929486" cy="286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422650" y="5792788"/>
          <a:ext cx="1370013" cy="847725"/>
        </p:xfrm>
        <a:graphic>
          <a:graphicData uri="http://schemas.openxmlformats.org/presentationml/2006/ole">
            <p:oleObj spid="_x0000_s8196" name="Equation" r:id="rId5" imgW="698400" imgH="43164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285984" y="3000372"/>
          <a:ext cx="323850" cy="449262"/>
        </p:xfrm>
        <a:graphic>
          <a:graphicData uri="http://schemas.openxmlformats.org/presentationml/2006/ole">
            <p:oleObj spid="_x0000_s8197" name="Equation" r:id="rId6" imgW="164880" imgH="22860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378450" y="3013075"/>
          <a:ext cx="349250" cy="423863"/>
        </p:xfrm>
        <a:graphic>
          <a:graphicData uri="http://schemas.openxmlformats.org/presentationml/2006/ole">
            <p:oleObj spid="_x0000_s8198" name="Equation" r:id="rId7" imgW="17748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23898"/>
          </a:xfrm>
        </p:spPr>
        <p:txBody>
          <a:bodyPr/>
          <a:lstStyle/>
          <a:p>
            <a:r>
              <a:rPr lang="en-US" altLang="ko-KR" dirty="0" smtClean="0"/>
              <a:t>Enthalpy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ChangeAspect="1"/>
          </p:cNvGraphicFramePr>
          <p:nvPr>
            <p:ph idx="1"/>
          </p:nvPr>
        </p:nvGraphicFramePr>
        <p:xfrm>
          <a:off x="428596" y="3087688"/>
          <a:ext cx="3510316" cy="1071570"/>
        </p:xfrm>
        <a:graphic>
          <a:graphicData uri="http://schemas.openxmlformats.org/presentationml/2006/ole">
            <p:oleObj spid="_x0000_s1026" name="Equation" r:id="rId3" imgW="1498320" imgH="457200" progId="Equation.3">
              <p:embed/>
            </p:oleObj>
          </a:graphicData>
        </a:graphic>
      </p:graphicFrame>
      <p:graphicFrame>
        <p:nvGraphicFramePr>
          <p:cNvPr id="1028" name="내용 개체 틀 4"/>
          <p:cNvGraphicFramePr>
            <a:graphicFrameLocks noChangeAspect="1"/>
          </p:cNvGraphicFramePr>
          <p:nvPr/>
        </p:nvGraphicFramePr>
        <p:xfrm>
          <a:off x="5214942" y="3087688"/>
          <a:ext cx="3429024" cy="1143008"/>
        </p:xfrm>
        <a:graphic>
          <a:graphicData uri="http://schemas.openxmlformats.org/presentationml/2006/ole">
            <p:oleObj spid="_x0000_s1028" name="Equation" r:id="rId4" imgW="1371600" imgH="457200" progId="Equation.3">
              <p:embed/>
            </p:oleObj>
          </a:graphicData>
        </a:graphic>
      </p:graphicFrame>
      <p:cxnSp>
        <p:nvCxnSpPr>
          <p:cNvPr id="14" name="직선 화살표 연결선 13"/>
          <p:cNvCxnSpPr/>
          <p:nvPr/>
        </p:nvCxnSpPr>
        <p:spPr>
          <a:xfrm>
            <a:off x="4214810" y="3659192"/>
            <a:ext cx="714380" cy="1588"/>
          </a:xfrm>
          <a:prstGeom prst="straightConnector1">
            <a:avLst/>
          </a:prstGeom>
          <a:ln w="3175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072198" y="4516448"/>
          <a:ext cx="349250" cy="412750"/>
        </p:xfrm>
        <a:graphic>
          <a:graphicData uri="http://schemas.openxmlformats.org/presentationml/2006/ole">
            <p:oleObj spid="_x0000_s1034" name="Equation" r:id="rId5" imgW="139680" imgH="164880" progId="Equation.3">
              <p:embed/>
            </p:oleObj>
          </a:graphicData>
        </a:graphic>
      </p:graphicFrame>
      <p:cxnSp>
        <p:nvCxnSpPr>
          <p:cNvPr id="18" name="직선 연결선 17"/>
          <p:cNvCxnSpPr/>
          <p:nvPr/>
        </p:nvCxnSpPr>
        <p:spPr>
          <a:xfrm>
            <a:off x="5286380" y="4302134"/>
            <a:ext cx="171451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7358082" y="4300546"/>
            <a:ext cx="128588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7572396" y="4445010"/>
          <a:ext cx="1016000" cy="444500"/>
        </p:xfrm>
        <a:graphic>
          <a:graphicData uri="http://schemas.openxmlformats.org/presentationml/2006/ole">
            <p:oleObj spid="_x0000_s1035" name="Equation" r:id="rId6" imgW="406080" imgH="17748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7143768" y="4587886"/>
          <a:ext cx="317500" cy="254000"/>
        </p:xfrm>
        <a:graphic>
          <a:graphicData uri="http://schemas.openxmlformats.org/presentationml/2006/ole">
            <p:oleObj spid="_x0000_s1036" name="Equation" r:id="rId7" imgW="126720" imgH="101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23898"/>
          </a:xfrm>
        </p:spPr>
        <p:txBody>
          <a:bodyPr/>
          <a:lstStyle/>
          <a:p>
            <a:r>
              <a:rPr lang="en-US" altLang="ko-KR" dirty="0" smtClean="0"/>
              <a:t>Enthalpy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00174"/>
            <a:ext cx="4357686" cy="211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72066" y="2000240"/>
            <a:ext cx="557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평균값으로 계산한 경우</a:t>
            </a:r>
            <a:endParaRPr lang="en-US" altLang="ko-KR" dirty="0" smtClean="0"/>
          </a:p>
          <a:p>
            <a:r>
              <a:rPr lang="en-US" altLang="ko-KR" dirty="0" smtClean="0"/>
              <a:t>a = 14895</a:t>
            </a:r>
          </a:p>
          <a:p>
            <a:r>
              <a:rPr lang="en-US" altLang="ko-KR" dirty="0" smtClean="0"/>
              <a:t>b = -4796.64</a:t>
            </a:r>
          </a:p>
          <a:p>
            <a:r>
              <a:rPr lang="en-US" altLang="ko-KR" dirty="0" smtClean="0"/>
              <a:t>r = 0.999998</a:t>
            </a:r>
            <a:endParaRPr lang="ko-KR" altLang="en-US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3643315"/>
            <a:ext cx="3709296" cy="277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3643314"/>
            <a:ext cx="376191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357686" y="642939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평균값 이용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2" y="642939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편차 제곱의 최소 이용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Enthalpy</a:t>
            </a:r>
            <a:endParaRPr lang="ko-KR" alt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6953" y="2000241"/>
            <a:ext cx="4457047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643438" y="5572140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평균값 이용</a:t>
            </a:r>
            <a:endParaRPr lang="ko-KR" altLang="en-US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00240"/>
            <a:ext cx="4500562" cy="3377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5572140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편차 제곱의 최소 이용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23898"/>
          </a:xfrm>
        </p:spPr>
        <p:txBody>
          <a:bodyPr/>
          <a:lstStyle/>
          <a:p>
            <a:r>
              <a:rPr lang="en-US" altLang="ko-KR" dirty="0" smtClean="0"/>
              <a:t>Activity</a:t>
            </a:r>
            <a:endParaRPr lang="ko-KR" alt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4282" y="1571612"/>
          <a:ext cx="8143932" cy="530748"/>
        </p:xfrm>
        <a:graphic>
          <a:graphicData uri="http://schemas.openxmlformats.org/presentationml/2006/ole">
            <p:oleObj spid="_x0000_s6146" name="Equation" r:id="rId3" imgW="3504960" imgH="2286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14283" y="2071678"/>
          <a:ext cx="4429155" cy="912118"/>
        </p:xfrm>
        <a:graphic>
          <a:graphicData uri="http://schemas.openxmlformats.org/presentationml/2006/ole">
            <p:oleObj spid="_x0000_s6147" name="Equation" r:id="rId4" imgW="2095200" imgH="4316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14282" y="3000372"/>
          <a:ext cx="3643338" cy="1376065"/>
        </p:xfrm>
        <a:graphic>
          <a:graphicData uri="http://schemas.openxmlformats.org/presentationml/2006/ole">
            <p:oleObj spid="_x0000_s6148" name="Equation" r:id="rId5" imgW="1981080" imgH="6858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643174" y="4572008"/>
          <a:ext cx="3795713" cy="998538"/>
        </p:xfrm>
        <a:graphic>
          <a:graphicData uri="http://schemas.openxmlformats.org/presentationml/2006/ole">
            <p:oleObj spid="_x0000_s6149" name="Equation" r:id="rId6" imgW="1790640" imgH="431640" progId="Equation.3">
              <p:embed/>
            </p:oleObj>
          </a:graphicData>
        </a:graphic>
      </p:graphicFrame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3857620" y="6016646"/>
          <a:ext cx="349250" cy="412750"/>
        </p:xfrm>
        <a:graphic>
          <a:graphicData uri="http://schemas.openxmlformats.org/presentationml/2006/ole">
            <p:oleObj spid="_x0000_s6150" name="Equation" r:id="rId7" imgW="139680" imgH="164880" progId="Equation.3">
              <p:embed/>
            </p:oleObj>
          </a:graphicData>
        </a:graphic>
      </p:graphicFrame>
      <p:cxnSp>
        <p:nvCxnSpPr>
          <p:cNvPr id="8" name="직선 연결선 7"/>
          <p:cNvCxnSpPr/>
          <p:nvPr/>
        </p:nvCxnSpPr>
        <p:spPr>
          <a:xfrm>
            <a:off x="2643174" y="5786454"/>
            <a:ext cx="2143140" cy="174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5143504" y="5800744"/>
            <a:ext cx="128588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5357818" y="5945208"/>
          <a:ext cx="1016000" cy="444500"/>
        </p:xfrm>
        <a:graphic>
          <a:graphicData uri="http://schemas.openxmlformats.org/presentationml/2006/ole">
            <p:oleObj spid="_x0000_s6151" name="Equation" r:id="rId8" imgW="406080" imgH="177480" progId="Equation.3">
              <p:embed/>
            </p:oleObj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4929190" y="6088084"/>
          <a:ext cx="317500" cy="254000"/>
        </p:xfrm>
        <a:graphic>
          <a:graphicData uri="http://schemas.openxmlformats.org/presentationml/2006/ole">
            <p:oleObj spid="_x0000_s6152" name="Equation" r:id="rId9" imgW="126720" imgH="101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23898"/>
          </a:xfrm>
        </p:spPr>
        <p:txBody>
          <a:bodyPr/>
          <a:lstStyle/>
          <a:p>
            <a:r>
              <a:rPr lang="en-US" altLang="ko-KR" dirty="0" smtClean="0"/>
              <a:t>Activity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00174"/>
            <a:ext cx="3995269" cy="21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786314" y="2000240"/>
            <a:ext cx="557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평균값으로 계산한 경우</a:t>
            </a:r>
            <a:endParaRPr lang="en-US" altLang="ko-KR" dirty="0" smtClean="0"/>
          </a:p>
          <a:p>
            <a:r>
              <a:rPr lang="en-US" altLang="ko-KR" dirty="0" smtClean="0"/>
              <a:t>a = 2903.7564</a:t>
            </a:r>
          </a:p>
          <a:p>
            <a:r>
              <a:rPr lang="en-US" altLang="ko-KR" dirty="0" smtClean="0"/>
              <a:t>b = -4808.4776</a:t>
            </a:r>
          </a:p>
          <a:p>
            <a:r>
              <a:rPr lang="en-US" altLang="ko-KR" dirty="0" smtClean="0"/>
              <a:t>r = 0.9999923</a:t>
            </a:r>
            <a:endParaRPr lang="ko-KR" altLang="en-US" dirty="0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3643314"/>
            <a:ext cx="3644176" cy="276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-32" y="642939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편차 제곱의 최소 이용</a:t>
            </a:r>
            <a:endParaRPr lang="ko-KR" alt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28631" y="3643314"/>
            <a:ext cx="3758079" cy="281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000496" y="642939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평균값 이용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Activity</a:t>
            </a:r>
            <a:endParaRPr lang="ko-KR" alt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9413" y="2071679"/>
            <a:ext cx="4294587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786314" y="564357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평균값 이용</a:t>
            </a:r>
            <a:endParaRPr lang="ko-KR" altLang="en-US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71678"/>
            <a:ext cx="450496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-32" y="564357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편차 제곱의 최소 이용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23898"/>
          </a:xfrm>
        </p:spPr>
        <p:txBody>
          <a:bodyPr/>
          <a:lstStyle/>
          <a:p>
            <a:r>
              <a:rPr lang="en-US" altLang="ko-KR" dirty="0" smtClean="0"/>
              <a:t>Gibbs energy of mixing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643306" y="1571612"/>
            <a:ext cx="5143536" cy="22860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o-KR" altLang="en-US" dirty="0" smtClean="0"/>
              <a:t>에서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T=0 </a:t>
            </a:r>
            <a:r>
              <a:rPr lang="ko-KR" altLang="en-US" dirty="0" smtClean="0"/>
              <a:t>일 때</a:t>
            </a:r>
            <a:r>
              <a:rPr lang="en-US" altLang="ko-KR" dirty="0" smtClean="0"/>
              <a:t>			</a:t>
            </a:r>
            <a:r>
              <a:rPr lang="ko-KR" altLang="en-US" dirty="0" smtClean="0"/>
              <a:t>이고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T=1500K</a:t>
            </a:r>
            <a:r>
              <a:rPr lang="ko-KR" altLang="en-US" dirty="0" smtClean="0"/>
              <a:t>일 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이므로</a:t>
            </a:r>
            <a:endParaRPr lang="ko-KR" alt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00034" y="4643446"/>
          <a:ext cx="8145462" cy="1620838"/>
        </p:xfrm>
        <a:graphic>
          <a:graphicData uri="http://schemas.openxmlformats.org/presentationml/2006/ole">
            <p:oleObj spid="_x0000_s9218" name="Equation" r:id="rId3" imgW="3504960" imgH="6984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85720" y="1571612"/>
          <a:ext cx="3305175" cy="471488"/>
        </p:xfrm>
        <a:graphic>
          <a:graphicData uri="http://schemas.openxmlformats.org/presentationml/2006/ole">
            <p:oleObj spid="_x0000_s9219" name="Equation" r:id="rId4" imgW="1422360" imgH="20304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357818" y="2000240"/>
          <a:ext cx="2066925" cy="471487"/>
        </p:xfrm>
        <a:graphic>
          <a:graphicData uri="http://schemas.openxmlformats.org/presentationml/2006/ole">
            <p:oleObj spid="_x0000_s9220" name="Equation" r:id="rId5" imgW="888840" imgH="20304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714744" y="2857496"/>
          <a:ext cx="4337050" cy="530225"/>
        </p:xfrm>
        <a:graphic>
          <a:graphicData uri="http://schemas.openxmlformats.org/presentationml/2006/ole">
            <p:oleObj spid="_x0000_s9221" name="Equation" r:id="rId6" imgW="1866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br">
              <a:srgbClr val="000000">
                <a:alpha val="0"/>
              </a:srgbClr>
            </a:outerShdw>
          </a:effectLst>
        </a:effectStyle>
        <a:effectStyle>
          <a:effectLst>
            <a:outerShdw dir="5400000" algn="ctr">
              <a:srgbClr val="EBE9ED">
                <a:alpha val="0"/>
              </a:srgbClr>
            </a:outerShdw>
          </a:effectLst>
          <a:scene3d>
            <a:camera prst="orthographic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5000"/>
                <a:hueMod val="100000"/>
                <a:satMod val="100000"/>
              </a:schemeClr>
              <a:schemeClr val="phClr">
                <a:tint val="5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산</Template>
  <TotalTime>702</TotalTime>
  <Words>95</Words>
  <Application>Microsoft Office PowerPoint</Application>
  <PresentationFormat>화면 슬라이드 쇼(4:3)</PresentationFormat>
  <Paragraphs>48</Paragraphs>
  <Slides>11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Mountain</vt:lpstr>
      <vt:lpstr>Equation</vt:lpstr>
      <vt:lpstr>Microsoft Equation 3.0</vt:lpstr>
      <vt:lpstr>액상의  Gibbs Energy Of Mixing</vt:lpstr>
      <vt:lpstr>선형 회귀분석</vt:lpstr>
      <vt:lpstr>Enthalpy</vt:lpstr>
      <vt:lpstr>Enthalpy</vt:lpstr>
      <vt:lpstr>Enthalpy</vt:lpstr>
      <vt:lpstr>Activity</vt:lpstr>
      <vt:lpstr>Activity</vt:lpstr>
      <vt:lpstr>Activity</vt:lpstr>
      <vt:lpstr>Gibbs energy of mixing</vt:lpstr>
      <vt:lpstr>고찰</vt:lpstr>
      <vt:lpstr>고찰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Just</cp:lastModifiedBy>
  <cp:revision>33</cp:revision>
  <dcterms:created xsi:type="dcterms:W3CDTF">2006-10-05T04:04:58Z</dcterms:created>
  <dcterms:modified xsi:type="dcterms:W3CDTF">2009-10-12T06:43:46Z</dcterms:modified>
</cp:coreProperties>
</file>