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90" y="30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5573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6316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570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502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5600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1212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2898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9979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8003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8929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09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86519-9DAF-4200-93FB-5905BDA15069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4104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1700808"/>
            <a:ext cx="9143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Equation of single variable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2286000" y="422108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Seungpyo</a:t>
            </a:r>
            <a:r>
              <a:rPr lang="en-US" altLang="ko-K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Hong</a:t>
            </a:r>
            <a:endParaRPr lang="en-US" altLang="ko-K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ko-K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 Physics and Engineering Lab.</a:t>
            </a:r>
          </a:p>
          <a:p>
            <a:pPr algn="ctr"/>
            <a:r>
              <a:rPr lang="en-US" altLang="ko-K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Mechanical Engineering</a:t>
            </a:r>
          </a:p>
          <a:p>
            <a:pPr algn="ctr"/>
            <a:r>
              <a:rPr lang="en-US" altLang="ko-K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POSTECH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7689" y="2787109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Bisection method &amp; Newton method</a:t>
            </a:r>
          </a:p>
        </p:txBody>
      </p:sp>
    </p:spTree>
    <p:extLst>
      <p:ext uri="{BB962C8B-B14F-4D97-AF65-F5344CB8AC3E}">
        <p14:creationId xmlns:p14="http://schemas.microsoft.com/office/powerpoint/2010/main" val="239564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9090" y="18864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5536" y="896526"/>
            <a:ext cx="84881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temperature which makes the vapor pressure of </a:t>
            </a:r>
            <a:r>
              <a:rPr lang="en-US" altLang="ko-KR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0.5 </a:t>
            </a: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atm.</a:t>
            </a:r>
          </a:p>
        </p:txBody>
      </p:sp>
      <p:pic>
        <p:nvPicPr>
          <p:cNvPr id="18" name="그림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7228" y="2109713"/>
            <a:ext cx="6624736" cy="497163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479576" y="1772632"/>
                <a:ext cx="4471865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𝑎𝑡𝑚</m:t>
                              </m:r>
                            </m:e>
                          </m:d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f>
                            <m:f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2900</m:t>
                              </m:r>
                            </m:num>
                            <m:den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e>
                      </m:func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 −4.65</m:t>
                      </m:r>
                      <m:func>
                        <m:func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func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+19.732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9576" y="1772632"/>
                <a:ext cx="4471865" cy="5186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854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74954" y="3509772"/>
            <a:ext cx="7560840" cy="31393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DO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sz="1600" dirty="0" smtClean="0"/>
              <a:t>ENDDO</a:t>
            </a:r>
            <a:endParaRPr lang="ko-KR" alt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-19090" y="18864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 of the program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8848" y="1052736"/>
            <a:ext cx="848812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AutoNum type="arabicPeriod"/>
            </a:pPr>
            <a:r>
              <a:rPr lang="en-US" altLang="ko-K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Choose the method. (1: Newton method, 2: Bisection method)</a:t>
            </a:r>
          </a:p>
          <a:p>
            <a:pPr marL="457200" indent="-457200">
              <a:buAutoNum type="arabicPeriod"/>
            </a:pPr>
            <a:r>
              <a:rPr lang="en-US" altLang="ko-K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Initialize the variables.</a:t>
            </a:r>
            <a:br>
              <a:rPr lang="en-US" altLang="ko-K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For Newton method : initial approximation, tolerance, maximum number of iterations, possible range</a:t>
            </a:r>
            <a:br>
              <a:rPr lang="en-US" altLang="ko-K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For Bisection method : range of the solution, tolerance</a:t>
            </a:r>
            <a:r>
              <a:rPr lang="en-US" altLang="ko-K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maximum number of </a:t>
            </a:r>
            <a:r>
              <a:rPr lang="en-US" altLang="ko-K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iterations</a:t>
            </a:r>
          </a:p>
          <a:p>
            <a:pPr marL="457200" indent="-457200">
              <a:buAutoNum type="arabicPeriod"/>
            </a:pPr>
            <a:r>
              <a:rPr lang="en-US" altLang="ko-K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through each algorithm (Newton method)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0978" y="3836716"/>
            <a:ext cx="720080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If initial guess is beyond the prescribed possible range, set initial value as average of minimum and maximum values.</a:t>
            </a:r>
            <a:endParaRPr lang="ko-KR" alt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1098802" y="4459118"/>
            <a:ext cx="719297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Get P(i) values until maximum iteration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98802" y="4873785"/>
            <a:ext cx="719297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Take derivative of P(i) values (i.e. P_prime(i)) until tolerance of P value obtained above goes below tolerance (abs(P(i)) &lt; 10E-4).</a:t>
            </a:r>
            <a:endParaRPr lang="ko-KR" alt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098802" y="5493262"/>
            <a:ext cx="7200800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T(i+1) = T(i) – P(i)/P_prime(i)</a:t>
            </a:r>
            <a:endParaRPr lang="ko-KR" alt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1090978" y="5868559"/>
            <a:ext cx="7208624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tx2"/>
                </a:solidFill>
              </a:rPr>
              <a:t>Conditions</a:t>
            </a:r>
            <a:endParaRPr lang="ko-KR" altLang="en-US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08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7584" y="930816"/>
            <a:ext cx="7208624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tx2"/>
                </a:solidFill>
              </a:rPr>
              <a:t>Conditions</a:t>
            </a:r>
          </a:p>
          <a:p>
            <a:r>
              <a:rPr lang="en-US" altLang="ko-KR" b="1" dirty="0" smtClean="0"/>
              <a:t>1) </a:t>
            </a:r>
            <a:r>
              <a:rPr lang="en-US" altLang="ko-KR" dirty="0" smtClean="0"/>
              <a:t>If  T(i+1) and T(i) &gt;= 1436 , adjust T(i) = T(i) – 60 </a:t>
            </a:r>
            <a:br>
              <a:rPr lang="en-US" altLang="ko-KR" dirty="0" smtClean="0"/>
            </a:br>
            <a:r>
              <a:rPr lang="en-US" altLang="ko-KR" dirty="0" smtClean="0"/>
              <a:t>     (iterations can be reduced by choosing higher values)</a:t>
            </a:r>
            <a:endParaRPr lang="ko-KR" altLang="en-US" dirty="0"/>
          </a:p>
          <a:p>
            <a:r>
              <a:rPr lang="en-US" altLang="ko-KR" b="1" dirty="0" smtClean="0"/>
              <a:t>2) </a:t>
            </a:r>
            <a:r>
              <a:rPr lang="en-US" altLang="ko-KR" dirty="0" smtClean="0"/>
              <a:t>If T(i+1) &gt;= rangemax and T(i) &gt;= 1436, adjust T(i) = T(i) – 60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 If </a:t>
            </a:r>
            <a:r>
              <a:rPr lang="en-US" altLang="ko-KR" dirty="0"/>
              <a:t>T(i+1) &gt;= rangemax and T(i) &lt;</a:t>
            </a:r>
            <a:r>
              <a:rPr lang="en-US" altLang="ko-KR" dirty="0" smtClean="0"/>
              <a:t> </a:t>
            </a:r>
            <a:r>
              <a:rPr lang="en-US" altLang="ko-KR" dirty="0"/>
              <a:t>1436, adjust T(i) = T(i</a:t>
            </a:r>
            <a:r>
              <a:rPr lang="en-US" altLang="ko-KR" dirty="0" smtClean="0"/>
              <a:t>) + </a:t>
            </a:r>
            <a:r>
              <a:rPr lang="en-US" altLang="ko-KR" dirty="0"/>
              <a:t>60</a:t>
            </a:r>
          </a:p>
          <a:p>
            <a:r>
              <a:rPr lang="en-US" altLang="ko-KR" b="1" dirty="0" smtClean="0"/>
              <a:t>3) </a:t>
            </a:r>
            <a:r>
              <a:rPr lang="en-US" altLang="ko-KR" dirty="0"/>
              <a:t>If T(i+1) </a:t>
            </a:r>
            <a:r>
              <a:rPr lang="en-US" altLang="ko-KR" dirty="0" smtClean="0"/>
              <a:t>&lt;= rangemin, adjust </a:t>
            </a:r>
            <a:r>
              <a:rPr lang="en-US" altLang="ko-KR" dirty="0"/>
              <a:t>T(i) = T(i) – </a:t>
            </a:r>
            <a:r>
              <a:rPr lang="en-US" altLang="ko-KR" dirty="0" smtClean="0"/>
              <a:t>60</a:t>
            </a:r>
          </a:p>
          <a:p>
            <a:r>
              <a:rPr lang="en-US" altLang="ko-KR" b="1" dirty="0" smtClean="0"/>
              <a:t>4) </a:t>
            </a:r>
            <a:r>
              <a:rPr lang="en-US" altLang="ko-KR" dirty="0" smtClean="0"/>
              <a:t>Two subroutines for calculating P and P_prime are inserted.</a:t>
            </a:r>
            <a:br>
              <a:rPr lang="en-US" altLang="ko-KR" dirty="0" smtClean="0"/>
            </a:br>
            <a:r>
              <a:rPr lang="en-US" altLang="ko-KR" dirty="0" smtClean="0"/>
              <a:t>    When calculating P, if input variable is 0, adjust it to 0.1 in order to avoid </a:t>
            </a:r>
            <a:br>
              <a:rPr lang="en-US" altLang="ko-KR" dirty="0" smtClean="0"/>
            </a:br>
            <a:r>
              <a:rPr lang="en-US" altLang="ko-KR" dirty="0" smtClean="0"/>
              <a:t>    error by calculating log(0.0).</a:t>
            </a:r>
            <a:endParaRPr lang="ko-KR" alt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-19090" y="18864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Newton method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040" y="3785554"/>
            <a:ext cx="3953039" cy="296662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3789040"/>
            <a:ext cx="4104456" cy="3080254"/>
          </a:xfrm>
          <a:prstGeom prst="rect">
            <a:avLst/>
          </a:prstGeom>
        </p:spPr>
      </p:pic>
      <p:cxnSp>
        <p:nvCxnSpPr>
          <p:cNvPr id="12" name="직선 연결선 11"/>
          <p:cNvCxnSpPr/>
          <p:nvPr/>
        </p:nvCxnSpPr>
        <p:spPr>
          <a:xfrm flipH="1">
            <a:off x="5796136" y="3924054"/>
            <a:ext cx="21266" cy="25186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415490" y="3616277"/>
            <a:ext cx="803824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1436 K</a:t>
            </a:r>
            <a:endParaRPr lang="ko-KR" altLang="en-US" sz="1400" dirty="0"/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6062" y="4435185"/>
            <a:ext cx="1821734" cy="1367149"/>
          </a:xfrm>
          <a:prstGeom prst="rect">
            <a:avLst/>
          </a:prstGeom>
        </p:spPr>
      </p:pic>
      <p:pic>
        <p:nvPicPr>
          <p:cNvPr id="23" name="그림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83738" y="4820838"/>
            <a:ext cx="2000804" cy="1501535"/>
          </a:xfrm>
          <a:prstGeom prst="rect">
            <a:avLst/>
          </a:prstGeom>
        </p:spPr>
      </p:pic>
      <p:sp>
        <p:nvSpPr>
          <p:cNvPr id="24" name="타원 23"/>
          <p:cNvSpPr/>
          <p:nvPr/>
        </p:nvSpPr>
        <p:spPr>
          <a:xfrm>
            <a:off x="5202307" y="5791927"/>
            <a:ext cx="576064" cy="517109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타원 24"/>
          <p:cNvSpPr/>
          <p:nvPr/>
        </p:nvSpPr>
        <p:spPr>
          <a:xfrm>
            <a:off x="8056039" y="5791927"/>
            <a:ext cx="576064" cy="517109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타원 25"/>
          <p:cNvSpPr/>
          <p:nvPr/>
        </p:nvSpPr>
        <p:spPr>
          <a:xfrm>
            <a:off x="5803321" y="4012250"/>
            <a:ext cx="576064" cy="517109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타원 26"/>
          <p:cNvSpPr/>
          <p:nvPr/>
        </p:nvSpPr>
        <p:spPr>
          <a:xfrm>
            <a:off x="5238905" y="4013077"/>
            <a:ext cx="576064" cy="517109"/>
          </a:xfrm>
          <a:prstGeom prst="ellipse">
            <a:avLst/>
          </a:prstGeom>
          <a:solidFill>
            <a:schemeClr val="accent3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타원 27"/>
          <p:cNvSpPr/>
          <p:nvPr/>
        </p:nvSpPr>
        <p:spPr>
          <a:xfrm>
            <a:off x="7020272" y="1738144"/>
            <a:ext cx="385790" cy="375768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타원 28"/>
          <p:cNvSpPr/>
          <p:nvPr/>
        </p:nvSpPr>
        <p:spPr>
          <a:xfrm>
            <a:off x="5364586" y="2284839"/>
            <a:ext cx="362881" cy="396801"/>
          </a:xfrm>
          <a:prstGeom prst="ellipse">
            <a:avLst/>
          </a:prstGeom>
          <a:solidFill>
            <a:schemeClr val="accent3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타원 29"/>
          <p:cNvSpPr/>
          <p:nvPr/>
        </p:nvSpPr>
        <p:spPr>
          <a:xfrm>
            <a:off x="6876256" y="2034900"/>
            <a:ext cx="360040" cy="398559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315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9090" y="18864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Bisection method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2596" y="1124744"/>
            <a:ext cx="6620625" cy="49685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33152" y="5921706"/>
            <a:ext cx="5835191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Until tolerance (abs(P) &lt; 10E-4) and maximum number of iterations.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68939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9090" y="26484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Numerical example</a:t>
            </a: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017651"/>
              </p:ext>
            </p:extLst>
          </p:nvPr>
        </p:nvGraphicFramePr>
        <p:xfrm>
          <a:off x="899592" y="1131600"/>
          <a:ext cx="7488832" cy="496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1656184"/>
                <a:gridCol w="2160240"/>
                <a:gridCol w="1584176"/>
              </a:tblGrid>
              <a:tr h="377139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Newton</a:t>
                      </a:r>
                      <a:r>
                        <a:rPr lang="en-US" altLang="ko-KR" baseline="0" dirty="0" smtClean="0"/>
                        <a:t> method</a:t>
                      </a:r>
                      <a:endParaRPr lang="ko-KR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Bisection method</a:t>
                      </a:r>
                      <a:endParaRPr lang="ko-KR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713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Initial approx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iter #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Range of sol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iter #</a:t>
                      </a:r>
                      <a:endParaRPr lang="ko-KR" altLang="en-US" dirty="0" smtClean="0"/>
                    </a:p>
                  </a:txBody>
                  <a:tcPr anchor="ctr"/>
                </a:tc>
              </a:tr>
              <a:tr h="70237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-3000 K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-3000 K</a:t>
                      </a:r>
                      <a:r>
                        <a:rPr lang="en-US" altLang="ko-KR" baseline="0" dirty="0" smtClean="0"/>
                        <a:t> ~ 7000 K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18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70237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 K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 K</a:t>
                      </a:r>
                      <a:r>
                        <a:rPr lang="en-US" altLang="ko-KR" baseline="0" dirty="0" smtClean="0"/>
                        <a:t> ~ 700 K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15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7023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8000 K</a:t>
                      </a:r>
                      <a:endParaRPr lang="ko-KR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9</a:t>
                      </a:r>
                      <a:endParaRPr lang="ko-KR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-7300 K ~ 8000 K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70237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12000 K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-11300 K ~ 12000 K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17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70237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200 K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200 K ~</a:t>
                      </a:r>
                      <a:r>
                        <a:rPr lang="en-US" altLang="ko-KR" baseline="0" dirty="0" smtClean="0"/>
                        <a:t> 500 K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70237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500 K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200 K ~</a:t>
                      </a:r>
                      <a:r>
                        <a:rPr lang="en-US" altLang="ko-KR" baseline="0" dirty="0" smtClean="0"/>
                        <a:t> 500 K</a:t>
                      </a:r>
                      <a:endParaRPr lang="ko-KR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6</a:t>
                      </a:r>
                      <a:endParaRPr lang="ko-KR" alt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직사각형 2"/>
          <p:cNvSpPr/>
          <p:nvPr/>
        </p:nvSpPr>
        <p:spPr>
          <a:xfrm>
            <a:off x="6804248" y="1844824"/>
            <a:ext cx="1584176" cy="42553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2968732" y="1844824"/>
            <a:ext cx="1675275" cy="42629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6876256" y="1988840"/>
            <a:ext cx="1440160" cy="2577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6876256" y="4766672"/>
            <a:ext cx="1440160" cy="122413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784671" y="6318638"/>
            <a:ext cx="5835191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/>
              <a:t>Sol 354.6875 K</a:t>
            </a:r>
            <a:endParaRPr lang="ko-KR" altLang="en-US" sz="1600" dirty="0"/>
          </a:p>
        </p:txBody>
      </p:sp>
      <p:sp>
        <p:nvSpPr>
          <p:cNvPr id="13" name="직사각형 12"/>
          <p:cNvSpPr/>
          <p:nvPr/>
        </p:nvSpPr>
        <p:spPr>
          <a:xfrm>
            <a:off x="3059832" y="1988840"/>
            <a:ext cx="1512168" cy="2577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3059832" y="4784374"/>
            <a:ext cx="1512168" cy="122413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053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-19090" y="26484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921385"/>
              </p:ext>
            </p:extLst>
          </p:nvPr>
        </p:nvGraphicFramePr>
        <p:xfrm>
          <a:off x="899592" y="1131600"/>
          <a:ext cx="7488832" cy="4025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2808312"/>
                <a:gridCol w="2952328"/>
              </a:tblGrid>
              <a:tr h="377139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Newton</a:t>
                      </a:r>
                      <a:r>
                        <a:rPr lang="en-US" altLang="ko-KR" baseline="0" dirty="0" smtClean="0"/>
                        <a:t> method</a:t>
                      </a:r>
                      <a:endParaRPr lang="ko-KR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Bisection method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199226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Pros</a:t>
                      </a:r>
                      <a:endParaRPr lang="ko-KR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High convergence</a:t>
                      </a:r>
                      <a:r>
                        <a:rPr lang="en-US" altLang="ko-KR" baseline="0" dirty="0" smtClean="0"/>
                        <a:t> rate</a:t>
                      </a:r>
                    </a:p>
                    <a:p>
                      <a:pPr algn="ctr" latinLnBrk="1"/>
                      <a:r>
                        <a:rPr lang="en-US" altLang="ko-KR" baseline="0" dirty="0" smtClean="0"/>
                        <a:t>(especially, when it comes to broad range)</a:t>
                      </a:r>
                      <a:endParaRPr lang="ko-KR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aseline="0" dirty="0" smtClean="0"/>
                        <a:t>Easy to </a:t>
                      </a:r>
                      <a:r>
                        <a:rPr lang="en-US" altLang="ko-KR" baseline="0" dirty="0" smtClean="0"/>
                        <a:t>implement</a:t>
                      </a:r>
                    </a:p>
                    <a:p>
                      <a:pPr algn="ctr" latinLnBrk="1"/>
                      <a:r>
                        <a:rPr lang="en-US" altLang="ko-KR" baseline="0" dirty="0" smtClean="0"/>
                        <a:t>(when it comes</a:t>
                      </a:r>
                    </a:p>
                    <a:p>
                      <a:pPr algn="ctr" latinLnBrk="1"/>
                      <a:r>
                        <a:rPr lang="en-US" altLang="ko-KR" baseline="0" dirty="0" smtClean="0"/>
                        <a:t> to narrow range)</a:t>
                      </a:r>
                      <a:endParaRPr lang="en-US" altLang="ko-KR" baseline="0" dirty="0" smtClean="0"/>
                    </a:p>
                  </a:txBody>
                  <a:tcPr anchor="ctr"/>
                </a:tc>
              </a:tr>
              <a:tr h="1656184">
                <a:tc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en-US" altLang="ko-KR" dirty="0" smtClean="0"/>
                        <a:t>Cons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Hard</a:t>
                      </a:r>
                      <a:r>
                        <a:rPr lang="en-US" altLang="ko-KR" baseline="0" dirty="0" smtClean="0"/>
                        <a:t> to implement</a:t>
                      </a:r>
                    </a:p>
                    <a:p>
                      <a:pPr algn="ctr" latinLnBrk="1"/>
                      <a:r>
                        <a:rPr lang="en-US" altLang="ko-KR" baseline="0" dirty="0" smtClean="0"/>
                        <a:t>(one has to think about exceptional </a:t>
                      </a:r>
                      <a:r>
                        <a:rPr lang="en-US" altLang="ko-KR" baseline="0" dirty="0" smtClean="0"/>
                        <a:t>case)</a:t>
                      </a:r>
                    </a:p>
                    <a:p>
                      <a:pPr algn="ctr" latinLnBrk="1"/>
                      <a:r>
                        <a:rPr lang="en-US" altLang="ko-KR" baseline="0" dirty="0" smtClean="0"/>
                        <a:t>Costly </a:t>
                      </a:r>
                    </a:p>
                    <a:p>
                      <a:pPr algn="ctr" latinLnBrk="1"/>
                      <a:r>
                        <a:rPr lang="en-US" altLang="ko-KR" baseline="0" dirty="0" smtClean="0"/>
                        <a:t>(use </a:t>
                      </a:r>
                      <a:r>
                        <a:rPr lang="en-US" altLang="ko-KR" baseline="0" dirty="0" smtClean="0"/>
                        <a:t>derivatives</a:t>
                      </a:r>
                      <a:r>
                        <a:rPr lang="en-US" altLang="ko-KR" baseline="0" dirty="0" smtClean="0"/>
                        <a:t>)</a:t>
                      </a:r>
                      <a:endParaRPr lang="ko-KR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Low convergence</a:t>
                      </a:r>
                      <a:r>
                        <a:rPr lang="en-US" altLang="ko-KR" baseline="0" dirty="0" smtClean="0"/>
                        <a:t> rate</a:t>
                      </a:r>
                    </a:p>
                    <a:p>
                      <a:pPr algn="ctr" latinLnBrk="1"/>
                      <a:r>
                        <a:rPr lang="en-US" altLang="ko-KR" baseline="0" dirty="0" smtClean="0"/>
                        <a:t>(especially, when it comes to broad range)</a:t>
                      </a:r>
                      <a:endParaRPr lang="ko-KR" altLang="en-US" dirty="0" smtClean="0"/>
                    </a:p>
                    <a:p>
                      <a:pPr algn="ctr" latinLnBrk="1"/>
                      <a:endParaRPr lang="ko-KR" alt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54383" y="5373216"/>
            <a:ext cx="757993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Bisection method looks better if we know the range (narrow range) of the solution and Newton method is useful in general </a:t>
            </a:r>
            <a:r>
              <a:rPr lang="en-US" altLang="ko-KR" b="1" dirty="0" smtClean="0"/>
              <a:t>situation (broad </a:t>
            </a:r>
            <a:r>
              <a:rPr lang="en-US" altLang="ko-KR" b="1" dirty="0" smtClean="0"/>
              <a:t>range) with high convergence rate once it is implemented. 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34947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4">
      <a:majorFont>
        <a:latin typeface="Times New Roman"/>
        <a:ea typeface="맑은 고딕"/>
        <a:cs typeface=""/>
      </a:majorFont>
      <a:minorFont>
        <a:latin typeface="Times New Roman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342</Words>
  <Application>Microsoft Office PowerPoint</Application>
  <PresentationFormat>화면 슬라이드 쇼(4:3)</PresentationFormat>
  <Paragraphs>89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맑은 고딕</vt:lpstr>
      <vt:lpstr>Arial</vt:lpstr>
      <vt:lpstr>Cambria Math</vt:lpstr>
      <vt:lpstr>Times New Roman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Seungpyo Hong</dc:creator>
  <cp:lastModifiedBy>Seungpyo Hong</cp:lastModifiedBy>
  <cp:revision>26</cp:revision>
  <dcterms:created xsi:type="dcterms:W3CDTF">2014-03-08T08:19:12Z</dcterms:created>
  <dcterms:modified xsi:type="dcterms:W3CDTF">2014-03-17T11:51:40Z</dcterms:modified>
</cp:coreProperties>
</file>