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2" r:id="rId3"/>
    <p:sldId id="284" r:id="rId4"/>
    <p:sldId id="285" r:id="rId5"/>
    <p:sldId id="286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94CDDC"/>
    <a:srgbClr val="CDE8EF"/>
    <a:srgbClr val="FF6E01"/>
    <a:srgbClr val="FAF9E2"/>
    <a:srgbClr val="CCCC00"/>
    <a:srgbClr val="4F6C8B"/>
    <a:srgbClr val="F7F4E5"/>
    <a:srgbClr val="FFFB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81176" autoAdjust="0"/>
  </p:normalViewPr>
  <p:slideViewPr>
    <p:cSldViewPr>
      <p:cViewPr varScale="1">
        <p:scale>
          <a:sx n="77" d="100"/>
          <a:sy n="77" d="100"/>
        </p:scale>
        <p:origin x="108" y="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0DA48B-24CC-4535-938F-4FCAF02736FE}" type="datetimeFigureOut">
              <a:rPr lang="ko-KR" altLang="en-US" smtClean="0"/>
              <a:pPr/>
              <a:t>2017-02-27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747DAD-7D08-4C71-B750-D4B935B5BF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9940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9F36-85C4-4C1D-B2AB-7724238B195B}" type="datetimeFigureOut">
              <a:rPr lang="ko-KR" altLang="en-US" smtClean="0"/>
              <a:pPr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484E-4A17-4CF6-86BA-74E5B6416D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9752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9F36-85C4-4C1D-B2AB-7724238B195B}" type="datetimeFigureOut">
              <a:rPr lang="ko-KR" altLang="en-US" smtClean="0"/>
              <a:pPr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484E-4A17-4CF6-86BA-74E5B6416D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9618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9F36-85C4-4C1D-B2AB-7724238B195B}" type="datetimeFigureOut">
              <a:rPr lang="ko-KR" altLang="en-US" smtClean="0"/>
              <a:pPr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484E-4A17-4CF6-86BA-74E5B6416D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2550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9F36-85C4-4C1D-B2AB-7724238B195B}" type="datetimeFigureOut">
              <a:rPr lang="ko-KR" altLang="en-US" smtClean="0"/>
              <a:pPr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484E-4A17-4CF6-86BA-74E5B6416D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3249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9F36-85C4-4C1D-B2AB-7724238B195B}" type="datetimeFigureOut">
              <a:rPr lang="ko-KR" altLang="en-US" smtClean="0"/>
              <a:pPr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484E-4A17-4CF6-86BA-74E5B6416D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5045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9F36-85C4-4C1D-B2AB-7724238B195B}" type="datetimeFigureOut">
              <a:rPr lang="ko-KR" altLang="en-US" smtClean="0"/>
              <a:pPr/>
              <a:t>2017-02-27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484E-4A17-4CF6-86BA-74E5B6416D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34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9F36-85C4-4C1D-B2AB-7724238B195B}" type="datetimeFigureOut">
              <a:rPr lang="ko-KR" altLang="en-US" smtClean="0"/>
              <a:pPr/>
              <a:t>2017-02-27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484E-4A17-4CF6-86BA-74E5B6416D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9649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9F36-85C4-4C1D-B2AB-7724238B195B}" type="datetimeFigureOut">
              <a:rPr lang="ko-KR" altLang="en-US" smtClean="0"/>
              <a:pPr/>
              <a:t>2017-02-27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484E-4A17-4CF6-86BA-74E5B6416D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0813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9F36-85C4-4C1D-B2AB-7724238B195B}" type="datetimeFigureOut">
              <a:rPr lang="ko-KR" altLang="en-US" smtClean="0"/>
              <a:pPr/>
              <a:t>2017-02-27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484E-4A17-4CF6-86BA-74E5B6416D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5807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9F36-85C4-4C1D-B2AB-7724238B195B}" type="datetimeFigureOut">
              <a:rPr lang="ko-KR" altLang="en-US" smtClean="0"/>
              <a:pPr/>
              <a:t>2017-02-27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484E-4A17-4CF6-86BA-74E5B6416D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3821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9F36-85C4-4C1D-B2AB-7724238B195B}" type="datetimeFigureOut">
              <a:rPr lang="ko-KR" altLang="en-US" smtClean="0"/>
              <a:pPr/>
              <a:t>2017-02-27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484E-4A17-4CF6-86BA-74E5B6416D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8117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F9F36-85C4-4C1D-B2AB-7724238B195B}" type="datetimeFigureOut">
              <a:rPr lang="ko-KR" altLang="en-US" smtClean="0"/>
              <a:pPr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6484E-4A17-4CF6-86BA-74E5B6416D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0833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직사각형 19"/>
          <p:cNvSpPr/>
          <p:nvPr/>
        </p:nvSpPr>
        <p:spPr>
          <a:xfrm>
            <a:off x="0" y="0"/>
            <a:ext cx="9144000" cy="2276872"/>
          </a:xfrm>
          <a:prstGeom prst="rect">
            <a:avLst/>
          </a:prstGeom>
          <a:solidFill>
            <a:srgbClr val="F7F4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0" y="2276872"/>
            <a:ext cx="9144000" cy="458112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65666" y="661916"/>
            <a:ext cx="630070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dirty="0" smtClean="0"/>
              <a:t>Numerical Analysis for Materials</a:t>
            </a:r>
            <a:endParaRPr lang="ko-KR" altLang="en-US" sz="4000" dirty="0">
              <a:ln w="18415" cmpd="sng">
                <a:noFill/>
                <a:prstDash val="solid"/>
              </a:ln>
              <a:solidFill>
                <a:srgbClr val="663300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12656" y="5626894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dirty="0" smtClean="0">
                <a:solidFill>
                  <a:schemeClr val="bg1"/>
                </a:solidFill>
                <a:latin typeface="나눔바른고딕 UltraLight" panose="020B0603020101020101" pitchFamily="50" charset="-127"/>
                <a:ea typeface="나눔바른고딕 UltraLight" panose="020B0603020101020101" pitchFamily="50" charset="-127"/>
              </a:rPr>
              <a:t>Lim </a:t>
            </a:r>
            <a:r>
              <a:rPr lang="en-US" altLang="ko-KR" dirty="0" err="1">
                <a:solidFill>
                  <a:schemeClr val="bg1"/>
                </a:solidFill>
                <a:latin typeface="나눔바른고딕 UltraLight" panose="020B0603020101020101" pitchFamily="50" charset="-127"/>
                <a:ea typeface="나눔바른고딕 UltraLight" panose="020B0603020101020101" pitchFamily="50" charset="-127"/>
              </a:rPr>
              <a:t>Beom</a:t>
            </a:r>
            <a:r>
              <a:rPr lang="en-US" altLang="ko-KR" dirty="0">
                <a:solidFill>
                  <a:schemeClr val="bg1"/>
                </a:solidFill>
                <a:latin typeface="나눔바른고딕 UltraLight" panose="020B0603020101020101" pitchFamily="50" charset="-127"/>
                <a:ea typeface="나눔바른고딕 UltraLight" panose="020B0603020101020101" pitchFamily="50" charset="-127"/>
              </a:rPr>
              <a:t> </a:t>
            </a:r>
            <a:r>
              <a:rPr lang="en-US" altLang="ko-KR" dirty="0" smtClean="0">
                <a:solidFill>
                  <a:schemeClr val="bg1"/>
                </a:solidFill>
                <a:latin typeface="나눔바른고딕 UltraLight" panose="020B0603020101020101" pitchFamily="50" charset="-127"/>
                <a:ea typeface="나눔바른고딕 UltraLight" panose="020B0603020101020101" pitchFamily="50" charset="-127"/>
              </a:rPr>
              <a:t>Hwan</a:t>
            </a:r>
            <a:endParaRPr lang="ko-KR" altLang="en-US" dirty="0">
              <a:solidFill>
                <a:schemeClr val="bg1"/>
              </a:solidFill>
              <a:latin typeface="나눔바른고딕 UltraLight" panose="020B0603020101020101" pitchFamily="50" charset="-127"/>
              <a:ea typeface="나눔바른고딕 UltraLight" panose="020B0603020101020101" pitchFamily="50" charset="-127"/>
            </a:endParaRPr>
          </a:p>
        </p:txBody>
      </p:sp>
      <p:grpSp>
        <p:nvGrpSpPr>
          <p:cNvPr id="12" name="그룹 11"/>
          <p:cNvGrpSpPr/>
          <p:nvPr/>
        </p:nvGrpSpPr>
        <p:grpSpPr>
          <a:xfrm>
            <a:off x="3851920" y="3420721"/>
            <a:ext cx="1440160" cy="1880487"/>
            <a:chOff x="3851920" y="3420721"/>
            <a:chExt cx="1440160" cy="1880487"/>
          </a:xfrm>
        </p:grpSpPr>
        <p:sp>
          <p:nvSpPr>
            <p:cNvPr id="8" name="타원 7"/>
            <p:cNvSpPr/>
            <p:nvPr/>
          </p:nvSpPr>
          <p:spPr>
            <a:xfrm>
              <a:off x="3851920" y="3420721"/>
              <a:ext cx="1440160" cy="144016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4247964" y="4560895"/>
              <a:ext cx="648072" cy="44574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4247964" y="5085184"/>
              <a:ext cx="648072" cy="11143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1" name="타원 10"/>
            <p:cNvSpPr/>
            <p:nvPr/>
          </p:nvSpPr>
          <p:spPr>
            <a:xfrm>
              <a:off x="4427984" y="5085184"/>
              <a:ext cx="288032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  <p:sp>
        <p:nvSpPr>
          <p:cNvPr id="19" name="모서리가 둥근 직사각형 18"/>
          <p:cNvSpPr/>
          <p:nvPr/>
        </p:nvSpPr>
        <p:spPr>
          <a:xfrm>
            <a:off x="3131840" y="3861048"/>
            <a:ext cx="432048" cy="7200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모서리가 둥근 직사각형 22"/>
          <p:cNvSpPr/>
          <p:nvPr/>
        </p:nvSpPr>
        <p:spPr>
          <a:xfrm rot="2700000">
            <a:off x="3495449" y="3211167"/>
            <a:ext cx="432048" cy="7200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 dirty="0"/>
          </a:p>
        </p:txBody>
      </p:sp>
      <p:sp>
        <p:nvSpPr>
          <p:cNvPr id="24" name="모서리가 둥근 직사각형 23"/>
          <p:cNvSpPr/>
          <p:nvPr/>
        </p:nvSpPr>
        <p:spPr>
          <a:xfrm rot="5400000">
            <a:off x="4328962" y="2960948"/>
            <a:ext cx="432048" cy="7200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모서리가 둥근 직사각형 24"/>
          <p:cNvSpPr/>
          <p:nvPr/>
        </p:nvSpPr>
        <p:spPr>
          <a:xfrm>
            <a:off x="5508104" y="3861048"/>
            <a:ext cx="432048" cy="7200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모서리가 둥근 직사각형 25"/>
          <p:cNvSpPr/>
          <p:nvPr/>
        </p:nvSpPr>
        <p:spPr>
          <a:xfrm rot="8100000">
            <a:off x="5113869" y="3139159"/>
            <a:ext cx="432048" cy="7200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602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0"/>
            <a:ext cx="9144000" cy="85777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87870" y="256872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solidFill>
                  <a:schemeClr val="bg1"/>
                </a:solidFill>
                <a:latin typeface="나눔바른고딕 UltraLight" panose="020B0603020101020101" pitchFamily="50" charset="-127"/>
                <a:ea typeface="나눔바른고딕 UltraLight" panose="020B0603020101020101" pitchFamily="50" charset="-127"/>
              </a:rPr>
              <a:t>1</a:t>
            </a:r>
            <a:r>
              <a:rPr lang="ko-KR" altLang="en-US" sz="2400" dirty="0" smtClean="0">
                <a:solidFill>
                  <a:schemeClr val="bg1"/>
                </a:solidFill>
                <a:latin typeface="나눔바른고딕 UltraLight" panose="020B0603020101020101" pitchFamily="50" charset="-127"/>
                <a:ea typeface="나눔바른고딕 UltraLight" panose="020B0603020101020101" pitchFamily="50" charset="-127"/>
              </a:rPr>
              <a:t>번 문항</a:t>
            </a:r>
            <a:endParaRPr lang="ko-KR" altLang="en-US" sz="2400" dirty="0">
              <a:solidFill>
                <a:schemeClr val="bg1"/>
              </a:solidFill>
              <a:latin typeface="나눔바른고딕 UltraLight" panose="020B0603020101020101" pitchFamily="50" charset="-127"/>
              <a:ea typeface="나눔바른고딕 UltraLight" panose="020B0603020101020101" pitchFamily="50" charset="-127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132856"/>
            <a:ext cx="5115080" cy="29523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568" y="1196752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0.00001</a:t>
            </a:r>
            <a:r>
              <a:rPr lang="ko-KR" altLang="en-US" dirty="0" smtClean="0"/>
              <a:t>을 백만 번 더하면서 매 십만 번째 마다 결과</a:t>
            </a:r>
            <a:r>
              <a:rPr lang="ko-KR" altLang="en-US" dirty="0"/>
              <a:t>를</a:t>
            </a:r>
            <a:r>
              <a:rPr lang="ko-KR" altLang="en-US" dirty="0" smtClean="0"/>
              <a:t> 출력하시오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683727" y="2132856"/>
            <a:ext cx="320384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변수 </a:t>
            </a:r>
            <a:r>
              <a:rPr lang="en-US" altLang="ko-KR" dirty="0" err="1" smtClean="0"/>
              <a:t>i</a:t>
            </a:r>
            <a:r>
              <a:rPr lang="ko-KR" altLang="en-US" dirty="0" err="1" smtClean="0"/>
              <a:t>를</a:t>
            </a:r>
            <a:r>
              <a:rPr lang="ko-KR" altLang="en-US" dirty="0" smtClean="0"/>
              <a:t> </a:t>
            </a:r>
            <a:r>
              <a:rPr lang="en-US" altLang="ko-KR" dirty="0" smtClean="0"/>
              <a:t>double</a:t>
            </a:r>
            <a:r>
              <a:rPr lang="ko-KR" altLang="en-US" dirty="0" smtClean="0"/>
              <a:t>로 선언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I</a:t>
            </a:r>
            <a:r>
              <a:rPr lang="ko-KR" altLang="en-US" dirty="0" smtClean="0"/>
              <a:t>를 </a:t>
            </a:r>
            <a:r>
              <a:rPr lang="en-US" altLang="ko-KR" dirty="0" smtClean="0"/>
              <a:t>0.00001</a:t>
            </a:r>
            <a:r>
              <a:rPr lang="ko-KR" altLang="en-US" dirty="0" smtClean="0"/>
              <a:t>에서 </a:t>
            </a:r>
            <a:r>
              <a:rPr lang="en-US" altLang="ko-KR" dirty="0" smtClean="0"/>
              <a:t>0.00001</a:t>
            </a:r>
            <a:r>
              <a:rPr lang="ko-KR" altLang="en-US" dirty="0" smtClean="0"/>
              <a:t>씩 더함</a:t>
            </a:r>
            <a:r>
              <a:rPr lang="en-US" altLang="ko-KR" dirty="0" smtClean="0"/>
              <a:t>, -&gt;10</a:t>
            </a:r>
            <a:r>
              <a:rPr lang="ko-KR" altLang="en-US" dirty="0" smtClean="0"/>
              <a:t>이하 까지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 smtClean="0"/>
              <a:t>반복문에</a:t>
            </a:r>
            <a:r>
              <a:rPr lang="ko-KR" altLang="en-US" dirty="0" smtClean="0"/>
              <a:t> 다른 변수 </a:t>
            </a:r>
            <a:r>
              <a:rPr lang="en-US" altLang="ko-KR" dirty="0" err="1" smtClean="0"/>
              <a:t>j++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J</a:t>
            </a:r>
            <a:r>
              <a:rPr lang="ko-KR" altLang="en-US" dirty="0" smtClean="0"/>
              <a:t>로 더해진 횟수 카운트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변수 </a:t>
            </a:r>
            <a:r>
              <a:rPr lang="en-US" altLang="ko-KR" dirty="0" err="1" smtClean="0"/>
              <a:t>i</a:t>
            </a:r>
            <a:r>
              <a:rPr lang="ko-KR" altLang="en-US" dirty="0" smtClean="0"/>
              <a:t>가 정수가 될 때마다 출력하려 했으나 오류로  실패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2910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0"/>
            <a:ext cx="9144000" cy="85777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87870" y="256872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solidFill>
                  <a:schemeClr val="bg1"/>
                </a:solidFill>
                <a:latin typeface="나눔바른고딕 UltraLight" panose="020B0603020101020101" pitchFamily="50" charset="-127"/>
                <a:ea typeface="나눔바른고딕 UltraLight" panose="020B0603020101020101" pitchFamily="50" charset="-127"/>
              </a:rPr>
              <a:t>2</a:t>
            </a:r>
            <a:r>
              <a:rPr lang="ko-KR" altLang="en-US" sz="2400" dirty="0" smtClean="0">
                <a:solidFill>
                  <a:schemeClr val="bg1"/>
                </a:solidFill>
                <a:latin typeface="나눔바른고딕 UltraLight" panose="020B0603020101020101" pitchFamily="50" charset="-127"/>
                <a:ea typeface="나눔바른고딕 UltraLight" panose="020B0603020101020101" pitchFamily="50" charset="-127"/>
              </a:rPr>
              <a:t>번 문항</a:t>
            </a:r>
            <a:endParaRPr lang="ko-KR" altLang="en-US" sz="2400" dirty="0">
              <a:solidFill>
                <a:schemeClr val="bg1"/>
              </a:solidFill>
              <a:latin typeface="나눔바른고딕 UltraLight" panose="020B0603020101020101" pitchFamily="50" charset="-127"/>
              <a:ea typeface="나눔바른고딕 UltraLight" panose="020B0603020101020101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196752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</a:t>
            </a:r>
            <a:r>
              <a:rPr lang="ko-KR" altLang="en-US" dirty="0" smtClean="0"/>
              <a:t>을 백만 번 더하면서 매 십만 번째 마다 결과</a:t>
            </a:r>
            <a:r>
              <a:rPr lang="en-US" altLang="ko-KR" dirty="0" smtClean="0"/>
              <a:t>/100000</a:t>
            </a:r>
            <a:r>
              <a:rPr lang="ko-KR" altLang="en-US" dirty="0"/>
              <a:t>을</a:t>
            </a:r>
            <a:r>
              <a:rPr lang="ko-KR" altLang="en-US" dirty="0" smtClean="0"/>
              <a:t> 출력하시오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683726" y="2132856"/>
            <a:ext cx="335276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변수 </a:t>
            </a:r>
            <a:r>
              <a:rPr lang="en-US" altLang="ko-KR" dirty="0" err="1" smtClean="0"/>
              <a:t>i</a:t>
            </a:r>
            <a:r>
              <a:rPr lang="ko-KR" altLang="en-US" dirty="0" err="1" smtClean="0"/>
              <a:t>를</a:t>
            </a:r>
            <a:r>
              <a:rPr lang="ko-KR" altLang="en-US" dirty="0" smtClean="0"/>
              <a:t> </a:t>
            </a:r>
            <a:r>
              <a:rPr lang="en-US" altLang="ko-KR" dirty="0" smtClean="0"/>
              <a:t>double</a:t>
            </a:r>
            <a:r>
              <a:rPr lang="ko-KR" altLang="en-US" dirty="0" smtClean="0"/>
              <a:t>로 선언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I++, I</a:t>
            </a:r>
            <a:r>
              <a:rPr lang="ko-KR" altLang="en-US" dirty="0" smtClean="0"/>
              <a:t>가 </a:t>
            </a:r>
            <a:r>
              <a:rPr lang="en-US" altLang="ko-KR" dirty="0" smtClean="0"/>
              <a:t>100</a:t>
            </a:r>
            <a:r>
              <a:rPr lang="ko-KR" altLang="en-US" dirty="0" smtClean="0"/>
              <a:t>만 이하 까지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변수 </a:t>
            </a:r>
            <a:r>
              <a:rPr lang="en-US" altLang="ko-KR" dirty="0" smtClean="0"/>
              <a:t>j=10</a:t>
            </a:r>
            <a:r>
              <a:rPr lang="ko-KR" altLang="en-US" dirty="0" smtClean="0"/>
              <a:t>만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err="1" smtClean="0"/>
              <a:t>i</a:t>
            </a:r>
            <a:r>
              <a:rPr lang="en-US" altLang="ko-KR" dirty="0" smtClean="0"/>
              <a:t>/j==1</a:t>
            </a:r>
            <a:r>
              <a:rPr lang="ko-KR" altLang="en-US" dirty="0" smtClean="0"/>
              <a:t>일 때 출력</a:t>
            </a:r>
            <a:r>
              <a:rPr lang="en-US" altLang="ko-KR" dirty="0"/>
              <a:t> </a:t>
            </a:r>
            <a:r>
              <a:rPr lang="ko-KR" altLang="en-US" dirty="0" smtClean="0"/>
              <a:t>후</a:t>
            </a:r>
            <a:endParaRPr lang="en-US" altLang="ko-KR" dirty="0"/>
          </a:p>
          <a:p>
            <a:r>
              <a:rPr lang="en-US" altLang="ko-KR" dirty="0" smtClean="0"/>
              <a:t>J</a:t>
            </a:r>
            <a:r>
              <a:rPr lang="ko-KR" altLang="en-US" dirty="0" smtClean="0"/>
              <a:t>에 </a:t>
            </a:r>
            <a:r>
              <a:rPr lang="en-US" altLang="ko-KR" dirty="0" smtClean="0"/>
              <a:t>10</a:t>
            </a:r>
            <a:r>
              <a:rPr lang="ko-KR" altLang="en-US" dirty="0" smtClean="0"/>
              <a:t>만을 더함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오류 없이 원하는 값 출력 성공</a:t>
            </a:r>
            <a:endParaRPr lang="en-US" altLang="ko-KR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2348880"/>
            <a:ext cx="4872980" cy="286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34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0"/>
            <a:ext cx="9144000" cy="85777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87870" y="256872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solidFill>
                  <a:schemeClr val="bg1"/>
                </a:solidFill>
                <a:latin typeface="나눔바른고딕 UltraLight" panose="020B0603020101020101" pitchFamily="50" charset="-127"/>
                <a:ea typeface="나눔바른고딕 UltraLight" panose="020B0603020101020101" pitchFamily="50" charset="-127"/>
              </a:rPr>
              <a:t>3</a:t>
            </a:r>
            <a:r>
              <a:rPr lang="ko-KR" altLang="en-US" sz="2400" dirty="0" smtClean="0">
                <a:solidFill>
                  <a:schemeClr val="bg1"/>
                </a:solidFill>
                <a:latin typeface="나눔바른고딕 UltraLight" panose="020B0603020101020101" pitchFamily="50" charset="-127"/>
                <a:ea typeface="나눔바른고딕 UltraLight" panose="020B0603020101020101" pitchFamily="50" charset="-127"/>
              </a:rPr>
              <a:t>번 문항</a:t>
            </a:r>
            <a:r>
              <a:rPr lang="en-US" altLang="ko-KR" sz="2400" dirty="0" smtClean="0">
                <a:solidFill>
                  <a:schemeClr val="bg1"/>
                </a:solidFill>
                <a:latin typeface="나눔바른고딕 UltraLight" panose="020B0603020101020101" pitchFamily="50" charset="-127"/>
                <a:ea typeface="나눔바른고딕 UltraLight" panose="020B0603020101020101" pitchFamily="50" charset="-127"/>
              </a:rPr>
              <a:t>-1</a:t>
            </a:r>
            <a:endParaRPr lang="ko-KR" altLang="en-US" sz="2400" dirty="0">
              <a:solidFill>
                <a:schemeClr val="bg1"/>
              </a:solidFill>
              <a:latin typeface="나눔바른고딕 UltraLight" panose="020B0603020101020101" pitchFamily="50" charset="-127"/>
              <a:ea typeface="나눔바른고딕 UltraLight" panose="020B0603020101020101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196752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현재 사용하고 있는 컴퓨터가 </a:t>
            </a:r>
            <a:r>
              <a:rPr lang="en-US" altLang="ko-KR" dirty="0" smtClean="0"/>
              <a:t>single precision</a:t>
            </a:r>
            <a:r>
              <a:rPr lang="ko-KR" altLang="en-US" dirty="0" smtClean="0"/>
              <a:t>에서 구분할 수 있는 수의 정밀도가 어느 정도인지 프로그램을 짜서 확인하고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 </a:t>
            </a:r>
            <a:r>
              <a:rPr lang="en-US" altLang="ko-KR" dirty="0" smtClean="0"/>
              <a:t>system</a:t>
            </a:r>
            <a:r>
              <a:rPr lang="ko-KR" altLang="en-US" dirty="0" smtClean="0"/>
              <a:t>이 몇 개의 </a:t>
            </a:r>
            <a:r>
              <a:rPr lang="en-US" altLang="ko-KR" dirty="0" smtClean="0"/>
              <a:t>bit</a:t>
            </a:r>
            <a:r>
              <a:rPr lang="ko-KR" altLang="en-US" dirty="0" smtClean="0"/>
              <a:t>로 가수를 표현하는지 판정하시오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348880"/>
            <a:ext cx="3175412" cy="3744416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896" y="4953178"/>
            <a:ext cx="2859498" cy="1152128"/>
          </a:xfrm>
          <a:prstGeom prst="rect">
            <a:avLst/>
          </a:prstGeom>
        </p:spPr>
      </p:pic>
      <p:sp>
        <p:nvSpPr>
          <p:cNvPr id="7" name="오른쪽 화살표 6"/>
          <p:cNvSpPr/>
          <p:nvPr/>
        </p:nvSpPr>
        <p:spPr>
          <a:xfrm rot="2137959">
            <a:off x="2611041" y="4324052"/>
            <a:ext cx="1008112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4139952" y="2348880"/>
            <a:ext cx="48245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I=1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j=0.5</a:t>
            </a:r>
            <a:r>
              <a:rPr lang="ko-KR" altLang="en-US" dirty="0" smtClean="0"/>
              <a:t>를 각각 </a:t>
            </a:r>
            <a:r>
              <a:rPr lang="en-US" altLang="ko-KR" dirty="0" smtClean="0"/>
              <a:t>float</a:t>
            </a:r>
            <a:r>
              <a:rPr lang="ko-KR" altLang="en-US" dirty="0" smtClean="0"/>
              <a:t>로 선언 </a:t>
            </a:r>
            <a:r>
              <a:rPr lang="en-US" altLang="ko-KR" dirty="0" smtClean="0"/>
              <a:t>(single)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</a:t>
            </a:r>
            <a:r>
              <a:rPr lang="ko-KR" altLang="en-US" dirty="0" smtClean="0"/>
              <a:t>에 </a:t>
            </a:r>
            <a:r>
              <a:rPr lang="en-US" altLang="ko-KR" dirty="0" smtClean="0"/>
              <a:t>j</a:t>
            </a:r>
            <a:r>
              <a:rPr lang="ko-KR" altLang="en-US" dirty="0" smtClean="0"/>
              <a:t>를 더한 값을 출력</a:t>
            </a:r>
            <a:r>
              <a:rPr lang="en-US" altLang="ko-KR" dirty="0" smtClean="0"/>
              <a:t>, </a:t>
            </a:r>
            <a:r>
              <a:rPr lang="ko-KR" altLang="en-US" dirty="0" smtClean="0"/>
              <a:t>횟수</a:t>
            </a:r>
            <a:r>
              <a:rPr lang="en-US" altLang="ko-KR" dirty="0" smtClean="0"/>
              <a:t>+</a:t>
            </a:r>
            <a:r>
              <a:rPr lang="ko-KR" altLang="en-US" dirty="0" smtClean="0"/>
              <a:t>시 </a:t>
            </a:r>
            <a:r>
              <a:rPr lang="en-US" altLang="ko-KR" dirty="0" smtClean="0"/>
              <a:t>j</a:t>
            </a:r>
            <a:r>
              <a:rPr lang="ko-KR" altLang="en-US" dirty="0" smtClean="0"/>
              <a:t>에 </a:t>
            </a:r>
            <a:r>
              <a:rPr lang="en-US" altLang="ko-KR" dirty="0" smtClean="0"/>
              <a:t>½ </a:t>
            </a:r>
            <a:r>
              <a:rPr lang="ko-KR" altLang="en-US" dirty="0" smtClean="0"/>
              <a:t>곱함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I==1</a:t>
            </a:r>
            <a:r>
              <a:rPr lang="ko-KR" altLang="en-US" dirty="0" smtClean="0"/>
              <a:t>일 때 </a:t>
            </a:r>
            <a:r>
              <a:rPr lang="ko-KR" altLang="en-US" dirty="0" err="1" smtClean="0"/>
              <a:t>반복문</a:t>
            </a:r>
            <a:r>
              <a:rPr lang="ko-KR" altLang="en-US" dirty="0" smtClean="0"/>
              <a:t> 종료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24</a:t>
            </a:r>
            <a:r>
              <a:rPr lang="ko-KR" altLang="en-US" dirty="0" smtClean="0"/>
              <a:t>번째에서 멈춤 </a:t>
            </a:r>
            <a:r>
              <a:rPr lang="en-US" altLang="ko-KR" dirty="0" smtClean="0"/>
              <a:t>-&gt; 23bit </a:t>
            </a:r>
            <a:r>
              <a:rPr lang="ko-KR" altLang="en-US" dirty="0" smtClean="0"/>
              <a:t>체제</a:t>
            </a:r>
            <a:endParaRPr lang="en-US" altLang="ko-KR" dirty="0" smtClean="0"/>
          </a:p>
          <a:p>
            <a:r>
              <a:rPr lang="en-US" altLang="ko-KR" dirty="0" smtClean="0"/>
              <a:t>½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23</a:t>
            </a:r>
            <a:r>
              <a:rPr lang="ko-KR" altLang="en-US" dirty="0" smtClean="0"/>
              <a:t>제곱까지 표현 가능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3995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0"/>
            <a:ext cx="9144000" cy="85777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87870" y="256872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solidFill>
                  <a:schemeClr val="bg1"/>
                </a:solidFill>
                <a:latin typeface="나눔바른고딕 UltraLight" panose="020B0603020101020101" pitchFamily="50" charset="-127"/>
                <a:ea typeface="나눔바른고딕 UltraLight" panose="020B0603020101020101" pitchFamily="50" charset="-127"/>
              </a:rPr>
              <a:t>3</a:t>
            </a:r>
            <a:r>
              <a:rPr lang="ko-KR" altLang="en-US" sz="2400" dirty="0" smtClean="0">
                <a:solidFill>
                  <a:schemeClr val="bg1"/>
                </a:solidFill>
                <a:latin typeface="나눔바른고딕 UltraLight" panose="020B0603020101020101" pitchFamily="50" charset="-127"/>
                <a:ea typeface="나눔바른고딕 UltraLight" panose="020B0603020101020101" pitchFamily="50" charset="-127"/>
              </a:rPr>
              <a:t>번 문항</a:t>
            </a:r>
            <a:r>
              <a:rPr lang="en-US" altLang="ko-KR" sz="2400" dirty="0" smtClean="0">
                <a:solidFill>
                  <a:schemeClr val="bg1"/>
                </a:solidFill>
                <a:latin typeface="나눔바른고딕 UltraLight" panose="020B0603020101020101" pitchFamily="50" charset="-127"/>
                <a:ea typeface="나눔바른고딕 UltraLight" panose="020B0603020101020101" pitchFamily="50" charset="-127"/>
              </a:rPr>
              <a:t>-2</a:t>
            </a:r>
            <a:endParaRPr lang="ko-KR" altLang="en-US" sz="2400" dirty="0">
              <a:solidFill>
                <a:schemeClr val="bg1"/>
              </a:solidFill>
              <a:latin typeface="나눔바른고딕 UltraLight" panose="020B0603020101020101" pitchFamily="50" charset="-127"/>
              <a:ea typeface="나눔바른고딕 UltraLight" panose="020B0603020101020101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196752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현재 사용하고 있는 컴퓨터가 </a:t>
            </a:r>
            <a:r>
              <a:rPr lang="en-US" altLang="ko-KR" dirty="0" smtClean="0"/>
              <a:t>single precision</a:t>
            </a:r>
            <a:r>
              <a:rPr lang="ko-KR" altLang="en-US" dirty="0" smtClean="0"/>
              <a:t>에서 구분할 수 있는 수의 정밀도가 어느 정도인지 프로그램을 짜서 확인하고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 </a:t>
            </a:r>
            <a:r>
              <a:rPr lang="en-US" altLang="ko-KR" dirty="0" smtClean="0"/>
              <a:t>system</a:t>
            </a:r>
            <a:r>
              <a:rPr lang="ko-KR" altLang="en-US" dirty="0" smtClean="0"/>
              <a:t>이 몇 개의 </a:t>
            </a:r>
            <a:r>
              <a:rPr lang="en-US" altLang="ko-KR" dirty="0" smtClean="0"/>
              <a:t>bit</a:t>
            </a:r>
            <a:r>
              <a:rPr lang="ko-KR" altLang="en-US" dirty="0" smtClean="0"/>
              <a:t>로 가수를 표현하는지 판정하시오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2238697"/>
            <a:ext cx="2516131" cy="114369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3968" y="2348880"/>
            <a:ext cx="4608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같은 프로그램에서 </a:t>
            </a:r>
            <a:r>
              <a:rPr lang="en-US" altLang="ko-KR" dirty="0" smtClean="0"/>
              <a:t>float</a:t>
            </a:r>
            <a:r>
              <a:rPr lang="ko-KR" altLang="en-US" dirty="0" smtClean="0"/>
              <a:t>를 </a:t>
            </a:r>
            <a:r>
              <a:rPr lang="en-US" altLang="ko-KR" dirty="0" smtClean="0"/>
              <a:t>double</a:t>
            </a:r>
            <a:r>
              <a:rPr lang="ko-KR" altLang="en-US" dirty="0" smtClean="0"/>
              <a:t>로 선언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53</a:t>
            </a:r>
            <a:r>
              <a:rPr lang="ko-KR" altLang="en-US" dirty="0" smtClean="0"/>
              <a:t>번째 결과값이 나옴 </a:t>
            </a:r>
            <a:r>
              <a:rPr lang="en-US" altLang="ko-KR" dirty="0" smtClean="0"/>
              <a:t>-&gt; 52bit</a:t>
            </a:r>
            <a:r>
              <a:rPr lang="ko-KR" altLang="en-US" dirty="0" smtClean="0"/>
              <a:t>체제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4365104"/>
            <a:ext cx="3413328" cy="158417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0" y="4365104"/>
            <a:ext cx="43204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0</a:t>
            </a:r>
            <a:r>
              <a:rPr lang="ko-KR" altLang="en-US" dirty="0" smtClean="0"/>
              <a:t>에서 </a:t>
            </a:r>
            <a:r>
              <a:rPr lang="en-US" altLang="ko-KR" dirty="0" smtClean="0"/>
              <a:t>½</a:t>
            </a:r>
            <a:r>
              <a:rPr lang="ko-KR" altLang="en-US" dirty="0" smtClean="0"/>
              <a:t>의 제곱을 더하는 알고리즘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54</a:t>
            </a:r>
            <a:r>
              <a:rPr lang="ko-KR" altLang="en-US" dirty="0" smtClean="0"/>
              <a:t>번 까지 출력됨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53</a:t>
            </a:r>
            <a:r>
              <a:rPr lang="ko-KR" altLang="en-US" dirty="0" smtClean="0"/>
              <a:t>번 </a:t>
            </a:r>
            <a:r>
              <a:rPr lang="en-US" altLang="ko-KR" dirty="0" smtClean="0"/>
              <a:t>: ½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53</a:t>
            </a:r>
            <a:r>
              <a:rPr lang="ko-KR" altLang="en-US" dirty="0" smtClean="0"/>
              <a:t>승 제곱을 더해짐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이유는</a:t>
            </a:r>
            <a:r>
              <a:rPr lang="en-US" altLang="ko-KR" dirty="0" smtClean="0"/>
              <a:t>?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1674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952</TotalTime>
  <Words>261</Words>
  <Application>Microsoft Office PowerPoint</Application>
  <PresentationFormat>화면 슬라이드 쇼(4:3)</PresentationFormat>
  <Paragraphs>45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0" baseType="lpstr">
      <vt:lpstr>나눔고딕 ExtraBold</vt:lpstr>
      <vt:lpstr>나눔바른고딕 UltraLight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임범환</cp:lastModifiedBy>
  <cp:revision>72</cp:revision>
  <dcterms:created xsi:type="dcterms:W3CDTF">2014-05-12T07:03:55Z</dcterms:created>
  <dcterms:modified xsi:type="dcterms:W3CDTF">2017-02-27T15:44:22Z</dcterms:modified>
</cp:coreProperties>
</file>