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4"/>
  </p:notesMasterIdLst>
  <p:sldIdLst>
    <p:sldId id="274" r:id="rId5"/>
    <p:sldId id="315" r:id="rId6"/>
    <p:sldId id="319" r:id="rId7"/>
    <p:sldId id="316" r:id="rId8"/>
    <p:sldId id="317" r:id="rId9"/>
    <p:sldId id="318" r:id="rId10"/>
    <p:sldId id="309" r:id="rId11"/>
    <p:sldId id="320" r:id="rId12"/>
    <p:sldId id="321" r:id="rId13"/>
  </p:sldIdLst>
  <p:sldSz cx="12192000" cy="6858000"/>
  <p:notesSz cx="6886575" cy="10018713"/>
  <p:embeddedFontLst>
    <p:embeddedFont>
      <p:font typeface="KoPubWorld돋움체 Bold" panose="020B0600000101010101" charset="-127"/>
      <p:bold r:id="rId15"/>
    </p:embeddedFont>
    <p:embeddedFont>
      <p:font typeface="KoPubWorld돋움체 Light" panose="020B0600000101010101" charset="-127"/>
      <p:regular r:id="rId16"/>
    </p:embeddedFont>
    <p:embeddedFont>
      <p:font typeface="Cambria Math" panose="02040503050406030204" pitchFamily="18" charset="0"/>
      <p:regular r:id="rId17"/>
    </p:embeddedFont>
    <p:embeddedFont>
      <p:font typeface="나눔스퀘어" panose="020B0600000101010101" pitchFamily="50" charset="-127"/>
      <p:regular r:id="rId18"/>
    </p:embeddedFont>
    <p:embeddedFont>
      <p:font typeface="나눔스퀘어_ac Bold" panose="020B0600000101010101" pitchFamily="50" charset="-127"/>
      <p:bold r:id="rId19"/>
    </p:embeddedFont>
    <p:embeddedFont>
      <p:font typeface="나눔스퀘어_ac ExtraBold" panose="020B0600000101010101" pitchFamily="50" charset="-127"/>
      <p:bold r:id="rId20"/>
    </p:embeddedFont>
    <p:embeddedFont>
      <p:font typeface="맑은 고딕" panose="020B0503020000020004" pitchFamily="50" charset="-127"/>
      <p:regular r:id="rId21"/>
      <p:bold r:id="rId2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472C4"/>
    <a:srgbClr val="36D2CE"/>
    <a:srgbClr val="85EFE2"/>
    <a:srgbClr val="FDEDF0"/>
    <a:srgbClr val="64D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262" autoAdjust="0"/>
  </p:normalViewPr>
  <p:slideViewPr>
    <p:cSldViewPr snapToGrid="0">
      <p:cViewPr varScale="1">
        <p:scale>
          <a:sx n="114" d="100"/>
          <a:sy n="114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7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267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267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813BBE38-68F8-412D-9668-5EC6E4489083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658" y="4821506"/>
            <a:ext cx="5509260" cy="3944868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183" cy="50267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0799" y="9516039"/>
            <a:ext cx="2984183" cy="50267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A0735941-F849-4D30-9186-DE8E8283D0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215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24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8701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7671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902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8257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317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3066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992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97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735941-F849-4D30-9186-DE8E8283D0F7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867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0079F7-1BDE-401F-901E-02A90F9D2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4A9B5BF-FBB6-4901-84EE-838A7C801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4DFFE3-0837-4762-B229-764CCCFFE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0E6BB08-C6CD-4B68-A95A-C0471BC5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DE8E12-A20E-43EB-9214-88A9924A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345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E867D3-5430-410D-8400-111FBF3A3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93EBFBC-819C-4B27-88D4-D19F31499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4A9D9D-6BCC-4978-B561-0F1AB8B6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CCF1A1-AFB2-4C48-BD45-BD42F5AC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43E432-C59B-4658-9D89-286CE953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6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845BC2-0329-46A5-BB1C-7A5416F4B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4A021D2-C485-4A4D-8E5A-4ACEFC5EF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7780D5-259F-47F0-88D5-E3ADEC05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4428820-F01C-4E5C-89EB-A9762BC3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ADB37B-7CEC-4447-81E4-DD3A6DED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19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7C89C7-27CD-4A97-90B7-4DD77F72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D3DC1C-D131-4061-8930-FFA615993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13BD02-7BA8-4BBC-AA38-71F372127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64464A4-6D4C-4C1A-9EC4-C77AE47B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5B3F6AB-1EEC-4010-A945-A2E032D1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5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B1D198-6537-4C0D-8D26-7A483A19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7E50832-AFA7-4B94-8D03-2DF06D403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9E9AD6-C40C-4012-A493-9AF95255A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4E0D95-BDD7-48DB-B4BC-1D3D8C68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ABFA3E-BED5-4DF4-AB05-A59C05A7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55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B7CF12-E197-4FDA-A488-25804059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20D48C-6396-48E3-AAEA-86F028FEEE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F2A53D2-7AFC-4DDA-A83E-59DBFA1FB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A767CE4-0D16-40CD-A0FE-6BE7FDD3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5EA0EAF-A65C-499C-B6EE-A8B897C50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9B09D08-940C-491B-9A4E-2E5B4ECE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16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7C6B6D-51B0-461F-91B1-D54732EA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409FFA-E886-417E-BB8C-9DD5BFE48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7E042C-4BC5-4DA8-B66A-381A0422E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D206237-DC12-499B-89C2-3DCAEF6FA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4D1F9D6-A934-4B3E-ABB6-519C4F5D1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461EA77-3E1C-440A-B465-759737FF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57B1BF4-7D23-4FD7-ADA4-CF075E4B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3F3A825-A101-4B66-84D9-2B71404E5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5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11E278-F75D-4660-9D08-0D3E0FE08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108FB9F-22CF-4F1C-B7E4-41201529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3753459-8735-432A-A77F-655AC95E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1E6F224-6E76-44B8-AECB-13DF5B7D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3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17824F4-6A1C-4395-8C7D-51776DE33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58D92FB-714B-4526-B6F1-CFEFF713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1CDFFFF-6B78-492F-804D-9DE2DC6B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67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489EA7-983F-4230-90A7-9085374E2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05C8B69-658D-4532-87C4-98C2FEC8D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FA0CA3-3DCF-4A98-B87D-00C628D4D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D74F306-CCC9-49A0-9BFB-CBF87DF81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116356C-9E73-4E64-9EB1-3990F9DD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9D31894-02AA-4561-96F6-E6F6C0E39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368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3E7A0D-BB4D-432E-88A7-72A8B8FD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BBCEC50-41F9-470E-B94D-FF1B7038F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9589834-27AD-430A-B41D-BA680E602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A17B97-91FE-4EF2-9699-D8F66FD8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A2CC-AD33-4BEB-BEDF-7117FCB0AF3A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5E1E57C-0C84-45F3-A201-5E0715E61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E44D6F3-878A-48C0-9D2C-E2E8891A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84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9D68312-D8C0-4AB8-AD63-279CDB622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1D770D-F22B-4D8D-86E5-378840FD8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E8EA0C6-F6DF-4FD8-8E68-EC42C947E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1A2CC-AD33-4BEB-BEDF-7117FCB0AF3A}" type="datetimeFigureOut">
              <a:rPr lang="ko-KR" altLang="en-US" smtClean="0"/>
              <a:t>2022-10-12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EB42F0-8675-4D0B-918D-F44560B8C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B4EEFF-1B8A-4E4B-ABD3-DD5B98FDF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B6F26-7B99-433C-A969-9457AF99F1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277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D9D9645-2F2B-4BB1-B5BA-17C241E6CFC2}"/>
              </a:ext>
            </a:extLst>
          </p:cNvPr>
          <p:cNvSpPr/>
          <p:nvPr/>
        </p:nvSpPr>
        <p:spPr>
          <a:xfrm>
            <a:off x="0" y="0"/>
            <a:ext cx="12213771" cy="29858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BD5C53C-9B19-415C-B6B8-94AEDDE075AC}"/>
              </a:ext>
            </a:extLst>
          </p:cNvPr>
          <p:cNvSpPr/>
          <p:nvPr/>
        </p:nvSpPr>
        <p:spPr>
          <a:xfrm>
            <a:off x="0" y="6559420"/>
            <a:ext cx="12213771" cy="29858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84F941-B1A5-42ED-AD78-B0F57A275C9B}"/>
              </a:ext>
            </a:extLst>
          </p:cNvPr>
          <p:cNvSpPr txBox="1"/>
          <p:nvPr/>
        </p:nvSpPr>
        <p:spPr>
          <a:xfrm>
            <a:off x="1808848" y="1134614"/>
            <a:ext cx="8574302" cy="676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Homework 5</a:t>
            </a:r>
            <a:endParaRPr lang="en-US" altLang="ko-KR" sz="2800" b="1" dirty="0">
              <a:solidFill>
                <a:schemeClr val="tx1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A48C10D-BC63-4199-A117-B649B23B7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2" y="6600017"/>
            <a:ext cx="2739006" cy="2328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454FB77-8CA8-44A5-B3A3-346CC73F2790}"/>
              </a:ext>
            </a:extLst>
          </p:cNvPr>
          <p:cNvSpPr txBox="1"/>
          <p:nvPr/>
        </p:nvSpPr>
        <p:spPr>
          <a:xfrm>
            <a:off x="3425241" y="4877357"/>
            <a:ext cx="53415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Doyoon Kim</a:t>
            </a:r>
          </a:p>
          <a:p>
            <a:pPr algn="ctr"/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algn="ctr"/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Department of Materials Science and Engineering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KoPubWorld돋움체 Light" panose="00000300000000000000" pitchFamily="2" charset="-127"/>
              <a:ea typeface="KoPubWorld돋움체 Light" panose="00000300000000000000" pitchFamily="2" charset="-127"/>
              <a:cs typeface="KoPubWorld돋움체 Light" panose="00000300000000000000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1383B03-8DDD-401F-9E54-3F288FE6F2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409" y="2622303"/>
            <a:ext cx="2055181" cy="205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Problem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01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6D3FDE-EF06-672C-5664-5FF82BD36A54}"/>
              </a:ext>
            </a:extLst>
          </p:cNvPr>
          <p:cNvSpPr txBox="1"/>
          <p:nvPr/>
        </p:nvSpPr>
        <p:spPr>
          <a:xfrm>
            <a:off x="557400" y="1185828"/>
            <a:ext cx="6012993" cy="48581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Problem : 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각 상의 𝐿 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parameter(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𝐿</a:t>
            </a:r>
            <a:r>
              <a:rPr lang="en-US" altLang="ko-KR" sz="1600" baseline="-250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00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,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𝐿</a:t>
            </a:r>
            <a:r>
              <a:rPr lang="en-US" altLang="ko-KR" sz="1600" baseline="-250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01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,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𝐿</a:t>
            </a:r>
            <a:r>
              <a:rPr lang="en-US" altLang="ko-KR" sz="1600" baseline="-250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10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,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𝐿</a:t>
            </a:r>
            <a:r>
              <a:rPr lang="en-US" altLang="ko-KR" sz="1600" baseline="-250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11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)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를 구하라</a:t>
            </a:r>
            <a:endParaRPr lang="en-US" altLang="ko-KR" sz="1600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600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주어진 자료</a:t>
            </a:r>
            <a:endParaRPr lang="en-US" altLang="ko-KR" sz="1600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(1)</a:t>
            </a:r>
          </a:p>
          <a:p>
            <a:pPr>
              <a:lnSpc>
                <a:spcPct val="150000"/>
              </a:lnSpc>
            </a:pPr>
            <a:endParaRPr lang="en-US" altLang="ko-KR" sz="1600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600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600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600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(2) Enthalpy of mixing (J/mol) in liquid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(3) Activity of Tk in liquid at 1500 K (reference state: Liquid Tk)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(4) Enthalpy of Formation in FCC and BCC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(5) Activity of Ps in BCC and Activity of Tk in FCC at 600 K</a:t>
            </a:r>
          </a:p>
          <a:p>
            <a:pPr>
              <a:lnSpc>
                <a:spcPct val="150000"/>
              </a:lnSpc>
            </a:pPr>
            <a:endParaRPr lang="ko-KR" altLang="en-US" sz="1600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03BC70E-51AC-A977-E8C0-BD9095BC0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950" y="2369055"/>
            <a:ext cx="2804264" cy="177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50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Regression Function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02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354B28B-A56F-9234-1087-A12662B03F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177" y="1411448"/>
            <a:ext cx="4189384" cy="488933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C8BE5A2B-FBDF-0B16-2A09-4FD48A3B1A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540" y="3429000"/>
            <a:ext cx="2503066" cy="947106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B09C08-C36F-41DA-F630-0037F24705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9540" y="4376106"/>
            <a:ext cx="1752600" cy="581025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6FE71337-D549-070B-7E8F-0473848C79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2415" y="4957131"/>
            <a:ext cx="1466850" cy="838200"/>
          </a:xfrm>
          <a:prstGeom prst="rect">
            <a:avLst/>
          </a:prstGeom>
        </p:spPr>
      </p:pic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6CA2FBB6-0DF1-1460-8FCC-B56D064CB22F}"/>
              </a:ext>
            </a:extLst>
          </p:cNvPr>
          <p:cNvCxnSpPr/>
          <p:nvPr/>
        </p:nvCxnSpPr>
        <p:spPr>
          <a:xfrm flipV="1">
            <a:off x="4387442" y="3993160"/>
            <a:ext cx="1870745" cy="511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0155C73F-7D18-9A7C-4FED-E0F052E913E8}"/>
              </a:ext>
            </a:extLst>
          </p:cNvPr>
          <p:cNvCxnSpPr>
            <a:cxnSpLocks/>
          </p:cNvCxnSpPr>
          <p:nvPr/>
        </p:nvCxnSpPr>
        <p:spPr>
          <a:xfrm flipV="1">
            <a:off x="4253218" y="4663459"/>
            <a:ext cx="2069197" cy="84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391CA526-AFC9-5DD5-A52D-90A814EB6A5B}"/>
              </a:ext>
            </a:extLst>
          </p:cNvPr>
          <p:cNvCxnSpPr>
            <a:cxnSpLocks/>
          </p:cNvCxnSpPr>
          <p:nvPr/>
        </p:nvCxnSpPr>
        <p:spPr>
          <a:xfrm flipV="1">
            <a:off x="2769765" y="5446552"/>
            <a:ext cx="3409775" cy="253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56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Case of Liquid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02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981706-0D9A-E3FD-98D4-9B5073642D7C}"/>
                  </a:ext>
                </a:extLst>
              </p:cNvPr>
              <p:cNvSpPr txBox="1"/>
              <p:nvPr/>
            </p:nvSpPr>
            <p:spPr>
              <a:xfrm>
                <a:off x="713064" y="1166070"/>
                <a:ext cx="10813409" cy="4862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altLang="ko-KR" sz="1600" dirty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Enthalpy of Mixing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</m:sSup>
                    </m:oMath>
                  </m:oMathPara>
                </a14:m>
                <a:endParaRPr lang="en-US" altLang="ko-KR" sz="1600" i="1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s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𝐿</m:t>
                          </m:r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𝑝</m:t>
                          </m:r>
                        </m:sup>
                      </m:sSup>
                      <m:r>
                        <a:rPr lang="en-US" altLang="ko-KR" sz="1600" i="1">
                          <a:latin typeface="Cambria Math" panose="02040503050406030204" pitchFamily="18" charset="0"/>
                          <a:ea typeface="HY궁서" panose="02030600000101010101" pitchFamily="18" charset="-127"/>
                        </a:rPr>
                        <m:t>=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00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  <a:ea typeface="HY궁서" panose="02030600000101010101" pitchFamily="18" charset="-127"/>
                        </a:rPr>
                        <m:t>+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01</m:t>
                          </m:r>
                        </m:sub>
                      </m:sSub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𝐾𝑠</m:t>
                          </m:r>
                        </m:sub>
                      </m:sSub>
                    </m:oMath>
                  </m:oMathPara>
                </a14:m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altLang="ko-KR" sz="1600" dirty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Activity</a:t>
                </a:r>
                <a:endParaRPr lang="en-US" altLang="ko-KR" sz="1600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𝑙𝑖𝑞</m:t>
                          </m:r>
                        </m:sup>
                      </m:sSubSup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ko-KR" sz="1600" b="0" i="0" smtClean="0">
                          <a:latin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𝑟𝑒𝑓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𝑙𝑖𝑞</m:t>
                          </m:r>
                        </m:sup>
                      </m:sSubSup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𝑙𝑖𝑞</m:t>
                          </m:r>
                        </m:sup>
                      </m:sSup>
                      <m:r>
                        <a:rPr lang="en-US" altLang="ko-KR" sz="1600" b="0" i="0" smtClean="0">
                          <a:latin typeface="Cambria Math" panose="02040503050406030204" pitchFamily="18" charset="0"/>
                        </a:rPr>
                        <m:t>    </m:t>
                      </m:r>
                      <m:d>
                        <m:d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𝑙𝑖𝑞</m:t>
                              </m:r>
                            </m:sup>
                          </m:s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𝑙𝑖𝑞</m:t>
                          </m:r>
                        </m:sup>
                      </m:sSubSup>
                      <m:r>
                        <a:rPr lang="en-US" altLang="ko-KR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ko-KR" sz="160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ko-K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sSubSup>
                        <m:sSub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𝑟𝑒𝑓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𝑙𝑖𝑞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𝑅𝑇𝑙𝑛</m:t>
                      </m:r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altLang="ko-KR" sz="1600" dirty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Linear Regression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ko-KR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00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</m:oMath>
                  </m:oMathPara>
                </a14:m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  <m:func>
                            <m:func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ko-KR" sz="16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</m:func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  <m:func>
                            <m:funcPr>
                              <m:ctrlP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ko-KR" sz="16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US" altLang="ko-KR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  <m:t>𝑇𝑘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00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ko-KR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</m:oMath>
                  </m:oMathPara>
                </a14:m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981706-0D9A-E3FD-98D4-9B5073642D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064" y="1166070"/>
                <a:ext cx="10813409" cy="4862934"/>
              </a:xfrm>
              <a:prstGeom prst="rect">
                <a:avLst/>
              </a:prstGeom>
              <a:blipFill>
                <a:blip r:embed="rId3"/>
                <a:stretch>
                  <a:fillRect l="-22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67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Case of FCC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02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2A96A5-3C01-CA80-BBC2-299A118B3654}"/>
                  </a:ext>
                </a:extLst>
              </p:cNvPr>
              <p:cNvSpPr txBox="1"/>
              <p:nvPr/>
            </p:nvSpPr>
            <p:spPr>
              <a:xfrm>
                <a:off x="713063" y="1166070"/>
                <a:ext cx="10687575" cy="5022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altLang="ko-KR" sz="1600" dirty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Enthalpy of Formation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altLang="ko-KR" sz="160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sSubSup>
                        <m:sSub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𝐵𝐶𝐶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𝐹𝐶𝐶</m:t>
                          </m:r>
                        </m:sup>
                      </m:sSup>
                    </m:oMath>
                  </m:oMathPara>
                </a14:m>
                <a:endParaRPr lang="en-US" altLang="ko-KR" sz="1600" i="1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s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𝐿</m:t>
                          </m:r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𝐹𝐶𝐶</m:t>
                          </m:r>
                        </m:sup>
                      </m:sSup>
                      <m:r>
                        <a:rPr lang="en-US" altLang="ko-KR" sz="1600" i="1">
                          <a:latin typeface="Cambria Math" panose="02040503050406030204" pitchFamily="18" charset="0"/>
                          <a:ea typeface="HY궁서" panose="02030600000101010101" pitchFamily="18" charset="-127"/>
                        </a:rPr>
                        <m:t>=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00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  <a:ea typeface="HY궁서" panose="02030600000101010101" pitchFamily="18" charset="-127"/>
                        </a:rPr>
                        <m:t>+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𝑇𝑘</m:t>
                          </m:r>
                        </m:sub>
                      </m:sSub>
                    </m:oMath>
                  </m:oMathPara>
                </a14:m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altLang="ko-KR" sz="1600" dirty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Activity</a:t>
                </a:r>
                <a:endParaRPr lang="en-US" altLang="ko-KR" sz="1600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ko-KR" sz="1600">
                          <a:latin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𝐵𝐶𝐶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   </m:t>
                      </m:r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</m:ctrlPr>
                            </m:s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𝐹𝐶𝐶</m:t>
                              </m:r>
                            </m:sup>
                          </m:s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𝑅𝑇𝑙𝑛</m:t>
                      </m:r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altLang="ko-KR" sz="1600" dirty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Linear Regression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Sup>
                            <m:sSub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𝑓𝑐𝑐</m:t>
                              </m:r>
                            </m:sup>
                          </m:sSub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∆°</m:t>
                          </m:r>
                          <m:sSubSup>
                            <m:sSub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  <m: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𝑏𝑐𝑐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𝑓𝑐𝑐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00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</m:oMath>
                  </m:oMathPara>
                </a14:m>
                <a:endParaRPr lang="en-US" altLang="ko-KR" sz="160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𝑅𝑇</m:t>
                          </m:r>
                          <m:func>
                            <m:func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</m:func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𝑅𝑇</m:t>
                          </m:r>
                          <m:func>
                            <m:func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∆°</m:t>
                              </m:r>
                              <m:sSubSup>
                                <m:sSubSup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  <m:sup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𝑏𝑐𝑐</m:t>
                                  </m:r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</m:t>
                                  </m:r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𝑓𝑐𝑐</m:t>
                                  </m:r>
                                </m:sup>
                              </m:sSubSup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  <m:t>𝑇𝑘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00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</m:oMath>
                  </m:oMathPara>
                </a14:m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D2A96A5-3C01-CA80-BBC2-299A118B3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063" y="1166070"/>
                <a:ext cx="10687575" cy="5022209"/>
              </a:xfrm>
              <a:prstGeom prst="rect">
                <a:avLst/>
              </a:prstGeom>
              <a:blipFill>
                <a:blip r:embed="rId3"/>
                <a:stretch>
                  <a:fillRect l="-22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61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Case of BCC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02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4DBF0E0-D894-06F3-30F7-4D1430AD168E}"/>
                  </a:ext>
                </a:extLst>
              </p:cNvPr>
              <p:cNvSpPr txBox="1"/>
              <p:nvPr/>
            </p:nvSpPr>
            <p:spPr>
              <a:xfrm>
                <a:off x="713064" y="1166070"/>
                <a:ext cx="10695964" cy="4986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altLang="ko-KR" sz="1600" dirty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Enthalpy of Formation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altLang="ko-KR" sz="160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  <m:sSubSup>
                        <m:sSub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𝐶𝐶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𝐵𝐶𝐶</m:t>
                          </m:r>
                        </m:sup>
                      </m:sSup>
                    </m:oMath>
                  </m:oMathPara>
                </a14:m>
                <a:endParaRPr lang="en-US" altLang="ko-KR" sz="1600" i="1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s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𝐿</m:t>
                          </m:r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𝐵𝐶𝐶</m:t>
                          </m:r>
                        </m:sup>
                      </m:sSup>
                      <m:r>
                        <a:rPr lang="en-US" altLang="ko-KR" sz="1600" i="1">
                          <a:latin typeface="Cambria Math" panose="02040503050406030204" pitchFamily="18" charset="0"/>
                          <a:ea typeface="HY궁서" panose="02030600000101010101" pitchFamily="18" charset="-127"/>
                        </a:rPr>
                        <m:t>=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00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  <a:ea typeface="HY궁서" panose="02030600000101010101" pitchFamily="18" charset="-127"/>
                        </a:rPr>
                        <m:t>+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𝑇𝑘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  <a:ea typeface="HY궁서" panose="02030600000101010101" pitchFamily="18" charset="-127"/>
                        </a:rPr>
                        <m:t> </m:t>
                      </m:r>
                    </m:oMath>
                  </m:oMathPara>
                </a14:m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altLang="ko-KR" sz="1600" dirty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Activity</a:t>
                </a:r>
                <a:endParaRPr lang="en-US" altLang="ko-KR" sz="1600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ko-KR" sz="1600">
                          <a:latin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𝐶𝐶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𝑅𝑇𝑙𝑛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1600" b="0" i="1" smtClean="0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𝐵𝐶𝐶</m:t>
                          </m:r>
                        </m:sup>
                      </m:s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   </m:t>
                      </m:r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</m:ctrlPr>
                            </m:s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𝐵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𝐶𝐶</m:t>
                              </m:r>
                            </m:sup>
                          </m:s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HY궁서" panose="02030600000101010101" pitchFamily="18" charset="-127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𝑃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HY궁서" panose="02030600000101010101" pitchFamily="18" charset="-127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sSubSup>
                        <m:sSub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  <m:sup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𝐶𝐶</m:t>
                          </m:r>
                        </m:sup>
                      </m:sSubSup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𝑅𝑇𝑙𝑛</m:t>
                      </m:r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ko-KR" sz="1600" b="0" i="1" smtClean="0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altLang="ko-KR" sz="1600" dirty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Linear Regression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Sup>
                            <m:sSub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sub>
                            <m: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𝑏𝑐𝑐</m:t>
                              </m:r>
                            </m:sup>
                          </m:sSubSup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ko-K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∆°</m:t>
                          </m:r>
                          <m:sSubSup>
                            <m:sSub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𝑃𝑠</m:t>
                              </m:r>
                            </m:sub>
                            <m: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𝑐𝑐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𝑐𝑐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00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</m:oMath>
                  </m:oMathPara>
                </a14:m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𝑅𝑇</m:t>
                          </m:r>
                          <m:func>
                            <m:func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𝑃𝑠</m:t>
                                  </m:r>
                                </m:sub>
                              </m:sSub>
                            </m:e>
                          </m:func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𝑅𝑇</m:t>
                          </m:r>
                          <m:func>
                            <m:func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ko-KR" sz="16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ko-KR" sz="1600" i="1">
                                          <a:latin typeface="Cambria Math" panose="02040503050406030204" pitchFamily="18" charset="0"/>
                                        </a:rPr>
                                        <m:t>𝑇𝑘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∆°</m:t>
                              </m:r>
                              <m:sSubSup>
                                <m:sSubSup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𝑃𝑠</m:t>
                                  </m:r>
                                </m:sub>
                                <m:sup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𝑓𝑐𝑐</m:t>
                                  </m:r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→</m:t>
                                  </m:r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𝑏𝑐𝑐</m:t>
                                  </m:r>
                                </m:sup>
                              </m:sSubSup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  <m:t>𝑇𝑘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00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1600" i="1">
                              <a:latin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</m:oMath>
                  </m:oMathPara>
                </a14:m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endParaRPr lang="en-US" altLang="ko-KR" sz="1600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4DBF0E0-D894-06F3-30F7-4D1430AD16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064" y="1166070"/>
                <a:ext cx="10695964" cy="4986045"/>
              </a:xfrm>
              <a:prstGeom prst="rect">
                <a:avLst/>
              </a:prstGeom>
              <a:blipFill>
                <a:blip r:embed="rId3"/>
                <a:stretch>
                  <a:fillRect l="-22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296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Result - Liquid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02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EF1BBF-BD91-04B4-0CE7-36DA31A31410}"/>
              </a:ext>
            </a:extLst>
          </p:cNvPr>
          <p:cNvSpPr txBox="1"/>
          <p:nvPr/>
        </p:nvSpPr>
        <p:spPr>
          <a:xfrm>
            <a:off x="620815" y="1129101"/>
            <a:ext cx="6094602" cy="3200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Result</a:t>
            </a: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en-US" altLang="ko-KR" sz="1600" dirty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en-US" altLang="ko-KR" sz="1600" dirty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1600" dirty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Parameter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400" dirty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L00:12496.913738310439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400" dirty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L10:-2397.9002909404803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400" dirty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L01:-9.600819273288312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400" dirty="0">
                <a:solidFill>
                  <a:prstClr val="black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L11:-1.6094527077796996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스퀘어" panose="020B0600000101010101" pitchFamily="50" charset="-127"/>
              <a:ea typeface="나눔스퀘어" panose="020B0600000101010101" pitchFamily="50" charset="-127"/>
              <a:cs typeface="+mn-cs"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1D13252E-80DE-A848-1EE1-A7BC37ED9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132" y="1102006"/>
            <a:ext cx="2522539" cy="2326993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0B13D001-FB49-619A-0E79-1D46FD1CAD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7131" y="3789725"/>
            <a:ext cx="2522539" cy="231502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994F77C-6926-EB37-0B74-ADA60BF9E608}"/>
                  </a:ext>
                </a:extLst>
              </p:cNvPr>
              <p:cNvSpPr txBox="1"/>
              <p:nvPr/>
            </p:nvSpPr>
            <p:spPr>
              <a:xfrm>
                <a:off x="10070936" y="1379888"/>
                <a:ext cx="22174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=−4795.80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+14894.81</m:t>
                      </m:r>
                    </m:oMath>
                  </m:oMathPara>
                </a14:m>
                <a:endParaRPr lang="en-US" altLang="ko-KR" sz="14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=0.9999973</m:t>
                      </m:r>
                    </m:oMath>
                  </m:oMathPara>
                </a14:m>
                <a:endParaRPr lang="ko-KR" altLang="en-US" sz="14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994F77C-6926-EB37-0B74-ADA60BF9E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0936" y="1379888"/>
                <a:ext cx="2217467" cy="430887"/>
              </a:xfrm>
              <a:prstGeom prst="rect">
                <a:avLst/>
              </a:prstGeom>
              <a:blipFill>
                <a:blip r:embed="rId5"/>
                <a:stretch>
                  <a:fillRect l="-824" r="-824" b="-422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0B914FB-4202-515F-AC86-934FFE49D8A4}"/>
                  </a:ext>
                </a:extLst>
              </p:cNvPr>
              <p:cNvSpPr txBox="1"/>
              <p:nvPr/>
            </p:nvSpPr>
            <p:spPr>
              <a:xfrm>
                <a:off x="9819985" y="4150451"/>
                <a:ext cx="21180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=−9624.16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+2907.76</m:t>
                      </m:r>
                    </m:oMath>
                  </m:oMathPara>
                </a14:m>
                <a:endParaRPr lang="en-US" altLang="ko-KR" sz="14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=0.9999973</m:t>
                      </m:r>
                    </m:oMath>
                  </m:oMathPara>
                </a14:m>
                <a:endParaRPr lang="ko-KR" altLang="en-US" sz="14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0B914FB-4202-515F-AC86-934FFE49D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985" y="4150451"/>
                <a:ext cx="2118079" cy="430887"/>
              </a:xfrm>
              <a:prstGeom prst="rect">
                <a:avLst/>
              </a:prstGeom>
              <a:blipFill>
                <a:blip r:embed="rId6"/>
                <a:stretch>
                  <a:fillRect l="-1153" r="-865" b="-422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그림 30">
            <a:extLst>
              <a:ext uri="{FF2B5EF4-FFF2-40B4-BE49-F238E27FC236}">
                <a16:creationId xmlns:a16="http://schemas.microsoft.com/office/drawing/2014/main" id="{1426AE3D-2B30-3751-77BF-BFFF7913BA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1974" y="1545672"/>
            <a:ext cx="6638925" cy="10382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7D2051-0C7A-1005-408D-ECF0AFE4C31E}"/>
                  </a:ext>
                </a:extLst>
              </p:cNvPr>
              <p:cNvSpPr txBox="1"/>
              <p:nvPr/>
            </p:nvSpPr>
            <p:spPr>
              <a:xfrm>
                <a:off x="652002" y="6003539"/>
                <a:ext cx="7343105" cy="369332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</m:t>
                    </m:r>
                  </m:oMath>
                </a14:m>
                <a:r>
                  <a:rPr lang="ko-KR" altLang="en-US" dirty="0"/>
                  <a:t> 이므로 </a:t>
                </a:r>
                <a:r>
                  <a:rPr lang="en-US" altLang="ko-KR" dirty="0"/>
                  <a:t>sub-regular solution</a:t>
                </a:r>
                <a:r>
                  <a:rPr lang="ko-KR" altLang="en-US" dirty="0"/>
                  <a:t>이다</a:t>
                </a: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7D2051-0C7A-1005-408D-ECF0AFE4C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02" y="6003539"/>
                <a:ext cx="7343105" cy="369332"/>
              </a:xfrm>
              <a:prstGeom prst="rect">
                <a:avLst/>
              </a:prstGeom>
              <a:blipFill>
                <a:blip r:embed="rId8"/>
                <a:stretch>
                  <a:fillRect t="-7937" b="-22222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478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648D33-2C48-43E4-E1FB-89D7609C2B40}"/>
              </a:ext>
            </a:extLst>
          </p:cNvPr>
          <p:cNvSpPr txBox="1"/>
          <p:nvPr/>
        </p:nvSpPr>
        <p:spPr>
          <a:xfrm>
            <a:off x="557400" y="1102007"/>
            <a:ext cx="6094602" cy="3200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Result</a:t>
            </a: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en-US" altLang="ko-KR" sz="1600" dirty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1600" dirty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스퀘어" panose="020B0600000101010101" pitchFamily="50" charset="-127"/>
              <a:ea typeface="나눔스퀘어" panose="020B0600000101010101" pitchFamily="50" charset="-127"/>
              <a:cs typeface="+mn-cs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Parameter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L00:8997.710134396166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L10:-3599.6901814709754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L01:-4.396152332822268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L11:-2.3948949780076867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Result - FCC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02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2FEA0BA-D23F-41C7-1B75-7C9DA02307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2151" y="1102006"/>
            <a:ext cx="2522539" cy="2326993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140C0795-69CE-938D-E5C3-AD1C29F5D9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2151" y="3789725"/>
            <a:ext cx="2522539" cy="236363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FB76A6-863E-F456-E8CE-06E73E15D18A}"/>
                  </a:ext>
                </a:extLst>
              </p:cNvPr>
              <p:cNvSpPr txBox="1"/>
              <p:nvPr/>
            </p:nvSpPr>
            <p:spPr>
              <a:xfrm>
                <a:off x="10065956" y="1418318"/>
                <a:ext cx="22174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=−7199.38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+12597.40</m:t>
                      </m:r>
                    </m:oMath>
                  </m:oMathPara>
                </a14:m>
                <a:endParaRPr lang="en-US" altLang="ko-KR" sz="14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=0.9999971</m:t>
                      </m:r>
                    </m:oMath>
                  </m:oMathPara>
                </a14:m>
                <a:endParaRPr lang="ko-KR" altLang="en-US" sz="1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FB76A6-863E-F456-E8CE-06E73E15D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5956" y="1418318"/>
                <a:ext cx="2217467" cy="430887"/>
              </a:xfrm>
              <a:prstGeom prst="rect">
                <a:avLst/>
              </a:prstGeom>
              <a:blipFill>
                <a:blip r:embed="rId5"/>
                <a:stretch>
                  <a:fillRect l="-824" r="-824" b="-571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9F38353-8A08-54E2-F0C2-646D7D6D99DA}"/>
                  </a:ext>
                </a:extLst>
              </p:cNvPr>
              <p:cNvSpPr txBox="1"/>
              <p:nvPr/>
            </p:nvSpPr>
            <p:spPr>
              <a:xfrm>
                <a:off x="9803207" y="4091400"/>
                <a:ext cx="22174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=−14384.07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+9595.51</m:t>
                      </m:r>
                    </m:oMath>
                  </m:oMathPara>
                </a14:m>
                <a:endParaRPr lang="en-US" altLang="ko-KR" sz="14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=0.9999932</m:t>
                      </m:r>
                    </m:oMath>
                  </m:oMathPara>
                </a14:m>
                <a:endParaRPr lang="ko-KR" altLang="en-US" sz="1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9F38353-8A08-54E2-F0C2-646D7D6D9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3207" y="4091400"/>
                <a:ext cx="2217467" cy="430887"/>
              </a:xfrm>
              <a:prstGeom prst="rect">
                <a:avLst/>
              </a:prstGeom>
              <a:blipFill>
                <a:blip r:embed="rId6"/>
                <a:stretch>
                  <a:fillRect l="-824" r="-1099" b="-422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그림 9">
            <a:extLst>
              <a:ext uri="{FF2B5EF4-FFF2-40B4-BE49-F238E27FC236}">
                <a16:creationId xmlns:a16="http://schemas.microsoft.com/office/drawing/2014/main" id="{2DC58B2E-898D-BE32-E8B7-CDD4C9BF21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400" y="1633762"/>
            <a:ext cx="6638925" cy="8953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AF1B6C-D5D6-1E9B-3D78-C0CBDE469D80}"/>
                  </a:ext>
                </a:extLst>
              </p:cNvPr>
              <p:cNvSpPr txBox="1"/>
              <p:nvPr/>
            </p:nvSpPr>
            <p:spPr>
              <a:xfrm>
                <a:off x="652002" y="6003539"/>
                <a:ext cx="7343105" cy="369332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</m:t>
                    </m:r>
                  </m:oMath>
                </a14:m>
                <a:r>
                  <a:rPr lang="ko-KR" altLang="en-US" dirty="0"/>
                  <a:t> 이므로 </a:t>
                </a:r>
                <a:r>
                  <a:rPr lang="en-US" altLang="ko-KR" dirty="0"/>
                  <a:t>sub-regular solution</a:t>
                </a:r>
                <a:r>
                  <a:rPr lang="ko-KR" altLang="en-US" dirty="0"/>
                  <a:t>이다</a:t>
                </a: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9AF1B6C-D5D6-1E9B-3D78-C0CBDE469D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02" y="6003539"/>
                <a:ext cx="7343105" cy="369332"/>
              </a:xfrm>
              <a:prstGeom prst="rect">
                <a:avLst/>
              </a:prstGeom>
              <a:blipFill>
                <a:blip r:embed="rId8"/>
                <a:stretch>
                  <a:fillRect t="-7937" b="-22222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9214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7911EE-5C87-BA9E-D799-A37EF5E58EC4}"/>
              </a:ext>
            </a:extLst>
          </p:cNvPr>
          <p:cNvSpPr txBox="1"/>
          <p:nvPr/>
        </p:nvSpPr>
        <p:spPr>
          <a:xfrm>
            <a:off x="557400" y="1102007"/>
            <a:ext cx="6094602" cy="3200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Result</a:t>
            </a: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en-US" altLang="ko-KR" sz="1600" dirty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marL="285750" marR="0" lvl="0" indent="-28575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en-US" altLang="ko-KR" sz="1600" dirty="0">
              <a:solidFill>
                <a:prstClr val="black"/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스퀘어" panose="020B0600000101010101" pitchFamily="50" charset="-127"/>
              <a:ea typeface="나눔스퀘어" panose="020B0600000101010101" pitchFamily="50" charset="-127"/>
              <a:cs typeface="+mn-cs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kumimoji="0" lang="en-US" altLang="ko-K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Parameter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L00:6999.84505995766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L10:0.8154944113588759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L01:-3.986352199615394</a:t>
            </a: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rPr>
              <a:t>L11:-0.07177165589312132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505D9C9E-8325-4A59-BEFC-3BC22C85BDAD}"/>
              </a:ext>
            </a:extLst>
          </p:cNvPr>
          <p:cNvSpPr/>
          <p:nvPr/>
        </p:nvSpPr>
        <p:spPr>
          <a:xfrm flipV="1">
            <a:off x="557400" y="1001162"/>
            <a:ext cx="11077200" cy="18000"/>
          </a:xfrm>
          <a:prstGeom prst="rect">
            <a:avLst/>
          </a:prstGeom>
          <a:solidFill>
            <a:srgbClr val="64D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D0033C3-456D-4151-9AAB-F0A2E961A5B6}"/>
              </a:ext>
            </a:extLst>
          </p:cNvPr>
          <p:cNvSpPr/>
          <p:nvPr/>
        </p:nvSpPr>
        <p:spPr>
          <a:xfrm>
            <a:off x="1435859" y="271010"/>
            <a:ext cx="8731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  <a:cs typeface="KoPubWorld돋움체 Bold" panose="00000800000000000000" pitchFamily="2" charset="-127"/>
              </a:rPr>
              <a:t>Result - BCC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41637C-F02D-4ED4-9B17-10A92FFC6619}"/>
              </a:ext>
            </a:extLst>
          </p:cNvPr>
          <p:cNvSpPr txBox="1"/>
          <p:nvPr/>
        </p:nvSpPr>
        <p:spPr>
          <a:xfrm>
            <a:off x="652002" y="188165"/>
            <a:ext cx="877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rgbClr val="64DEC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02</a:t>
            </a:r>
            <a:endParaRPr lang="ko-KR" altLang="en-US" sz="4800" b="1" dirty="0">
              <a:solidFill>
                <a:srgbClr val="64DEC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B94F203-7B08-08E6-CCFF-6FD4273681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7928" y="1102006"/>
            <a:ext cx="2483430" cy="2326993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7C31385A-5758-5471-C6C0-0FDE19FE50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7928" y="3823281"/>
            <a:ext cx="2483430" cy="232699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9347D4-8D8D-47BA-E025-FB685729FB40}"/>
                  </a:ext>
                </a:extLst>
              </p:cNvPr>
              <p:cNvSpPr txBox="1"/>
              <p:nvPr/>
            </p:nvSpPr>
            <p:spPr>
              <a:xfrm>
                <a:off x="9697673" y="2413813"/>
                <a:ext cx="20828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=1.630989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+6999.03</m:t>
                      </m:r>
                    </m:oMath>
                  </m:oMathPara>
                </a14:m>
                <a:endParaRPr lang="en-US" altLang="ko-KR" sz="14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=0.0057678</m:t>
                      </m:r>
                    </m:oMath>
                  </m:oMathPara>
                </a14:m>
                <a:endParaRPr lang="ko-KR" altLang="en-US" sz="1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09347D4-8D8D-47BA-E025-FB685729F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7673" y="2413813"/>
                <a:ext cx="2082814" cy="430887"/>
              </a:xfrm>
              <a:prstGeom prst="rect">
                <a:avLst/>
              </a:prstGeom>
              <a:blipFill>
                <a:blip r:embed="rId5"/>
                <a:stretch>
                  <a:fillRect l="-1173" r="-1173" b="-422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D980903-33E6-127B-49D3-FEFA36259C10}"/>
                  </a:ext>
                </a:extLst>
              </p:cNvPr>
              <p:cNvSpPr txBox="1"/>
              <p:nvPr/>
            </p:nvSpPr>
            <p:spPr>
              <a:xfrm>
                <a:off x="9630346" y="4986777"/>
                <a:ext cx="22174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=−84.49499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+4650.28</m:t>
                      </m:r>
                    </m:oMath>
                  </m:oMathPara>
                </a14:m>
                <a:endParaRPr lang="en-US" altLang="ko-KR" sz="14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=0.114338</m:t>
                      </m:r>
                    </m:oMath>
                  </m:oMathPara>
                </a14:m>
                <a:endParaRPr lang="ko-KR" altLang="en-US" sz="1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D980903-33E6-127B-49D3-FEFA36259C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0346" y="4986777"/>
                <a:ext cx="2217467" cy="430887"/>
              </a:xfrm>
              <a:prstGeom prst="rect">
                <a:avLst/>
              </a:prstGeom>
              <a:blipFill>
                <a:blip r:embed="rId6"/>
                <a:stretch>
                  <a:fillRect l="-1099" r="-824" b="-422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그림 12">
            <a:extLst>
              <a:ext uri="{FF2B5EF4-FFF2-40B4-BE49-F238E27FC236}">
                <a16:creationId xmlns:a16="http://schemas.microsoft.com/office/drawing/2014/main" id="{B566AD78-8BF6-B66D-4840-05B5993A0A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400" y="1611406"/>
            <a:ext cx="6858000" cy="8858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165D9C-5F1A-0BC4-5E36-922DD7A12F14}"/>
                  </a:ext>
                </a:extLst>
              </p:cNvPr>
              <p:cNvSpPr txBox="1"/>
              <p:nvPr/>
            </p:nvSpPr>
            <p:spPr>
              <a:xfrm>
                <a:off x="652002" y="6003539"/>
                <a:ext cx="7343105" cy="369332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≪1</m:t>
                    </m:r>
                  </m:oMath>
                </a14:m>
                <a:r>
                  <a:rPr lang="ko-KR" altLang="en-US" dirty="0"/>
                  <a:t> 이므로 </a:t>
                </a:r>
                <a:r>
                  <a:rPr lang="en-US" altLang="ko-KR" dirty="0"/>
                  <a:t>regular solution</a:t>
                </a:r>
                <a:r>
                  <a:rPr lang="ko-KR" altLang="en-US" dirty="0"/>
                  <a:t>이다</a:t>
                </a:r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165D9C-5F1A-0BC4-5E36-922DD7A12F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02" y="6003539"/>
                <a:ext cx="7343105" cy="369332"/>
              </a:xfrm>
              <a:prstGeom prst="rect">
                <a:avLst/>
              </a:prstGeom>
              <a:blipFill>
                <a:blip r:embed="rId8"/>
                <a:stretch>
                  <a:fillRect t="-7937" b="-22222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2358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438EAF2AEEDB6646B49BAEB4E9067415" ma:contentTypeVersion="11" ma:contentTypeDescription="새 문서를 만듭니다." ma:contentTypeScope="" ma:versionID="c70cbb427cf7144245ecc6542e099810">
  <xsd:schema xmlns:xsd="http://www.w3.org/2001/XMLSchema" xmlns:xs="http://www.w3.org/2001/XMLSchema" xmlns:p="http://schemas.microsoft.com/office/2006/metadata/properties" xmlns:ns2="7e35c7c0-d65d-4026-aa29-8e28389d5dca" xmlns:ns3="6b2c1820-fc22-4c1f-a7ce-90fe4cf8a5a6" targetNamespace="http://schemas.microsoft.com/office/2006/metadata/properties" ma:root="true" ma:fieldsID="7979637d994ac627c7c06314c35e4c0a" ns2:_="" ns3:_="">
    <xsd:import namespace="7e35c7c0-d65d-4026-aa29-8e28389d5dca"/>
    <xsd:import namespace="6b2c1820-fc22-4c1f-a7ce-90fe4cf8a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35c7c0-d65d-4026-aa29-8e28389d5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이미지 태그" ma:readOnly="false" ma:fieldId="{5cf76f15-5ced-4ddc-b409-7134ff3c332f}" ma:taxonomyMulti="true" ma:sspId="f6223de4-15ab-4a83-af7e-8c9254df05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c1820-fc22-4c1f-a7ce-90fe4cf8a5a6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01de360-47aa-45ec-a195-8201e0463a3b}" ma:internalName="TaxCatchAll" ma:showField="CatchAllData" ma:web="6b2c1820-fc22-4c1f-a7ce-90fe4cf8a5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b2c1820-fc22-4c1f-a7ce-90fe4cf8a5a6" xsi:nil="true"/>
    <lcf76f155ced4ddcb4097134ff3c332f xmlns="7e35c7c0-d65d-4026-aa29-8e28389d5d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F4BAA1-99B6-4A0E-A049-8DB707449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35c7c0-d65d-4026-aa29-8e28389d5dca"/>
    <ds:schemaRef ds:uri="6b2c1820-fc22-4c1f-a7ce-90fe4cf8a5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F4A0EF-8E1B-444C-B58D-1160C20B216F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6b2c1820-fc22-4c1f-a7ce-90fe4cf8a5a6"/>
    <ds:schemaRef ds:uri="7e35c7c0-d65d-4026-aa29-8e28389d5dca"/>
  </ds:schemaRefs>
</ds:datastoreItem>
</file>

<file path=customXml/itemProps3.xml><?xml version="1.0" encoding="utf-8"?>
<ds:datastoreItem xmlns:ds="http://schemas.openxmlformats.org/officeDocument/2006/customXml" ds:itemID="{176911D4-AAED-4E28-981D-2590834FA9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178969</TotalTime>
  <Words>435</Words>
  <Application>Microsoft Office PowerPoint</Application>
  <PresentationFormat>와이드스크린</PresentationFormat>
  <Paragraphs>107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20" baseType="lpstr">
      <vt:lpstr>나눔스퀘어_ac ExtraBold</vt:lpstr>
      <vt:lpstr>Cambria Math</vt:lpstr>
      <vt:lpstr>HY궁서</vt:lpstr>
      <vt:lpstr>나눔스퀘어_ac Bold</vt:lpstr>
      <vt:lpstr>Wingdings</vt:lpstr>
      <vt:lpstr>KoPubWorld돋움체 Bold</vt:lpstr>
      <vt:lpstr>Arial</vt:lpstr>
      <vt:lpstr>맑은 고딕</vt:lpstr>
      <vt:lpstr>나눔스퀘어</vt:lpstr>
      <vt:lpstr>KoPubWorld돋움체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 유진</dc:creator>
  <cp:lastModifiedBy>김도윤</cp:lastModifiedBy>
  <cp:revision>983</cp:revision>
  <cp:lastPrinted>2022-02-19T07:57:17Z</cp:lastPrinted>
  <dcterms:created xsi:type="dcterms:W3CDTF">2020-01-03T14:16:53Z</dcterms:created>
  <dcterms:modified xsi:type="dcterms:W3CDTF">2022-10-12T17:12:54Z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0x010100438EAF2AEEDB6646B49BAEB4E9067415</vt:lpwstr>
  </property>
  <property fmtid="{D5CDD505-2E9C-101B-9397-08002B2CF9AE}" pid="3" name="MediaServiceImageTags">
    <vt:lpwstr/>
  </property>
</Properties>
</file>