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84" r:id="rId4"/>
    <p:sldId id="285" r:id="rId5"/>
    <p:sldId id="293" r:id="rId6"/>
    <p:sldId id="258" r:id="rId7"/>
    <p:sldId id="286" r:id="rId8"/>
    <p:sldId id="287" r:id="rId9"/>
    <p:sldId id="300" r:id="rId10"/>
    <p:sldId id="312" r:id="rId11"/>
    <p:sldId id="311" r:id="rId12"/>
    <p:sldId id="276" r:id="rId13"/>
    <p:sldId id="313" r:id="rId14"/>
    <p:sldId id="310" r:id="rId15"/>
    <p:sldId id="26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5920B7-16F7-450A-888C-670AB950FA4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A9E97AC0-C322-4BF0-B559-508F6A1CF82F}">
      <dgm:prSet phldrT="[텍스트]"/>
      <dgm:spPr/>
      <dgm:t>
        <a:bodyPr/>
        <a:lstStyle/>
        <a:p>
          <a:pPr latinLnBrk="1"/>
          <a:r>
            <a:rPr lang="en-US" altLang="ko-KR" dirty="0" smtClean="0"/>
            <a:t>Solution Model</a:t>
          </a:r>
          <a:endParaRPr lang="ko-KR" altLang="en-US" dirty="0"/>
        </a:p>
      </dgm:t>
    </dgm:pt>
    <dgm:pt modelId="{B4D82439-A5A7-4E8F-9A54-521A012CB27A}" type="parTrans" cxnId="{D58006BB-E8AF-47AD-879F-F4FF67F213D4}">
      <dgm:prSet/>
      <dgm:spPr/>
      <dgm:t>
        <a:bodyPr/>
        <a:lstStyle/>
        <a:p>
          <a:pPr latinLnBrk="1"/>
          <a:endParaRPr lang="ko-KR" altLang="en-US"/>
        </a:p>
      </dgm:t>
    </dgm:pt>
    <dgm:pt modelId="{8B745B1F-2BFD-4A62-8014-9682735B0A08}" type="sibTrans" cxnId="{D58006BB-E8AF-47AD-879F-F4FF67F213D4}">
      <dgm:prSet/>
      <dgm:spPr/>
      <dgm:t>
        <a:bodyPr/>
        <a:lstStyle/>
        <a:p>
          <a:pPr latinLnBrk="1"/>
          <a:endParaRPr lang="ko-KR" altLang="en-US"/>
        </a:p>
      </dgm:t>
    </dgm:pt>
    <dgm:pt modelId="{C695CA7D-FC88-4911-9177-BF3D31FE3830}">
      <dgm:prSet phldrT="[텍스트]" custT="1"/>
      <dgm:spPr/>
      <dgm:t>
        <a:bodyPr/>
        <a:lstStyle/>
        <a:p>
          <a:pPr latinLnBrk="1"/>
          <a:r>
            <a:rPr lang="en-US" altLang="ko-KR" sz="2400" dirty="0" smtClean="0"/>
            <a:t>Non-ideal Solution</a:t>
          </a:r>
          <a:endParaRPr lang="ko-KR" altLang="en-US" sz="2400" dirty="0"/>
        </a:p>
      </dgm:t>
    </dgm:pt>
    <dgm:pt modelId="{D6EDE38C-5006-42DF-851B-E0CE295E9198}" type="parTrans" cxnId="{2F43831A-A384-439C-9093-C1CCE8915A85}">
      <dgm:prSet/>
      <dgm:spPr/>
      <dgm:t>
        <a:bodyPr/>
        <a:lstStyle/>
        <a:p>
          <a:pPr latinLnBrk="1"/>
          <a:endParaRPr lang="ko-KR" altLang="en-US"/>
        </a:p>
      </dgm:t>
    </dgm:pt>
    <dgm:pt modelId="{422236A3-6E9E-4B58-81D0-A3D124D8913C}" type="sibTrans" cxnId="{2F43831A-A384-439C-9093-C1CCE8915A85}">
      <dgm:prSet/>
      <dgm:spPr/>
      <dgm:t>
        <a:bodyPr/>
        <a:lstStyle/>
        <a:p>
          <a:pPr latinLnBrk="1"/>
          <a:endParaRPr lang="ko-KR" altLang="en-US"/>
        </a:p>
      </dgm:t>
    </dgm:pt>
    <dgm:pt modelId="{EEAFE14A-C275-456B-BF6B-D038A5623624}">
      <dgm:prSet phldrT="[텍스트]"/>
      <dgm:spPr/>
      <dgm:t>
        <a:bodyPr/>
        <a:lstStyle/>
        <a:p>
          <a:pPr latinLnBrk="1"/>
          <a:r>
            <a:rPr lang="en-US" altLang="ko-KR" dirty="0" smtClean="0"/>
            <a:t>Regular Solution</a:t>
          </a:r>
          <a:endParaRPr lang="ko-KR" altLang="en-US" dirty="0"/>
        </a:p>
      </dgm:t>
    </dgm:pt>
    <dgm:pt modelId="{62C3102C-CED1-4EC2-B9C3-6AB752736B12}" type="parTrans" cxnId="{04DA4025-9EE9-4881-8740-87A7634AC323}">
      <dgm:prSet/>
      <dgm:spPr/>
      <dgm:t>
        <a:bodyPr/>
        <a:lstStyle/>
        <a:p>
          <a:pPr latinLnBrk="1"/>
          <a:endParaRPr lang="ko-KR" altLang="en-US"/>
        </a:p>
      </dgm:t>
    </dgm:pt>
    <dgm:pt modelId="{AB6B47BD-0483-44B8-B6AD-58AB899A8793}" type="sibTrans" cxnId="{04DA4025-9EE9-4881-8740-87A7634AC323}">
      <dgm:prSet/>
      <dgm:spPr/>
      <dgm:t>
        <a:bodyPr/>
        <a:lstStyle/>
        <a:p>
          <a:pPr latinLnBrk="1"/>
          <a:endParaRPr lang="ko-KR" altLang="en-US"/>
        </a:p>
      </dgm:t>
    </dgm:pt>
    <dgm:pt modelId="{50C07A0C-34A9-4BB4-8D95-CBB008F87476}">
      <dgm:prSet phldrT="[텍스트]"/>
      <dgm:spPr/>
      <dgm:t>
        <a:bodyPr/>
        <a:lstStyle/>
        <a:p>
          <a:pPr latinLnBrk="1"/>
          <a:r>
            <a:rPr lang="en-US" altLang="ko-KR" dirty="0" smtClean="0"/>
            <a:t>Sub-regular Solution</a:t>
          </a:r>
        </a:p>
      </dgm:t>
    </dgm:pt>
    <dgm:pt modelId="{D1F45807-D694-4463-90E2-0A0F05590B2F}" type="parTrans" cxnId="{9E66BD1C-8494-41F0-B1B2-EC4DB009E493}">
      <dgm:prSet/>
      <dgm:spPr/>
      <dgm:t>
        <a:bodyPr/>
        <a:lstStyle/>
        <a:p>
          <a:pPr latinLnBrk="1"/>
          <a:endParaRPr lang="ko-KR" altLang="en-US"/>
        </a:p>
      </dgm:t>
    </dgm:pt>
    <dgm:pt modelId="{07D08FC7-9ED9-4833-9723-DDD5D57BC4F2}" type="sibTrans" cxnId="{9E66BD1C-8494-41F0-B1B2-EC4DB009E493}">
      <dgm:prSet/>
      <dgm:spPr/>
      <dgm:t>
        <a:bodyPr/>
        <a:lstStyle/>
        <a:p>
          <a:pPr latinLnBrk="1"/>
          <a:endParaRPr lang="ko-KR" altLang="en-US"/>
        </a:p>
      </dgm:t>
    </dgm:pt>
    <dgm:pt modelId="{CBB530D4-241F-4CD7-AFE1-B47CCA59342F}">
      <dgm:prSet phldrT="[텍스트]"/>
      <dgm:spPr/>
      <dgm:t>
        <a:bodyPr/>
        <a:lstStyle/>
        <a:p>
          <a:pPr latinLnBrk="1"/>
          <a:r>
            <a:rPr lang="en-US" altLang="ko-KR" dirty="0" smtClean="0"/>
            <a:t>Ideal Solution</a:t>
          </a:r>
          <a:endParaRPr lang="ko-KR" altLang="en-US" dirty="0"/>
        </a:p>
      </dgm:t>
    </dgm:pt>
    <dgm:pt modelId="{09C1AB24-ADE8-4D35-B309-086102894F6B}" type="parTrans" cxnId="{74D0CE4F-91A9-447E-9277-3C61D97C98AD}">
      <dgm:prSet/>
      <dgm:spPr/>
      <dgm:t>
        <a:bodyPr/>
        <a:lstStyle/>
        <a:p>
          <a:pPr latinLnBrk="1"/>
          <a:endParaRPr lang="ko-KR" altLang="en-US"/>
        </a:p>
      </dgm:t>
    </dgm:pt>
    <dgm:pt modelId="{6081D0F8-EA29-42B7-9560-D8D1B6262E77}" type="sibTrans" cxnId="{74D0CE4F-91A9-447E-9277-3C61D97C98AD}">
      <dgm:prSet/>
      <dgm:spPr/>
      <dgm:t>
        <a:bodyPr/>
        <a:lstStyle/>
        <a:p>
          <a:pPr latinLnBrk="1"/>
          <a:endParaRPr lang="ko-KR" altLang="en-US"/>
        </a:p>
      </dgm:t>
    </dgm:pt>
    <dgm:pt modelId="{BDD64B8C-9174-48C4-9746-4FB216D48426}" type="pres">
      <dgm:prSet presAssocID="{A35920B7-16F7-450A-888C-670AB950FA4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2670F5B-B77E-479E-BE42-27368403A62D}" type="pres">
      <dgm:prSet presAssocID="{A9E97AC0-C322-4BF0-B559-508F6A1CF82F}" presName="root1" presStyleCnt="0"/>
      <dgm:spPr/>
    </dgm:pt>
    <dgm:pt modelId="{60233EF6-3712-49A0-8E3F-938F4B28BB78}" type="pres">
      <dgm:prSet presAssocID="{A9E97AC0-C322-4BF0-B559-508F6A1CF82F}" presName="LevelOneTextNode" presStyleLbl="node0" presStyleIdx="0" presStyleCnt="1" custScaleX="60258" custScaleY="94947" custLinFactNeighborX="-99" custLinFactNeighborY="-82799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7CF6BA2-9A68-4619-B584-7B507FC8D3EC}" type="pres">
      <dgm:prSet presAssocID="{A9E97AC0-C322-4BF0-B559-508F6A1CF82F}" presName="level2hierChild" presStyleCnt="0"/>
      <dgm:spPr/>
    </dgm:pt>
    <dgm:pt modelId="{ED59B4B2-37F5-4E67-AD9C-F6ABC76FAA2A}" type="pres">
      <dgm:prSet presAssocID="{D6EDE38C-5006-42DF-851B-E0CE295E9198}" presName="conn2-1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3DA980CA-00F7-4FB4-9E5A-CBAB6B3B9342}" type="pres">
      <dgm:prSet presAssocID="{D6EDE38C-5006-42DF-851B-E0CE295E9198}" presName="connTx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1448FB62-0832-4B68-8193-4472E7D3D9E1}" type="pres">
      <dgm:prSet presAssocID="{C695CA7D-FC88-4911-9177-BF3D31FE3830}" presName="root2" presStyleCnt="0"/>
      <dgm:spPr/>
    </dgm:pt>
    <dgm:pt modelId="{25E46311-7F7D-416A-B8F7-A8977C0D09E9}" type="pres">
      <dgm:prSet presAssocID="{C695CA7D-FC88-4911-9177-BF3D31FE3830}" presName="LevelTwoTextNode" presStyleLbl="node2" presStyleIdx="0" presStyleCnt="2" custScaleX="93598" custScaleY="59857" custLinFactNeighborX="1901" custLinFactNeighborY="3504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054DC99-63F9-43C1-9225-F7E325A282BF}" type="pres">
      <dgm:prSet presAssocID="{C695CA7D-FC88-4911-9177-BF3D31FE3830}" presName="level3hierChild" presStyleCnt="0"/>
      <dgm:spPr/>
    </dgm:pt>
    <dgm:pt modelId="{6D51C042-B061-440B-8B4A-350A6A1D1AAD}" type="pres">
      <dgm:prSet presAssocID="{62C3102C-CED1-4EC2-B9C3-6AB752736B12}" presName="conn2-1" presStyleLbl="parChTrans1D3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0E35F7F6-71B2-4C4C-99EC-F78E0BF3BC6B}" type="pres">
      <dgm:prSet presAssocID="{62C3102C-CED1-4EC2-B9C3-6AB752736B12}" presName="connTx" presStyleLbl="parChTrans1D3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0032F235-12B1-4357-8E3C-B0C8B80BFDDC}" type="pres">
      <dgm:prSet presAssocID="{EEAFE14A-C275-456B-BF6B-D038A5623624}" presName="root2" presStyleCnt="0"/>
      <dgm:spPr/>
    </dgm:pt>
    <dgm:pt modelId="{832E17AB-C485-452E-AF0C-B3EF1EEFD12F}" type="pres">
      <dgm:prSet presAssocID="{EEAFE14A-C275-456B-BF6B-D038A5623624}" presName="LevelTwoTextNode" presStyleLbl="node3" presStyleIdx="0" presStyleCnt="2" custScaleX="96620" custScaleY="52554" custLinFactNeighborX="-2439" custLinFactNeighborY="71773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36C0D54-B4B7-4940-BCD4-FEC6B7B43FDA}" type="pres">
      <dgm:prSet presAssocID="{EEAFE14A-C275-456B-BF6B-D038A5623624}" presName="level3hierChild" presStyleCnt="0"/>
      <dgm:spPr/>
    </dgm:pt>
    <dgm:pt modelId="{208F9596-E5B3-4089-9F01-5705B66C62DF}" type="pres">
      <dgm:prSet presAssocID="{D1F45807-D694-4463-90E2-0A0F05590B2F}" presName="conn2-1" presStyleLbl="parChTrans1D3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47D3754D-8234-432F-8692-5D3049707BC1}" type="pres">
      <dgm:prSet presAssocID="{D1F45807-D694-4463-90E2-0A0F05590B2F}" presName="connTx" presStyleLbl="parChTrans1D3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6F6A36BB-6A06-4478-A43F-935A9ACF208D}" type="pres">
      <dgm:prSet presAssocID="{50C07A0C-34A9-4BB4-8D95-CBB008F87476}" presName="root2" presStyleCnt="0"/>
      <dgm:spPr/>
    </dgm:pt>
    <dgm:pt modelId="{255E94B6-C567-40BB-AD60-871FDF82629B}" type="pres">
      <dgm:prSet presAssocID="{50C07A0C-34A9-4BB4-8D95-CBB008F87476}" presName="LevelTwoTextNode" presStyleLbl="node3" presStyleIdx="1" presStyleCnt="2" custScaleX="94497" custScaleY="61388" custLinFactY="19797" custLinFactNeighborX="-412" custLinFactNeighborY="100000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A9F0685-975B-4458-876E-120377CB6249}" type="pres">
      <dgm:prSet presAssocID="{50C07A0C-34A9-4BB4-8D95-CBB008F87476}" presName="level3hierChild" presStyleCnt="0"/>
      <dgm:spPr/>
    </dgm:pt>
    <dgm:pt modelId="{99CC2AC4-C881-47BB-A03F-51D5A9A58419}" type="pres">
      <dgm:prSet presAssocID="{09C1AB24-ADE8-4D35-B309-086102894F6B}" presName="conn2-1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3EEEFB4E-0459-4577-B6E0-79FC4A21B015}" type="pres">
      <dgm:prSet presAssocID="{09C1AB24-ADE8-4D35-B309-086102894F6B}" presName="connTx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9CB454B4-2647-4288-B15A-FA41F974B2C5}" type="pres">
      <dgm:prSet presAssocID="{CBB530D4-241F-4CD7-AFE1-B47CCA59342F}" presName="root2" presStyleCnt="0"/>
      <dgm:spPr/>
    </dgm:pt>
    <dgm:pt modelId="{850B18FA-C5F0-4FDD-9BFE-52A17C9B05AD}" type="pres">
      <dgm:prSet presAssocID="{CBB530D4-241F-4CD7-AFE1-B47CCA59342F}" presName="LevelTwoTextNode" presStyleLbl="node2" presStyleIdx="1" presStyleCnt="2" custScaleX="95073" custScaleY="56687" custLinFactY="-100000" custLinFactNeighborX="950" custLinFactNeighborY="-109666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3EBC3C5-6CAE-4484-B96E-EF2ABF74B9F6}" type="pres">
      <dgm:prSet presAssocID="{CBB530D4-241F-4CD7-AFE1-B47CCA59342F}" presName="level3hierChild" presStyleCnt="0"/>
      <dgm:spPr/>
    </dgm:pt>
  </dgm:ptLst>
  <dgm:cxnLst>
    <dgm:cxn modelId="{496FF27A-EA67-4ECD-AFA0-88A85C899DF1}" type="presOf" srcId="{D6EDE38C-5006-42DF-851B-E0CE295E9198}" destId="{3DA980CA-00F7-4FB4-9E5A-CBAB6B3B9342}" srcOrd="1" destOrd="0" presId="urn:microsoft.com/office/officeart/2005/8/layout/hierarchy2"/>
    <dgm:cxn modelId="{16EA2B7C-062D-4E91-82E8-9946FD824BC9}" type="presOf" srcId="{62C3102C-CED1-4EC2-B9C3-6AB752736B12}" destId="{0E35F7F6-71B2-4C4C-99EC-F78E0BF3BC6B}" srcOrd="1" destOrd="0" presId="urn:microsoft.com/office/officeart/2005/8/layout/hierarchy2"/>
    <dgm:cxn modelId="{04DA4025-9EE9-4881-8740-87A7634AC323}" srcId="{C695CA7D-FC88-4911-9177-BF3D31FE3830}" destId="{EEAFE14A-C275-456B-BF6B-D038A5623624}" srcOrd="0" destOrd="0" parTransId="{62C3102C-CED1-4EC2-B9C3-6AB752736B12}" sibTransId="{AB6B47BD-0483-44B8-B6AD-58AB899A8793}"/>
    <dgm:cxn modelId="{0E76E302-5151-4B35-B77F-A649988E3AD9}" type="presOf" srcId="{D6EDE38C-5006-42DF-851B-E0CE295E9198}" destId="{ED59B4B2-37F5-4E67-AD9C-F6ABC76FAA2A}" srcOrd="0" destOrd="0" presId="urn:microsoft.com/office/officeart/2005/8/layout/hierarchy2"/>
    <dgm:cxn modelId="{3EFC9D07-3213-4091-8CB7-0A5BB4145E96}" type="presOf" srcId="{EEAFE14A-C275-456B-BF6B-D038A5623624}" destId="{832E17AB-C485-452E-AF0C-B3EF1EEFD12F}" srcOrd="0" destOrd="0" presId="urn:microsoft.com/office/officeart/2005/8/layout/hierarchy2"/>
    <dgm:cxn modelId="{74D0CE4F-91A9-447E-9277-3C61D97C98AD}" srcId="{A9E97AC0-C322-4BF0-B559-508F6A1CF82F}" destId="{CBB530D4-241F-4CD7-AFE1-B47CCA59342F}" srcOrd="1" destOrd="0" parTransId="{09C1AB24-ADE8-4D35-B309-086102894F6B}" sibTransId="{6081D0F8-EA29-42B7-9560-D8D1B6262E77}"/>
    <dgm:cxn modelId="{DAE1EDEA-495C-41CB-804F-7DE9FC555D50}" type="presOf" srcId="{D1F45807-D694-4463-90E2-0A0F05590B2F}" destId="{47D3754D-8234-432F-8692-5D3049707BC1}" srcOrd="1" destOrd="0" presId="urn:microsoft.com/office/officeart/2005/8/layout/hierarchy2"/>
    <dgm:cxn modelId="{7DA07F4E-8BB4-4B5F-A589-6153A00A91F4}" type="presOf" srcId="{62C3102C-CED1-4EC2-B9C3-6AB752736B12}" destId="{6D51C042-B061-440B-8B4A-350A6A1D1AAD}" srcOrd="0" destOrd="0" presId="urn:microsoft.com/office/officeart/2005/8/layout/hierarchy2"/>
    <dgm:cxn modelId="{3C423723-89F2-4AEA-BC8E-77B8AE709AAE}" type="presOf" srcId="{A35920B7-16F7-450A-888C-670AB950FA43}" destId="{BDD64B8C-9174-48C4-9746-4FB216D48426}" srcOrd="0" destOrd="0" presId="urn:microsoft.com/office/officeart/2005/8/layout/hierarchy2"/>
    <dgm:cxn modelId="{BCEB2299-8170-4BF4-9F8B-4298C43F8684}" type="presOf" srcId="{50C07A0C-34A9-4BB4-8D95-CBB008F87476}" destId="{255E94B6-C567-40BB-AD60-871FDF82629B}" srcOrd="0" destOrd="0" presId="urn:microsoft.com/office/officeart/2005/8/layout/hierarchy2"/>
    <dgm:cxn modelId="{29B32015-E8CF-459C-89B3-6750E9E05087}" type="presOf" srcId="{D1F45807-D694-4463-90E2-0A0F05590B2F}" destId="{208F9596-E5B3-4089-9F01-5705B66C62DF}" srcOrd="0" destOrd="0" presId="urn:microsoft.com/office/officeart/2005/8/layout/hierarchy2"/>
    <dgm:cxn modelId="{2F43831A-A384-439C-9093-C1CCE8915A85}" srcId="{A9E97AC0-C322-4BF0-B559-508F6A1CF82F}" destId="{C695CA7D-FC88-4911-9177-BF3D31FE3830}" srcOrd="0" destOrd="0" parTransId="{D6EDE38C-5006-42DF-851B-E0CE295E9198}" sibTransId="{422236A3-6E9E-4B58-81D0-A3D124D8913C}"/>
    <dgm:cxn modelId="{6160C18D-64D0-490B-9C5F-764D6154B886}" type="presOf" srcId="{CBB530D4-241F-4CD7-AFE1-B47CCA59342F}" destId="{850B18FA-C5F0-4FDD-9BFE-52A17C9B05AD}" srcOrd="0" destOrd="0" presId="urn:microsoft.com/office/officeart/2005/8/layout/hierarchy2"/>
    <dgm:cxn modelId="{A26F7694-3D6E-4AFD-A27A-6611426D248C}" type="presOf" srcId="{09C1AB24-ADE8-4D35-B309-086102894F6B}" destId="{3EEEFB4E-0459-4577-B6E0-79FC4A21B015}" srcOrd="1" destOrd="0" presId="urn:microsoft.com/office/officeart/2005/8/layout/hierarchy2"/>
    <dgm:cxn modelId="{84B6D87A-F8FF-4827-945E-964BDF3250A1}" type="presOf" srcId="{09C1AB24-ADE8-4D35-B309-086102894F6B}" destId="{99CC2AC4-C881-47BB-A03F-51D5A9A58419}" srcOrd="0" destOrd="0" presId="urn:microsoft.com/office/officeart/2005/8/layout/hierarchy2"/>
    <dgm:cxn modelId="{0D62B6CB-85C3-49B2-84A8-1711EBF1D091}" type="presOf" srcId="{A9E97AC0-C322-4BF0-B559-508F6A1CF82F}" destId="{60233EF6-3712-49A0-8E3F-938F4B28BB78}" srcOrd="0" destOrd="0" presId="urn:microsoft.com/office/officeart/2005/8/layout/hierarchy2"/>
    <dgm:cxn modelId="{A87EAEF1-F141-4447-94EA-1824E5C8AFB6}" type="presOf" srcId="{C695CA7D-FC88-4911-9177-BF3D31FE3830}" destId="{25E46311-7F7D-416A-B8F7-A8977C0D09E9}" srcOrd="0" destOrd="0" presId="urn:microsoft.com/office/officeart/2005/8/layout/hierarchy2"/>
    <dgm:cxn modelId="{9E66BD1C-8494-41F0-B1B2-EC4DB009E493}" srcId="{C695CA7D-FC88-4911-9177-BF3D31FE3830}" destId="{50C07A0C-34A9-4BB4-8D95-CBB008F87476}" srcOrd="1" destOrd="0" parTransId="{D1F45807-D694-4463-90E2-0A0F05590B2F}" sibTransId="{07D08FC7-9ED9-4833-9723-DDD5D57BC4F2}"/>
    <dgm:cxn modelId="{D58006BB-E8AF-47AD-879F-F4FF67F213D4}" srcId="{A35920B7-16F7-450A-888C-670AB950FA43}" destId="{A9E97AC0-C322-4BF0-B559-508F6A1CF82F}" srcOrd="0" destOrd="0" parTransId="{B4D82439-A5A7-4E8F-9A54-521A012CB27A}" sibTransId="{8B745B1F-2BFD-4A62-8014-9682735B0A08}"/>
    <dgm:cxn modelId="{000E5305-D81F-400E-A224-509662EE15BE}" type="presParOf" srcId="{BDD64B8C-9174-48C4-9746-4FB216D48426}" destId="{A2670F5B-B77E-479E-BE42-27368403A62D}" srcOrd="0" destOrd="0" presId="urn:microsoft.com/office/officeart/2005/8/layout/hierarchy2"/>
    <dgm:cxn modelId="{B55882A5-C6CF-4735-95C4-1ADAEB45FFEF}" type="presParOf" srcId="{A2670F5B-B77E-479E-BE42-27368403A62D}" destId="{60233EF6-3712-49A0-8E3F-938F4B28BB78}" srcOrd="0" destOrd="0" presId="urn:microsoft.com/office/officeart/2005/8/layout/hierarchy2"/>
    <dgm:cxn modelId="{5D389DA0-8B4C-437A-BFA6-1DF56A02E38F}" type="presParOf" srcId="{A2670F5B-B77E-479E-BE42-27368403A62D}" destId="{77CF6BA2-9A68-4619-B584-7B507FC8D3EC}" srcOrd="1" destOrd="0" presId="urn:microsoft.com/office/officeart/2005/8/layout/hierarchy2"/>
    <dgm:cxn modelId="{87EB3D44-B9A6-4C14-898E-47854A3919E6}" type="presParOf" srcId="{77CF6BA2-9A68-4619-B584-7B507FC8D3EC}" destId="{ED59B4B2-37F5-4E67-AD9C-F6ABC76FAA2A}" srcOrd="0" destOrd="0" presId="urn:microsoft.com/office/officeart/2005/8/layout/hierarchy2"/>
    <dgm:cxn modelId="{9DAF5F04-A4DE-4D47-88CC-DA6B8C52024B}" type="presParOf" srcId="{ED59B4B2-37F5-4E67-AD9C-F6ABC76FAA2A}" destId="{3DA980CA-00F7-4FB4-9E5A-CBAB6B3B9342}" srcOrd="0" destOrd="0" presId="urn:microsoft.com/office/officeart/2005/8/layout/hierarchy2"/>
    <dgm:cxn modelId="{96D131B5-9325-4957-B85E-E94C5A9D83CA}" type="presParOf" srcId="{77CF6BA2-9A68-4619-B584-7B507FC8D3EC}" destId="{1448FB62-0832-4B68-8193-4472E7D3D9E1}" srcOrd="1" destOrd="0" presId="urn:microsoft.com/office/officeart/2005/8/layout/hierarchy2"/>
    <dgm:cxn modelId="{3C3B41D3-3479-450A-AF19-3D25E8597B32}" type="presParOf" srcId="{1448FB62-0832-4B68-8193-4472E7D3D9E1}" destId="{25E46311-7F7D-416A-B8F7-A8977C0D09E9}" srcOrd="0" destOrd="0" presId="urn:microsoft.com/office/officeart/2005/8/layout/hierarchy2"/>
    <dgm:cxn modelId="{C9BE1F73-896B-413F-A26B-09AEB12A05A5}" type="presParOf" srcId="{1448FB62-0832-4B68-8193-4472E7D3D9E1}" destId="{5054DC99-63F9-43C1-9225-F7E325A282BF}" srcOrd="1" destOrd="0" presId="urn:microsoft.com/office/officeart/2005/8/layout/hierarchy2"/>
    <dgm:cxn modelId="{1AA6222F-557A-4EDE-B494-B2110CC1542B}" type="presParOf" srcId="{5054DC99-63F9-43C1-9225-F7E325A282BF}" destId="{6D51C042-B061-440B-8B4A-350A6A1D1AAD}" srcOrd="0" destOrd="0" presId="urn:microsoft.com/office/officeart/2005/8/layout/hierarchy2"/>
    <dgm:cxn modelId="{F802B15D-E10A-4EE1-8441-2B7D4C790399}" type="presParOf" srcId="{6D51C042-B061-440B-8B4A-350A6A1D1AAD}" destId="{0E35F7F6-71B2-4C4C-99EC-F78E0BF3BC6B}" srcOrd="0" destOrd="0" presId="urn:microsoft.com/office/officeart/2005/8/layout/hierarchy2"/>
    <dgm:cxn modelId="{8D8AA25E-F30B-436F-9AFD-3AF73094DB0E}" type="presParOf" srcId="{5054DC99-63F9-43C1-9225-F7E325A282BF}" destId="{0032F235-12B1-4357-8E3C-B0C8B80BFDDC}" srcOrd="1" destOrd="0" presId="urn:microsoft.com/office/officeart/2005/8/layout/hierarchy2"/>
    <dgm:cxn modelId="{AB00F8BD-D9B4-44A9-A44D-54DAD6B99F2A}" type="presParOf" srcId="{0032F235-12B1-4357-8E3C-B0C8B80BFDDC}" destId="{832E17AB-C485-452E-AF0C-B3EF1EEFD12F}" srcOrd="0" destOrd="0" presId="urn:microsoft.com/office/officeart/2005/8/layout/hierarchy2"/>
    <dgm:cxn modelId="{F1FCE011-DE71-42D3-961E-A36C3B2C801E}" type="presParOf" srcId="{0032F235-12B1-4357-8E3C-B0C8B80BFDDC}" destId="{536C0D54-B4B7-4940-BCD4-FEC6B7B43FDA}" srcOrd="1" destOrd="0" presId="urn:microsoft.com/office/officeart/2005/8/layout/hierarchy2"/>
    <dgm:cxn modelId="{261004F5-CB33-41C3-9F24-11395BA07EA1}" type="presParOf" srcId="{5054DC99-63F9-43C1-9225-F7E325A282BF}" destId="{208F9596-E5B3-4089-9F01-5705B66C62DF}" srcOrd="2" destOrd="0" presId="urn:microsoft.com/office/officeart/2005/8/layout/hierarchy2"/>
    <dgm:cxn modelId="{B495F71E-73DF-4CC5-A680-B11963486ABE}" type="presParOf" srcId="{208F9596-E5B3-4089-9F01-5705B66C62DF}" destId="{47D3754D-8234-432F-8692-5D3049707BC1}" srcOrd="0" destOrd="0" presId="urn:microsoft.com/office/officeart/2005/8/layout/hierarchy2"/>
    <dgm:cxn modelId="{5035CFFB-3CF7-4AC0-A6D5-1CF36E6DD3AB}" type="presParOf" srcId="{5054DC99-63F9-43C1-9225-F7E325A282BF}" destId="{6F6A36BB-6A06-4478-A43F-935A9ACF208D}" srcOrd="3" destOrd="0" presId="urn:microsoft.com/office/officeart/2005/8/layout/hierarchy2"/>
    <dgm:cxn modelId="{02BD5258-5C6E-4819-A83A-83F57B140519}" type="presParOf" srcId="{6F6A36BB-6A06-4478-A43F-935A9ACF208D}" destId="{255E94B6-C567-40BB-AD60-871FDF82629B}" srcOrd="0" destOrd="0" presId="urn:microsoft.com/office/officeart/2005/8/layout/hierarchy2"/>
    <dgm:cxn modelId="{6BE613CB-04EA-493F-8DB6-94C3086B2582}" type="presParOf" srcId="{6F6A36BB-6A06-4478-A43F-935A9ACF208D}" destId="{5A9F0685-975B-4458-876E-120377CB6249}" srcOrd="1" destOrd="0" presId="urn:microsoft.com/office/officeart/2005/8/layout/hierarchy2"/>
    <dgm:cxn modelId="{D12AC937-1C3B-4783-AE65-8C1894A1A7EA}" type="presParOf" srcId="{77CF6BA2-9A68-4619-B584-7B507FC8D3EC}" destId="{99CC2AC4-C881-47BB-A03F-51D5A9A58419}" srcOrd="2" destOrd="0" presId="urn:microsoft.com/office/officeart/2005/8/layout/hierarchy2"/>
    <dgm:cxn modelId="{DDE0ECFB-AB96-4BF0-88CA-7CDB25D00D32}" type="presParOf" srcId="{99CC2AC4-C881-47BB-A03F-51D5A9A58419}" destId="{3EEEFB4E-0459-4577-B6E0-79FC4A21B015}" srcOrd="0" destOrd="0" presId="urn:microsoft.com/office/officeart/2005/8/layout/hierarchy2"/>
    <dgm:cxn modelId="{50BA38CF-B2C9-4D81-894A-723F226BB8F2}" type="presParOf" srcId="{77CF6BA2-9A68-4619-B584-7B507FC8D3EC}" destId="{9CB454B4-2647-4288-B15A-FA41F974B2C5}" srcOrd="3" destOrd="0" presId="urn:microsoft.com/office/officeart/2005/8/layout/hierarchy2"/>
    <dgm:cxn modelId="{863FD6BD-85DD-4EF3-878F-0FE68C092020}" type="presParOf" srcId="{9CB454B4-2647-4288-B15A-FA41F974B2C5}" destId="{850B18FA-C5F0-4FDD-9BFE-52A17C9B05AD}" srcOrd="0" destOrd="0" presId="urn:microsoft.com/office/officeart/2005/8/layout/hierarchy2"/>
    <dgm:cxn modelId="{5F205643-BFA3-47CC-BA25-8D9F0E5E4B9F}" type="presParOf" srcId="{9CB454B4-2647-4288-B15A-FA41F974B2C5}" destId="{63EBC3C5-6CAE-4484-B96E-EF2ABF74B9F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233EF6-3712-49A0-8E3F-938F4B28BB78}">
      <dsp:nvSpPr>
        <dsp:cNvPr id="0" name=""/>
        <dsp:cNvSpPr/>
      </dsp:nvSpPr>
      <dsp:spPr>
        <a:xfrm>
          <a:off x="0" y="630687"/>
          <a:ext cx="1442425" cy="1136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400" kern="1200" dirty="0" smtClean="0"/>
            <a:t>Solution Model</a:t>
          </a:r>
          <a:endParaRPr lang="ko-KR" altLang="en-US" sz="2400" kern="1200" dirty="0"/>
        </a:p>
      </dsp:txBody>
      <dsp:txXfrm>
        <a:off x="33284" y="663971"/>
        <a:ext cx="1375857" cy="1069828"/>
      </dsp:txXfrm>
    </dsp:sp>
    <dsp:sp modelId="{ED59B4B2-37F5-4E67-AD9C-F6ABC76FAA2A}">
      <dsp:nvSpPr>
        <dsp:cNvPr id="0" name=""/>
        <dsp:cNvSpPr/>
      </dsp:nvSpPr>
      <dsp:spPr>
        <a:xfrm rot="2658885">
          <a:off x="1242593" y="1662443"/>
          <a:ext cx="1404855" cy="54316"/>
        </a:xfrm>
        <a:custGeom>
          <a:avLst/>
          <a:gdLst/>
          <a:ahLst/>
          <a:cxnLst/>
          <a:rect l="0" t="0" r="0" b="0"/>
          <a:pathLst>
            <a:path>
              <a:moveTo>
                <a:pt x="0" y="27158"/>
              </a:moveTo>
              <a:lnTo>
                <a:pt x="1404855" y="27158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909900" y="1654480"/>
        <a:ext cx="70242" cy="70242"/>
      </dsp:txXfrm>
    </dsp:sp>
    <dsp:sp modelId="{25E46311-7F7D-416A-B8F7-A8977C0D09E9}">
      <dsp:nvSpPr>
        <dsp:cNvPr id="0" name=""/>
        <dsp:cNvSpPr/>
      </dsp:nvSpPr>
      <dsp:spPr>
        <a:xfrm>
          <a:off x="2447617" y="1822110"/>
          <a:ext cx="2240501" cy="716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400" kern="1200" dirty="0" smtClean="0"/>
            <a:t>Non-ideal Solution</a:t>
          </a:r>
          <a:endParaRPr lang="ko-KR" altLang="en-US" sz="2400" kern="1200" dirty="0"/>
        </a:p>
      </dsp:txBody>
      <dsp:txXfrm>
        <a:off x="2468600" y="1843093"/>
        <a:ext cx="2198535" cy="674447"/>
      </dsp:txXfrm>
    </dsp:sp>
    <dsp:sp modelId="{6D51C042-B061-440B-8B4A-350A6A1D1AAD}">
      <dsp:nvSpPr>
        <dsp:cNvPr id="0" name=""/>
        <dsp:cNvSpPr/>
      </dsp:nvSpPr>
      <dsp:spPr>
        <a:xfrm rot="21529394">
          <a:off x="4688029" y="2144391"/>
          <a:ext cx="853791" cy="54316"/>
        </a:xfrm>
        <a:custGeom>
          <a:avLst/>
          <a:gdLst/>
          <a:ahLst/>
          <a:cxnLst/>
          <a:rect l="0" t="0" r="0" b="0"/>
          <a:pathLst>
            <a:path>
              <a:moveTo>
                <a:pt x="0" y="27158"/>
              </a:moveTo>
              <a:lnTo>
                <a:pt x="853791" y="27158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5093580" y="2150205"/>
        <a:ext cx="42689" cy="42689"/>
      </dsp:txXfrm>
    </dsp:sp>
    <dsp:sp modelId="{832E17AB-C485-452E-AF0C-B3EF1EEFD12F}">
      <dsp:nvSpPr>
        <dsp:cNvPr id="0" name=""/>
        <dsp:cNvSpPr/>
      </dsp:nvSpPr>
      <dsp:spPr>
        <a:xfrm>
          <a:off x="5541730" y="1848280"/>
          <a:ext cx="2312840" cy="6290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400" kern="1200" dirty="0" smtClean="0"/>
            <a:t>Regular Solution</a:t>
          </a:r>
          <a:endParaRPr lang="ko-KR" altLang="en-US" sz="2400" kern="1200" dirty="0"/>
        </a:p>
      </dsp:txBody>
      <dsp:txXfrm>
        <a:off x="5560153" y="1866703"/>
        <a:ext cx="2275994" cy="592159"/>
      </dsp:txXfrm>
    </dsp:sp>
    <dsp:sp modelId="{208F9596-E5B3-4089-9F01-5705B66C62DF}">
      <dsp:nvSpPr>
        <dsp:cNvPr id="0" name=""/>
        <dsp:cNvSpPr/>
      </dsp:nvSpPr>
      <dsp:spPr>
        <a:xfrm rot="3452847">
          <a:off x="4298586" y="2862486"/>
          <a:ext cx="1681197" cy="54316"/>
        </a:xfrm>
        <a:custGeom>
          <a:avLst/>
          <a:gdLst/>
          <a:ahLst/>
          <a:cxnLst/>
          <a:rect l="0" t="0" r="0" b="0"/>
          <a:pathLst>
            <a:path>
              <a:moveTo>
                <a:pt x="0" y="27158"/>
              </a:moveTo>
              <a:lnTo>
                <a:pt x="1681197" y="27158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600" kern="1200"/>
        </a:p>
      </dsp:txBody>
      <dsp:txXfrm>
        <a:off x="5097155" y="2847615"/>
        <a:ext cx="84059" cy="84059"/>
      </dsp:txXfrm>
    </dsp:sp>
    <dsp:sp modelId="{255E94B6-C567-40BB-AD60-871FDF82629B}">
      <dsp:nvSpPr>
        <dsp:cNvPr id="0" name=""/>
        <dsp:cNvSpPr/>
      </dsp:nvSpPr>
      <dsp:spPr>
        <a:xfrm>
          <a:off x="5590251" y="3231604"/>
          <a:ext cx="2262021" cy="7347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400" kern="1200" dirty="0" smtClean="0"/>
            <a:t>Sub-regular Solution</a:t>
          </a:r>
        </a:p>
      </dsp:txBody>
      <dsp:txXfrm>
        <a:off x="5611771" y="3253124"/>
        <a:ext cx="2218981" cy="691697"/>
      </dsp:txXfrm>
    </dsp:sp>
    <dsp:sp modelId="{99CC2AC4-C881-47BB-A03F-51D5A9A58419}">
      <dsp:nvSpPr>
        <dsp:cNvPr id="0" name=""/>
        <dsp:cNvSpPr/>
      </dsp:nvSpPr>
      <dsp:spPr>
        <a:xfrm rot="19128794">
          <a:off x="1280921" y="741902"/>
          <a:ext cx="1305435" cy="54316"/>
        </a:xfrm>
        <a:custGeom>
          <a:avLst/>
          <a:gdLst/>
          <a:ahLst/>
          <a:cxnLst/>
          <a:rect l="0" t="0" r="0" b="0"/>
          <a:pathLst>
            <a:path>
              <a:moveTo>
                <a:pt x="0" y="27158"/>
              </a:moveTo>
              <a:lnTo>
                <a:pt x="1305435" y="27158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901003" y="736425"/>
        <a:ext cx="65271" cy="65271"/>
      </dsp:txXfrm>
    </dsp:sp>
    <dsp:sp modelId="{850B18FA-C5F0-4FDD-9BFE-52A17C9B05AD}">
      <dsp:nvSpPr>
        <dsp:cNvPr id="0" name=""/>
        <dsp:cNvSpPr/>
      </dsp:nvSpPr>
      <dsp:spPr>
        <a:xfrm>
          <a:off x="2424853" y="0"/>
          <a:ext cx="2275809" cy="6784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400" kern="1200" dirty="0" smtClean="0"/>
            <a:t>Ideal Solution</a:t>
          </a:r>
          <a:endParaRPr lang="ko-KR" altLang="en-US" sz="2400" kern="1200" dirty="0"/>
        </a:p>
      </dsp:txBody>
      <dsp:txXfrm>
        <a:off x="2444725" y="19872"/>
        <a:ext cx="2236065" cy="6387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1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3.png"/><Relationship Id="rId5" Type="http://schemas.openxmlformats.org/officeDocument/2006/relationships/image" Target="../media/image31.wmf"/><Relationship Id="rId4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0.png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8.png"/><Relationship Id="rId5" Type="http://schemas.openxmlformats.org/officeDocument/2006/relationships/image" Target="../media/image36.wmf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2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wmf"/><Relationship Id="rId20" Type="http://schemas.openxmlformats.org/officeDocument/2006/relationships/image" Target="../media/image2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30.png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9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2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4800" dirty="0" smtClean="0"/>
              <a:t>소재수치해석 </a:t>
            </a:r>
            <a:r>
              <a:rPr lang="en-US" altLang="ko-KR" sz="4800" dirty="0" err="1" smtClean="0"/>
              <a:t>hw</a:t>
            </a:r>
            <a:r>
              <a:rPr lang="en-US" altLang="ko-KR" sz="4800" dirty="0" smtClean="0"/>
              <a:t> 6</a:t>
            </a:r>
            <a:endParaRPr lang="ko-KR" altLang="en-US" sz="48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81194" y="2292439"/>
            <a:ext cx="10993546" cy="914399"/>
          </a:xfrm>
        </p:spPr>
        <p:txBody>
          <a:bodyPr>
            <a:normAutofit lnSpcReduction="10000"/>
          </a:bodyPr>
          <a:lstStyle/>
          <a:p>
            <a:endParaRPr lang="en-US" altLang="ko-KR" dirty="0" smtClean="0"/>
          </a:p>
          <a:p>
            <a:r>
              <a:rPr lang="en-US" altLang="ko-KR" sz="2800" dirty="0" smtClean="0"/>
              <a:t>20100091 </a:t>
            </a:r>
            <a:r>
              <a:rPr lang="ko-KR" altLang="en-US" sz="2800" dirty="0" smtClean="0"/>
              <a:t>서</a:t>
            </a:r>
            <a:r>
              <a:rPr lang="en-US" altLang="ko-KR" sz="2800" dirty="0"/>
              <a:t> </a:t>
            </a:r>
            <a:r>
              <a:rPr lang="ko-KR" altLang="en-US" sz="2800" dirty="0" smtClean="0"/>
              <a:t>현 선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9029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3490" y="2686965"/>
            <a:ext cx="6768514" cy="4133712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Results</a:t>
            </a:r>
            <a:endParaRPr lang="ko-KR" altLang="en-US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340216" y="1998552"/>
            <a:ext cx="10276983" cy="405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1. Enthalpy of Mixing</a:t>
            </a:r>
            <a:endParaRPr lang="ko-KR" altLang="en-US" sz="2000" b="1" dirty="0"/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7725528"/>
              </p:ext>
            </p:extLst>
          </p:nvPr>
        </p:nvGraphicFramePr>
        <p:xfrm>
          <a:off x="3576638" y="2101850"/>
          <a:ext cx="61214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수식" r:id="rId4" imgW="3124080" imgH="228600" progId="Equation.3">
                  <p:embed/>
                </p:oleObj>
              </mc:Choice>
              <mc:Fallback>
                <p:oleObj name="수식" r:id="rId4" imgW="3124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6638" y="2101850"/>
                        <a:ext cx="6121400" cy="446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401772" y="3206839"/>
                <a:ext cx="19236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=0.999997132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1772" y="3206839"/>
                <a:ext cx="1923604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949" t="-2222" r="-2532" b="-1111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376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7905" y="2805364"/>
            <a:ext cx="6696704" cy="4045638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Results</a:t>
            </a:r>
            <a:endParaRPr lang="ko-KR" altLang="en-US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340216" y="1998552"/>
            <a:ext cx="10276983" cy="405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/>
              <a:t>2</a:t>
            </a:r>
            <a:r>
              <a:rPr lang="en-US" altLang="ko-KR" sz="2000" b="1" dirty="0" smtClean="0"/>
              <a:t>. Activity at 1500K</a:t>
            </a:r>
            <a:endParaRPr lang="ko-KR" altLang="en-US" sz="2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787361" y="3586916"/>
                <a:ext cx="19236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=0.999974605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7361" y="3586916"/>
                <a:ext cx="1923604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949" t="-2174" r="-2532" b="-869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329825"/>
              </p:ext>
            </p:extLst>
          </p:nvPr>
        </p:nvGraphicFramePr>
        <p:xfrm>
          <a:off x="3224649" y="1998552"/>
          <a:ext cx="5485126" cy="80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수식" r:id="rId5" imgW="3276360" imgH="482400" progId="Equation.3">
                  <p:embed/>
                </p:oleObj>
              </mc:Choice>
              <mc:Fallback>
                <p:oleObj name="수식" r:id="rId5" imgW="32763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4649" y="1998552"/>
                        <a:ext cx="5485126" cy="806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059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ANALYSIS</a:t>
            </a:r>
            <a:endParaRPr lang="ko-KR" altLang="en-US" sz="44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61" y="2223037"/>
            <a:ext cx="4227312" cy="3420280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478161" y="2575437"/>
            <a:ext cx="4227312" cy="6056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478161" y="4389212"/>
            <a:ext cx="4227312" cy="6056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연결선 14"/>
          <p:cNvCxnSpPr>
            <a:stCxn id="7" idx="3"/>
          </p:cNvCxnSpPr>
          <p:nvPr/>
        </p:nvCxnSpPr>
        <p:spPr>
          <a:xfrm flipV="1">
            <a:off x="4705473" y="2878259"/>
            <a:ext cx="252893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 flipV="1">
            <a:off x="4705473" y="4708048"/>
            <a:ext cx="252893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4958366" y="2878259"/>
            <a:ext cx="0" cy="182978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958366" y="3625621"/>
            <a:ext cx="1275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Different!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580741" y="3625621"/>
            <a:ext cx="4367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has Temperature Dependence</a:t>
            </a:r>
            <a:endParaRPr lang="ko-KR" altLang="en-US" sz="2000" dirty="0"/>
          </a:p>
        </p:txBody>
      </p:sp>
      <p:graphicFrame>
        <p:nvGraphicFramePr>
          <p:cNvPr id="2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741641"/>
              </p:ext>
            </p:extLst>
          </p:nvPr>
        </p:nvGraphicFramePr>
        <p:xfrm>
          <a:off x="6460786" y="3621375"/>
          <a:ext cx="21463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수식" r:id="rId4" imgW="1015920" imgH="177480" progId="Equation.3">
                  <p:embed/>
                </p:oleObj>
              </mc:Choice>
              <mc:Fallback>
                <p:oleObj name="수식" r:id="rId4" imgW="10159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0786" y="3621375"/>
                        <a:ext cx="2146300" cy="3778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0690" y="4203157"/>
            <a:ext cx="2146300" cy="988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6460786" y="4252324"/>
            <a:ext cx="609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Let</a:t>
            </a:r>
            <a:endParaRPr lang="ko-KR" alt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6460785" y="5194316"/>
            <a:ext cx="764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Then,</a:t>
            </a:r>
            <a:endParaRPr lang="ko-KR" altLang="en-US" sz="2000" dirty="0"/>
          </a:p>
        </p:txBody>
      </p:sp>
      <p:graphicFrame>
        <p:nvGraphicFramePr>
          <p:cNvPr id="3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8179532"/>
              </p:ext>
            </p:extLst>
          </p:nvPr>
        </p:nvGraphicFramePr>
        <p:xfrm>
          <a:off x="4924700" y="5772547"/>
          <a:ext cx="7235981" cy="452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수식" r:id="rId7" imgW="3657600" imgH="228600" progId="Equation.3">
                  <p:embed/>
                </p:oleObj>
              </mc:Choice>
              <mc:Fallback>
                <p:oleObj name="수식" r:id="rId7" imgW="3657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4700" y="5772547"/>
                        <a:ext cx="7235981" cy="4525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직사각형 31"/>
          <p:cNvSpPr/>
          <p:nvPr/>
        </p:nvSpPr>
        <p:spPr>
          <a:xfrm>
            <a:off x="4872889" y="5734262"/>
            <a:ext cx="7235398" cy="52907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018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ANALYSIS</a:t>
            </a:r>
            <a:endParaRPr lang="ko-KR" altLang="en-US" sz="4400" dirty="0"/>
          </a:p>
        </p:txBody>
      </p:sp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5358454"/>
              </p:ext>
            </p:extLst>
          </p:nvPr>
        </p:nvGraphicFramePr>
        <p:xfrm>
          <a:off x="2140436" y="3390366"/>
          <a:ext cx="766603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수식" r:id="rId3" imgW="3860640" imgH="228600" progId="Equation.3">
                  <p:embed/>
                </p:oleObj>
              </mc:Choice>
              <mc:Fallback>
                <p:oleObj name="수식" r:id="rId3" imgW="3860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0436" y="3390366"/>
                        <a:ext cx="7666038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338210"/>
              </p:ext>
            </p:extLst>
          </p:nvPr>
        </p:nvGraphicFramePr>
        <p:xfrm>
          <a:off x="5148557" y="3938441"/>
          <a:ext cx="864096" cy="444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수식" r:id="rId5" imgW="444240" imgH="228600" progId="Equation.3">
                  <p:embed/>
                </p:oleObj>
              </mc:Choice>
              <mc:Fallback>
                <p:oleObj name="수식" r:id="rId5" imgW="444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557" y="3938441"/>
                        <a:ext cx="864096" cy="4443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63484"/>
              </p:ext>
            </p:extLst>
          </p:nvPr>
        </p:nvGraphicFramePr>
        <p:xfrm>
          <a:off x="8975910" y="3950785"/>
          <a:ext cx="64899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수식" r:id="rId7" imgW="342720" imgH="228600" progId="Equation.3">
                  <p:embed/>
                </p:oleObj>
              </mc:Choice>
              <mc:Fallback>
                <p:oleObj name="수식" r:id="rId7" imgW="342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75910" y="3950785"/>
                        <a:ext cx="648990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직선 연결선 28"/>
          <p:cNvCxnSpPr/>
          <p:nvPr/>
        </p:nvCxnSpPr>
        <p:spPr>
          <a:xfrm flipH="1" flipV="1">
            <a:off x="3023618" y="3890836"/>
            <a:ext cx="5412043" cy="11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 flipH="1">
            <a:off x="8794337" y="3890836"/>
            <a:ext cx="101213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598199"/>
              </p:ext>
            </p:extLst>
          </p:nvPr>
        </p:nvGraphicFramePr>
        <p:xfrm>
          <a:off x="2281234" y="4429278"/>
          <a:ext cx="7462837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수식" r:id="rId9" imgW="3771720" imgH="228600" progId="Equation.3">
                  <p:embed/>
                </p:oleObj>
              </mc:Choice>
              <mc:Fallback>
                <p:oleObj name="수식" r:id="rId9" imgW="3771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1234" y="4429278"/>
                        <a:ext cx="7462837" cy="452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843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conclusion</a:t>
            </a:r>
            <a:endParaRPr lang="ko-KR" altLang="en-US" sz="4400" dirty="0"/>
          </a:p>
        </p:txBody>
      </p:sp>
      <p:sp>
        <p:nvSpPr>
          <p:cNvPr id="4" name="직사각형 3"/>
          <p:cNvSpPr/>
          <p:nvPr/>
        </p:nvSpPr>
        <p:spPr>
          <a:xfrm>
            <a:off x="1457258" y="3063419"/>
            <a:ext cx="9277484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altLang="ko-KR" sz="2000" dirty="0" smtClean="0">
                <a:ea typeface="HY울릉도M" pitchFamily="18" charset="-127"/>
              </a:rPr>
              <a:t>Linear regression</a:t>
            </a:r>
            <a:r>
              <a:rPr lang="ko-KR" altLang="en-US" sz="2000" dirty="0" smtClean="0">
                <a:ea typeface="HY울릉도M" pitchFamily="18" charset="-127"/>
              </a:rPr>
              <a:t>을 이용해 실험적으로 얻어진 </a:t>
            </a:r>
            <a:r>
              <a:rPr lang="en-US" altLang="ko-KR" sz="2000" dirty="0">
                <a:ea typeface="HY울릉도M" pitchFamily="18" charset="-127"/>
              </a:rPr>
              <a:t>T</a:t>
            </a:r>
            <a:r>
              <a:rPr lang="en-US" altLang="ko-KR" sz="2000" dirty="0" smtClean="0">
                <a:ea typeface="HY울릉도M" pitchFamily="18" charset="-127"/>
              </a:rPr>
              <a:t>hermodynamic data(Enthalpy, Activity)</a:t>
            </a:r>
            <a:r>
              <a:rPr lang="ko-KR" altLang="en-US" sz="2000" dirty="0" smtClean="0">
                <a:ea typeface="HY울릉도M" pitchFamily="18" charset="-127"/>
              </a:rPr>
              <a:t>들의 정확한 수식을 예측해낼 수 있었다</a:t>
            </a:r>
            <a:r>
              <a:rPr lang="en-US" altLang="ko-KR" sz="2000" dirty="0" smtClean="0">
                <a:ea typeface="HY울릉도M" pitchFamily="18" charset="-127"/>
              </a:rPr>
              <a:t>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ko-KR" altLang="en-US" sz="2000" dirty="0" smtClean="0">
                <a:ea typeface="HY울릉도M" pitchFamily="18" charset="-127"/>
              </a:rPr>
              <a:t>그리고 이를 통해 </a:t>
            </a:r>
            <a:r>
              <a:rPr lang="en-US" altLang="ko-KR" sz="2000" dirty="0">
                <a:ea typeface="HY울릉도M" pitchFamily="18" charset="-127"/>
              </a:rPr>
              <a:t>Ps-Ks 2</a:t>
            </a:r>
            <a:r>
              <a:rPr lang="ko-KR" altLang="en-US" sz="2000" dirty="0" err="1">
                <a:ea typeface="HY울릉도M" pitchFamily="18" charset="-127"/>
              </a:rPr>
              <a:t>원계의</a:t>
            </a:r>
            <a:r>
              <a:rPr lang="ko-KR" altLang="en-US" sz="2000" dirty="0">
                <a:ea typeface="HY울릉도M" pitchFamily="18" charset="-127"/>
              </a:rPr>
              <a:t> 액상에 </a:t>
            </a:r>
            <a:r>
              <a:rPr lang="ko-KR" altLang="en-US" sz="2000" dirty="0" smtClean="0">
                <a:ea typeface="HY울릉도M" pitchFamily="18" charset="-127"/>
              </a:rPr>
              <a:t>대한 열역학모델을</a:t>
            </a:r>
            <a:r>
              <a:rPr lang="en-US" altLang="ko-KR" sz="2000" dirty="0">
                <a:ea typeface="HY울릉도M" pitchFamily="18" charset="-127"/>
              </a:rPr>
              <a:t> </a:t>
            </a:r>
            <a:r>
              <a:rPr lang="ko-KR" altLang="en-US" sz="2000" dirty="0" smtClean="0">
                <a:ea typeface="HY울릉도M" pitchFamily="18" charset="-127"/>
              </a:rPr>
              <a:t>완성할 수 있었다</a:t>
            </a:r>
            <a:r>
              <a:rPr lang="en-US" altLang="ko-KR" sz="2000" dirty="0" smtClean="0">
                <a:ea typeface="HY울릉도M" pitchFamily="18" charset="-127"/>
              </a:rPr>
              <a:t>.</a:t>
            </a:r>
            <a:endParaRPr lang="en-US" altLang="ko-KR" sz="2000" dirty="0" smtClean="0">
              <a:ea typeface="HY울릉도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3604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81194" y="3879541"/>
            <a:ext cx="10993549" cy="1475013"/>
          </a:xfrm>
        </p:spPr>
        <p:txBody>
          <a:bodyPr>
            <a:noAutofit/>
          </a:bodyPr>
          <a:lstStyle/>
          <a:p>
            <a:pPr algn="ctr"/>
            <a:r>
              <a:rPr lang="en-US" altLang="ko-KR" sz="8800" dirty="0" smtClean="0">
                <a:solidFill>
                  <a:schemeClr val="bg1"/>
                </a:solidFill>
              </a:rPr>
              <a:t>THANK YOU</a:t>
            </a:r>
            <a:endParaRPr lang="ko-KR" alt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5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ASSIGNMENT</a:t>
            </a:r>
            <a:endParaRPr lang="ko-KR" altLang="en-US" sz="4400" dirty="0"/>
          </a:p>
        </p:txBody>
      </p:sp>
      <p:sp>
        <p:nvSpPr>
          <p:cNvPr id="4" name="직사각형 3"/>
          <p:cNvSpPr/>
          <p:nvPr/>
        </p:nvSpPr>
        <p:spPr>
          <a:xfrm>
            <a:off x="3041261" y="2736033"/>
            <a:ext cx="6109477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o-KR" altLang="en-US" sz="2000" dirty="0" smtClean="0">
                <a:ea typeface="HY울릉도M" pitchFamily="18" charset="-127"/>
              </a:rPr>
              <a:t>회귀분석을 이용하여 주어진 액상에서의 </a:t>
            </a:r>
            <a:r>
              <a:rPr lang="en-US" altLang="ko-KR" sz="2000" dirty="0" smtClean="0">
                <a:ea typeface="HY울릉도M" pitchFamily="18" charset="-127"/>
              </a:rPr>
              <a:t>Enthalpy of Mixing</a:t>
            </a:r>
            <a:r>
              <a:rPr lang="ko-KR" altLang="en-US" sz="2000" dirty="0" smtClean="0">
                <a:ea typeface="HY울릉도M" pitchFamily="18" charset="-127"/>
              </a:rPr>
              <a:t>과 </a:t>
            </a:r>
            <a:r>
              <a:rPr lang="en-US" altLang="ko-KR" sz="2000" dirty="0" smtClean="0">
                <a:ea typeface="HY울릉도M" pitchFamily="18" charset="-127"/>
              </a:rPr>
              <a:t>1500K</a:t>
            </a:r>
            <a:r>
              <a:rPr lang="ko-KR" altLang="en-US" sz="2000" dirty="0" smtClean="0">
                <a:ea typeface="HY울릉도M" pitchFamily="18" charset="-127"/>
              </a:rPr>
              <a:t>에서의 액상 </a:t>
            </a:r>
            <a:r>
              <a:rPr lang="en-US" altLang="ko-KR" sz="2000" dirty="0" smtClean="0">
                <a:ea typeface="HY울릉도M" pitchFamily="18" charset="-127"/>
              </a:rPr>
              <a:t>Ks</a:t>
            </a:r>
            <a:r>
              <a:rPr lang="ko-KR" altLang="en-US" sz="2000" dirty="0" smtClean="0">
                <a:ea typeface="HY울릉도M" pitchFamily="18" charset="-127"/>
              </a:rPr>
              <a:t>의 활동도 데이터를 통해</a:t>
            </a:r>
            <a:r>
              <a:rPr lang="en-US" altLang="ko-KR" sz="2000" dirty="0" smtClean="0">
                <a:ea typeface="HY울릉도M" pitchFamily="18" charset="-127"/>
              </a:rPr>
              <a:t>,</a:t>
            </a:r>
            <a:r>
              <a:rPr lang="ko-KR" altLang="en-US" sz="2000" dirty="0" smtClean="0">
                <a:ea typeface="HY울릉도M" pitchFamily="18" charset="-127"/>
              </a:rPr>
              <a:t> </a:t>
            </a:r>
            <a:r>
              <a:rPr lang="en-US" altLang="ko-KR" sz="2000" dirty="0" smtClean="0">
                <a:ea typeface="HY울릉도M" pitchFamily="18" charset="-127"/>
              </a:rPr>
              <a:t>Ps-Ks 2</a:t>
            </a:r>
            <a:r>
              <a:rPr lang="ko-KR" altLang="en-US" sz="2000" dirty="0" err="1" smtClean="0">
                <a:ea typeface="HY울릉도M" pitchFamily="18" charset="-127"/>
              </a:rPr>
              <a:t>원계의</a:t>
            </a:r>
            <a:r>
              <a:rPr lang="ko-KR" altLang="en-US" sz="2000" dirty="0" smtClean="0">
                <a:ea typeface="HY울릉도M" pitchFamily="18" charset="-127"/>
              </a:rPr>
              <a:t> 액상에 대해서 열역학모델을 완성하여라</a:t>
            </a:r>
            <a:r>
              <a:rPr lang="en-US" altLang="ko-KR" sz="2000" dirty="0" smtClean="0">
                <a:ea typeface="HY울릉도M" pitchFamily="18" charset="-127"/>
              </a:rPr>
              <a:t>.</a:t>
            </a:r>
            <a:endParaRPr lang="en-US" altLang="ko-KR" sz="2000" dirty="0">
              <a:ea typeface="HY울릉도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3620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background</a:t>
            </a:r>
            <a:endParaRPr lang="ko-KR" alt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40216" y="1882641"/>
            <a:ext cx="10276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1. Solution Thermodynamics</a:t>
            </a:r>
            <a:endParaRPr lang="ko-KR" altLang="en-US" sz="2400" b="1" dirty="0"/>
          </a:p>
        </p:txBody>
      </p:sp>
      <p:graphicFrame>
        <p:nvGraphicFramePr>
          <p:cNvPr id="6" name="다이어그램 5"/>
          <p:cNvGraphicFramePr/>
          <p:nvPr>
            <p:extLst>
              <p:ext uri="{D42A27DB-BD31-4B8C-83A1-F6EECF244321}">
                <p14:modId xmlns:p14="http://schemas.microsoft.com/office/powerpoint/2010/main" val="2330301055"/>
              </p:ext>
            </p:extLst>
          </p:nvPr>
        </p:nvGraphicFramePr>
        <p:xfrm>
          <a:off x="340216" y="2344306"/>
          <a:ext cx="7915142" cy="3966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977" y="3096601"/>
            <a:ext cx="3710640" cy="493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977" y="4906851"/>
            <a:ext cx="2692415" cy="474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182" y="4906851"/>
            <a:ext cx="3966727" cy="474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182" y="6375042"/>
            <a:ext cx="4455008" cy="424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68" y="2220603"/>
            <a:ext cx="1567817" cy="670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표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32408474"/>
                  </p:ext>
                </p:extLst>
              </p:nvPr>
            </p:nvGraphicFramePr>
            <p:xfrm>
              <a:off x="8142081" y="2185041"/>
              <a:ext cx="3591507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97169"/>
                    <a:gridCol w="1197169"/>
                    <a:gridCol w="1197169"/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X_Ks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 xmlns:m="http://schemas.openxmlformats.org/officeDocument/2006/math">
                              <m:r>
                                <a:rPr lang="ko-KR" altLang="en-US" i="1" smtClean="0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</m:oMath>
                          </a14:m>
                          <a:r>
                            <a:rPr lang="en-US" altLang="ko-KR" dirty="0" err="1" smtClean="0"/>
                            <a:t>Hm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ko-KR" altLang="en-US" i="1" smtClean="0">
                                    <a:latin typeface="Cambria Math" panose="02040503050406030204" pitchFamily="18" charset="0"/>
                                  </a:rPr>
                                  <m:t>𝛀</m:t>
                                </m:r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2.5E-02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3.60E+02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14769.23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5.25E-01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3.087E+03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12378.95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9.75E-01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2.491E+02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10219.49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표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32408474"/>
                  </p:ext>
                </p:extLst>
              </p:nvPr>
            </p:nvGraphicFramePr>
            <p:xfrm>
              <a:off x="8142081" y="2185041"/>
              <a:ext cx="3591507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97169"/>
                    <a:gridCol w="1197169"/>
                    <a:gridCol w="1197169"/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X_Ks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12"/>
                          <a:stretch>
                            <a:fillRect l="-101020" t="-8197" r="-102551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12"/>
                          <a:stretch>
                            <a:fillRect l="-200000" t="-8197" r="-2030" b="-32459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2.5E-02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3.60E+02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14769.23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5.25E-01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3.087E+03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12378.95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9.75E-01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2.491E+02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10219.49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20" name="직사각형 19"/>
          <p:cNvSpPr/>
          <p:nvPr/>
        </p:nvSpPr>
        <p:spPr>
          <a:xfrm>
            <a:off x="5925962" y="5592399"/>
            <a:ext cx="2268461" cy="72611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873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background</a:t>
            </a:r>
            <a:endParaRPr lang="ko-KR" alt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40216" y="1882641"/>
            <a:ext cx="10276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/>
              <a:t>2</a:t>
            </a:r>
            <a:r>
              <a:rPr lang="en-US" altLang="ko-KR" sz="2400" b="1" dirty="0" smtClean="0"/>
              <a:t>. Linear Regression</a:t>
            </a:r>
            <a:endParaRPr lang="ko-KR" altLang="en-US" sz="2400" b="1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216" y="2510991"/>
            <a:ext cx="2068133" cy="386266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216" y="2897257"/>
            <a:ext cx="3181350" cy="73342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216" y="3725885"/>
            <a:ext cx="3467100" cy="1466850"/>
          </a:xfrm>
          <a:prstGeom prst="rect">
            <a:avLst/>
          </a:prstGeom>
        </p:spPr>
      </p:pic>
      <p:sp>
        <p:nvSpPr>
          <p:cNvPr id="9" name="타원 8"/>
          <p:cNvSpPr/>
          <p:nvPr/>
        </p:nvSpPr>
        <p:spPr>
          <a:xfrm>
            <a:off x="2060888" y="2504567"/>
            <a:ext cx="373220" cy="3103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2421229" y="2438030"/>
            <a:ext cx="1532585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: deviation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87145" y="3035247"/>
            <a:ext cx="26916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: minimizing sum of squares of deviation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cxnSp>
        <p:nvCxnSpPr>
          <p:cNvPr id="12" name="직선 연결선 11"/>
          <p:cNvCxnSpPr/>
          <p:nvPr/>
        </p:nvCxnSpPr>
        <p:spPr>
          <a:xfrm flipH="1">
            <a:off x="360760" y="3630682"/>
            <a:ext cx="301350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그림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216" y="5287937"/>
            <a:ext cx="2743200" cy="1543050"/>
          </a:xfrm>
          <a:prstGeom prst="rect">
            <a:avLst/>
          </a:prstGeom>
        </p:spPr>
      </p:pic>
      <p:sp>
        <p:nvSpPr>
          <p:cNvPr id="15" name="직사각형 14"/>
          <p:cNvSpPr/>
          <p:nvPr/>
        </p:nvSpPr>
        <p:spPr>
          <a:xfrm>
            <a:off x="340217" y="5287937"/>
            <a:ext cx="2743200" cy="15430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왼쪽으로 구부러진 화살표 15"/>
          <p:cNvSpPr/>
          <p:nvPr/>
        </p:nvSpPr>
        <p:spPr>
          <a:xfrm>
            <a:off x="3862608" y="4433193"/>
            <a:ext cx="442175" cy="1709487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06903" y="2344306"/>
            <a:ext cx="5303905" cy="2861759"/>
          </a:xfrm>
          <a:prstGeom prst="rect">
            <a:avLst/>
          </a:prstGeom>
        </p:spPr>
      </p:pic>
      <p:sp>
        <p:nvSpPr>
          <p:cNvPr id="18" name="직사각형 17"/>
          <p:cNvSpPr/>
          <p:nvPr/>
        </p:nvSpPr>
        <p:spPr>
          <a:xfrm>
            <a:off x="6610897" y="4314211"/>
            <a:ext cx="3898263" cy="9737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10406130" y="2262433"/>
            <a:ext cx="1204678" cy="7728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10306298" y="3537775"/>
            <a:ext cx="15325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solidFill>
                  <a:srgbClr val="FF0000"/>
                </a:solidFill>
              </a:rPr>
              <a:t>오차의 정량화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cxnSp>
        <p:nvCxnSpPr>
          <p:cNvPr id="21" name="직선 연결선 20"/>
          <p:cNvCxnSpPr/>
          <p:nvPr/>
        </p:nvCxnSpPr>
        <p:spPr>
          <a:xfrm flipV="1">
            <a:off x="10306298" y="3937885"/>
            <a:ext cx="202862" cy="3763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 flipV="1">
            <a:off x="11008469" y="3038712"/>
            <a:ext cx="17886" cy="41719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752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background</a:t>
            </a:r>
            <a:endParaRPr lang="ko-KR" alt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40216" y="1882641"/>
            <a:ext cx="10276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/>
              <a:t>3</a:t>
            </a:r>
            <a:r>
              <a:rPr lang="en-US" altLang="ko-KR" sz="2400" b="1" dirty="0" smtClean="0"/>
              <a:t>. </a:t>
            </a:r>
            <a:r>
              <a:rPr lang="ko-KR" altLang="en-US" sz="2400" b="1" dirty="0" smtClean="0"/>
              <a:t>비선형 관계식의 선형화</a:t>
            </a:r>
            <a:endParaRPr lang="ko-KR" alt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40216" y="2473163"/>
            <a:ext cx="5004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/>
              <a:t>(1) Enthalpy of Mixing</a:t>
            </a:r>
            <a:endParaRPr lang="ko-KR" alt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64621" y="2478632"/>
            <a:ext cx="5004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/>
              <a:t>(2) Activity at 1500K</a:t>
            </a:r>
            <a:endParaRPr lang="ko-KR" altLang="en-US" sz="2000" b="1" dirty="0"/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749374"/>
              </p:ext>
            </p:extLst>
          </p:nvPr>
        </p:nvGraphicFramePr>
        <p:xfrm>
          <a:off x="416450" y="2979804"/>
          <a:ext cx="2941548" cy="506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" name="수식" r:id="rId3" imgW="1409400" imgH="228600" progId="Equation.3">
                  <p:embed/>
                </p:oleObj>
              </mc:Choice>
              <mc:Fallback>
                <p:oleObj name="수식" r:id="rId3" imgW="1409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450" y="2979804"/>
                        <a:ext cx="2941548" cy="5061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501937"/>
              </p:ext>
            </p:extLst>
          </p:nvPr>
        </p:nvGraphicFramePr>
        <p:xfrm>
          <a:off x="416450" y="4792324"/>
          <a:ext cx="4785576" cy="56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" name="수식" r:id="rId5" imgW="2044440" imgH="228600" progId="Equation.3">
                  <p:embed/>
                </p:oleObj>
              </mc:Choice>
              <mc:Fallback>
                <p:oleObj name="수식" r:id="rId5" imgW="2044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450" y="4792324"/>
                        <a:ext cx="4785576" cy="565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693025"/>
              </p:ext>
            </p:extLst>
          </p:nvPr>
        </p:nvGraphicFramePr>
        <p:xfrm>
          <a:off x="416451" y="3531522"/>
          <a:ext cx="4838130" cy="592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" name="수식" r:id="rId7" imgW="1968480" imgH="241200" progId="Equation.3">
                  <p:embed/>
                </p:oleObj>
              </mc:Choice>
              <mc:Fallback>
                <p:oleObj name="수식" r:id="rId7" imgW="19684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451" y="3531522"/>
                        <a:ext cx="4838130" cy="5926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555481"/>
              </p:ext>
            </p:extLst>
          </p:nvPr>
        </p:nvGraphicFramePr>
        <p:xfrm>
          <a:off x="411804" y="5560358"/>
          <a:ext cx="5376863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3" name="수식" r:id="rId9" imgW="2641320" imgH="457200" progId="Equation.3">
                  <p:embed/>
                </p:oleObj>
              </mc:Choice>
              <mc:Fallback>
                <p:oleObj name="수식" r:id="rId9" imgW="26413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804" y="5560358"/>
                        <a:ext cx="5376863" cy="930275"/>
                      </a:xfrm>
                      <a:prstGeom prst="rect">
                        <a:avLst/>
                      </a:prstGeom>
                      <a:solidFill>
                        <a:schemeClr val="accent1">
                          <a:alpha val="5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직선 화살표 연결선 6"/>
          <p:cNvCxnSpPr/>
          <p:nvPr/>
        </p:nvCxnSpPr>
        <p:spPr>
          <a:xfrm flipV="1">
            <a:off x="2842475" y="3531522"/>
            <a:ext cx="515523" cy="59266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/>
          <p:nvPr/>
        </p:nvCxnSpPr>
        <p:spPr>
          <a:xfrm flipV="1">
            <a:off x="3864400" y="3531521"/>
            <a:ext cx="515523" cy="59266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524417"/>
              </p:ext>
            </p:extLst>
          </p:nvPr>
        </p:nvGraphicFramePr>
        <p:xfrm>
          <a:off x="416450" y="4224894"/>
          <a:ext cx="23622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4" name="수식" r:id="rId11" imgW="901440" imgH="177480" progId="Equation.3">
                  <p:embed/>
                </p:oleObj>
              </mc:Choice>
              <mc:Fallback>
                <p:oleObj name="수식" r:id="rId11" imgW="9014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450" y="4224894"/>
                        <a:ext cx="23622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0188197"/>
              </p:ext>
            </p:extLst>
          </p:nvPr>
        </p:nvGraphicFramePr>
        <p:xfrm>
          <a:off x="6000217" y="2870471"/>
          <a:ext cx="6109483" cy="886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5" name="수식" r:id="rId13" imgW="3035160" imgH="431640" progId="Equation.3">
                  <p:embed/>
                </p:oleObj>
              </mc:Choice>
              <mc:Fallback>
                <p:oleObj name="수식" r:id="rId13" imgW="3035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217" y="2870471"/>
                        <a:ext cx="6109483" cy="8868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883806"/>
              </p:ext>
            </p:extLst>
          </p:nvPr>
        </p:nvGraphicFramePr>
        <p:xfrm>
          <a:off x="6005847" y="3539988"/>
          <a:ext cx="483552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6" name="수식" r:id="rId15" imgW="1993680" imgH="241200" progId="Equation.3">
                  <p:embed/>
                </p:oleObj>
              </mc:Choice>
              <mc:Fallback>
                <p:oleObj name="수식" r:id="rId15" imgW="19936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5847" y="3539988"/>
                        <a:ext cx="4835525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255652"/>
              </p:ext>
            </p:extLst>
          </p:nvPr>
        </p:nvGraphicFramePr>
        <p:xfrm>
          <a:off x="6005847" y="4793705"/>
          <a:ext cx="6150048" cy="539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7" name="수식" r:id="rId17" imgW="2908080" imgH="241200" progId="Equation.3">
                  <p:embed/>
                </p:oleObj>
              </mc:Choice>
              <mc:Fallback>
                <p:oleObj name="수식" r:id="rId17" imgW="2908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5847" y="4793705"/>
                        <a:ext cx="6150048" cy="5397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137229"/>
              </p:ext>
            </p:extLst>
          </p:nvPr>
        </p:nvGraphicFramePr>
        <p:xfrm>
          <a:off x="6000217" y="5435509"/>
          <a:ext cx="520858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" name="수식" r:id="rId19" imgW="2603160" imgH="647640" progId="Equation.3">
                  <p:embed/>
                </p:oleObj>
              </mc:Choice>
              <mc:Fallback>
                <p:oleObj name="수식" r:id="rId19" imgW="260316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217" y="5435509"/>
                        <a:ext cx="5208588" cy="1295400"/>
                      </a:xfrm>
                      <a:prstGeom prst="rect">
                        <a:avLst/>
                      </a:prstGeom>
                      <a:solidFill>
                        <a:schemeClr val="accent1">
                          <a:alpha val="5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463012"/>
              </p:ext>
            </p:extLst>
          </p:nvPr>
        </p:nvGraphicFramePr>
        <p:xfrm>
          <a:off x="6005847" y="4224893"/>
          <a:ext cx="23622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" name="수식" r:id="rId21" imgW="901440" imgH="177480" progId="Equation.3">
                  <p:embed/>
                </p:oleObj>
              </mc:Choice>
              <mc:Fallback>
                <p:oleObj name="수식" r:id="rId21" imgW="9014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5847" y="4224893"/>
                        <a:ext cx="23622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직선 화살표 연결선 25"/>
          <p:cNvCxnSpPr/>
          <p:nvPr/>
        </p:nvCxnSpPr>
        <p:spPr>
          <a:xfrm flipV="1">
            <a:off x="8346749" y="3530139"/>
            <a:ext cx="515523" cy="59266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/>
          <p:nvPr/>
        </p:nvCxnSpPr>
        <p:spPr>
          <a:xfrm flipV="1">
            <a:off x="9499660" y="3528776"/>
            <a:ext cx="515523" cy="59266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89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code</a:t>
            </a:r>
            <a:r>
              <a:rPr lang="ko-KR" altLang="en-US" sz="4400" dirty="0" smtClean="0"/>
              <a:t> </a:t>
            </a:r>
            <a:r>
              <a:rPr lang="en-US" altLang="ko-KR" sz="4400" dirty="0" smtClean="0"/>
              <a:t>Structure</a:t>
            </a:r>
            <a:endParaRPr lang="ko-KR" altLang="en-US" sz="4400" dirty="0"/>
          </a:p>
        </p:txBody>
      </p:sp>
      <p:grpSp>
        <p:nvGrpSpPr>
          <p:cNvPr id="4" name="그룹 3"/>
          <p:cNvGrpSpPr/>
          <p:nvPr/>
        </p:nvGrpSpPr>
        <p:grpSpPr>
          <a:xfrm>
            <a:off x="1814349" y="2434107"/>
            <a:ext cx="8510736" cy="3986011"/>
            <a:chOff x="1760748" y="2243224"/>
            <a:chExt cx="8595869" cy="4112347"/>
          </a:xfrm>
        </p:grpSpPr>
        <p:grpSp>
          <p:nvGrpSpPr>
            <p:cNvPr id="14" name="그룹 13"/>
            <p:cNvGrpSpPr/>
            <p:nvPr/>
          </p:nvGrpSpPr>
          <p:grpSpPr>
            <a:xfrm>
              <a:off x="1813843" y="2243224"/>
              <a:ext cx="8542774" cy="4112347"/>
              <a:chOff x="277278" y="2075799"/>
              <a:chExt cx="8542774" cy="4112347"/>
            </a:xfrm>
          </p:grpSpPr>
          <p:grpSp>
            <p:nvGrpSpPr>
              <p:cNvPr id="15" name="그룹 14"/>
              <p:cNvGrpSpPr/>
              <p:nvPr/>
            </p:nvGrpSpPr>
            <p:grpSpPr>
              <a:xfrm>
                <a:off x="277278" y="2075799"/>
                <a:ext cx="8542774" cy="4112347"/>
                <a:chOff x="277278" y="2075799"/>
                <a:chExt cx="8542774" cy="4112347"/>
              </a:xfrm>
            </p:grpSpPr>
            <p:sp>
              <p:nvSpPr>
                <p:cNvPr id="23" name="한쪽 모서리가 둥근 사각형 22"/>
                <p:cNvSpPr/>
                <p:nvPr/>
              </p:nvSpPr>
              <p:spPr>
                <a:xfrm rot="5400000">
                  <a:off x="6396363" y="3755441"/>
                  <a:ext cx="2759146" cy="2088233"/>
                </a:xfrm>
                <a:prstGeom prst="round1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24" name="모서리가 둥근 직사각형 23"/>
                <p:cNvSpPr/>
                <p:nvPr/>
              </p:nvSpPr>
              <p:spPr>
                <a:xfrm>
                  <a:off x="277278" y="2075799"/>
                  <a:ext cx="2088232" cy="936104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2400" b="1" dirty="0" err="1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cs typeface="Times New Roman" pitchFamily="18" charset="0"/>
                    </a:rPr>
                    <a:t>Open_H</a:t>
                  </a:r>
                  <a:endParaRPr lang="ko-KR" altLang="en-US" sz="2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25" name="모서리가 둥근 직사각형 24"/>
                <p:cNvSpPr/>
                <p:nvPr/>
              </p:nvSpPr>
              <p:spPr>
                <a:xfrm>
                  <a:off x="4584879" y="2075799"/>
                  <a:ext cx="2088232" cy="936104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2400" b="1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cs typeface="Times New Roman" pitchFamily="18" charset="0"/>
                    </a:rPr>
                    <a:t>Regress</a:t>
                  </a:r>
                  <a:endParaRPr lang="ko-KR" altLang="en-US" sz="2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26" name="모서리가 둥근 직사각형 25"/>
                <p:cNvSpPr/>
                <p:nvPr/>
              </p:nvSpPr>
              <p:spPr>
                <a:xfrm>
                  <a:off x="2437518" y="2075799"/>
                  <a:ext cx="2088232" cy="936104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2400" b="1" dirty="0" err="1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cs typeface="Times New Roman" pitchFamily="18" charset="0"/>
                    </a:rPr>
                    <a:t>Open_Ac</a:t>
                  </a:r>
                  <a:endParaRPr lang="ko-KR" altLang="en-US" sz="2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27" name="모서리가 둥근 직사각형 26"/>
                <p:cNvSpPr/>
                <p:nvPr/>
              </p:nvSpPr>
              <p:spPr>
                <a:xfrm>
                  <a:off x="6731820" y="2075799"/>
                  <a:ext cx="2088232" cy="936104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2400" b="1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cs typeface="Times New Roman" pitchFamily="18" charset="0"/>
                    </a:rPr>
                    <a:t>Print</a:t>
                  </a:r>
                  <a:endParaRPr lang="ko-KR" altLang="en-US" sz="2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28" name="한쪽 모서리가 둥근 사각형 27"/>
                <p:cNvSpPr/>
                <p:nvPr/>
              </p:nvSpPr>
              <p:spPr>
                <a:xfrm rot="10800000">
                  <a:off x="277278" y="3429000"/>
                  <a:ext cx="2088232" cy="2755282"/>
                </a:xfrm>
                <a:prstGeom prst="round1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29" name="직사각형 28"/>
                <p:cNvSpPr/>
                <p:nvPr/>
              </p:nvSpPr>
              <p:spPr>
                <a:xfrm>
                  <a:off x="2437518" y="3429000"/>
                  <a:ext cx="2088232" cy="2759146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30" name="직사각형 29"/>
                <p:cNvSpPr/>
                <p:nvPr/>
              </p:nvSpPr>
              <p:spPr>
                <a:xfrm>
                  <a:off x="4584879" y="3419984"/>
                  <a:ext cx="2088232" cy="2759146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31" name="타원 30"/>
                <p:cNvSpPr/>
                <p:nvPr/>
              </p:nvSpPr>
              <p:spPr>
                <a:xfrm>
                  <a:off x="2123728" y="2471843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32" name="타원 31"/>
                <p:cNvSpPr/>
                <p:nvPr/>
              </p:nvSpPr>
              <p:spPr>
                <a:xfrm>
                  <a:off x="2530018" y="2471843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33" name="타원 32"/>
                <p:cNvSpPr/>
                <p:nvPr/>
              </p:nvSpPr>
              <p:spPr>
                <a:xfrm>
                  <a:off x="4283968" y="2471843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34" name="타원 33"/>
                <p:cNvSpPr/>
                <p:nvPr/>
              </p:nvSpPr>
              <p:spPr>
                <a:xfrm>
                  <a:off x="4690258" y="2471843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35" name="타원 34"/>
                <p:cNvSpPr/>
                <p:nvPr/>
              </p:nvSpPr>
              <p:spPr>
                <a:xfrm>
                  <a:off x="6431329" y="2471843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36" name="타원 35"/>
                <p:cNvSpPr/>
                <p:nvPr/>
              </p:nvSpPr>
              <p:spPr>
                <a:xfrm>
                  <a:off x="6837619" y="2471843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37" name="타원 36"/>
                <p:cNvSpPr/>
                <p:nvPr/>
              </p:nvSpPr>
              <p:spPr>
                <a:xfrm>
                  <a:off x="1249386" y="2819565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38" name="타원 37"/>
                <p:cNvSpPr/>
                <p:nvPr/>
              </p:nvSpPr>
              <p:spPr>
                <a:xfrm>
                  <a:off x="3409626" y="2819565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39" name="타원 38"/>
                <p:cNvSpPr/>
                <p:nvPr/>
              </p:nvSpPr>
              <p:spPr>
                <a:xfrm>
                  <a:off x="5569866" y="2819565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40" name="타원 39"/>
                <p:cNvSpPr/>
                <p:nvPr/>
              </p:nvSpPr>
              <p:spPr>
                <a:xfrm>
                  <a:off x="7730106" y="2819565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41" name="타원 40"/>
                <p:cNvSpPr/>
                <p:nvPr/>
              </p:nvSpPr>
              <p:spPr>
                <a:xfrm>
                  <a:off x="1249386" y="3475250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42" name="타원 41"/>
                <p:cNvSpPr/>
                <p:nvPr/>
              </p:nvSpPr>
              <p:spPr>
                <a:xfrm>
                  <a:off x="3409626" y="3475250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43" name="타원 42"/>
                <p:cNvSpPr/>
                <p:nvPr/>
              </p:nvSpPr>
              <p:spPr>
                <a:xfrm>
                  <a:off x="7730106" y="3475250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44" name="타원 43"/>
                <p:cNvSpPr/>
                <p:nvPr/>
              </p:nvSpPr>
              <p:spPr>
                <a:xfrm>
                  <a:off x="5569866" y="3475250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</p:grpSp>
          <p:sp>
            <p:nvSpPr>
              <p:cNvPr id="16" name="달 15"/>
              <p:cNvSpPr/>
              <p:nvPr/>
            </p:nvSpPr>
            <p:spPr>
              <a:xfrm>
                <a:off x="2335550" y="2297364"/>
                <a:ext cx="114847" cy="396044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 b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endParaRPr>
              </a:p>
            </p:txBody>
          </p:sp>
          <p:sp>
            <p:nvSpPr>
              <p:cNvPr id="17" name="달 16"/>
              <p:cNvSpPr/>
              <p:nvPr/>
            </p:nvSpPr>
            <p:spPr>
              <a:xfrm>
                <a:off x="4495221" y="2273821"/>
                <a:ext cx="114847" cy="396044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 b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endParaRPr>
              </a:p>
            </p:txBody>
          </p:sp>
          <p:sp>
            <p:nvSpPr>
              <p:cNvPr id="18" name="달 17"/>
              <p:cNvSpPr/>
              <p:nvPr/>
            </p:nvSpPr>
            <p:spPr>
              <a:xfrm>
                <a:off x="6634474" y="2276872"/>
                <a:ext cx="114847" cy="396044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 b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endParaRPr>
              </a:p>
            </p:txBody>
          </p:sp>
          <p:sp>
            <p:nvSpPr>
              <p:cNvPr id="19" name="달 18"/>
              <p:cNvSpPr/>
              <p:nvPr/>
            </p:nvSpPr>
            <p:spPr>
              <a:xfrm>
                <a:off x="1163516" y="2891574"/>
                <a:ext cx="155245" cy="640734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 b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endParaRPr>
              </a:p>
            </p:txBody>
          </p:sp>
          <p:sp>
            <p:nvSpPr>
              <p:cNvPr id="20" name="달 19"/>
              <p:cNvSpPr/>
              <p:nvPr/>
            </p:nvSpPr>
            <p:spPr>
              <a:xfrm>
                <a:off x="3319124" y="2891573"/>
                <a:ext cx="155245" cy="640734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 b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endParaRPr>
              </a:p>
            </p:txBody>
          </p:sp>
          <p:sp>
            <p:nvSpPr>
              <p:cNvPr id="21" name="달 20"/>
              <p:cNvSpPr/>
              <p:nvPr/>
            </p:nvSpPr>
            <p:spPr>
              <a:xfrm>
                <a:off x="5479364" y="2891573"/>
                <a:ext cx="155245" cy="640734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 b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endParaRPr>
              </a:p>
            </p:txBody>
          </p:sp>
          <p:sp>
            <p:nvSpPr>
              <p:cNvPr id="22" name="달 21"/>
              <p:cNvSpPr/>
              <p:nvPr/>
            </p:nvSpPr>
            <p:spPr>
              <a:xfrm>
                <a:off x="7626725" y="2891573"/>
                <a:ext cx="155245" cy="640734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 b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endParaRP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1760748" y="3596425"/>
              <a:ext cx="2088232" cy="22862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altLang="ko-KR" dirty="0"/>
            </a:p>
            <a:p>
              <a:pPr algn="ctr"/>
              <a:r>
                <a:rPr lang="en-US" altLang="ko-KR" sz="2000" dirty="0" smtClean="0"/>
                <a:t>1. X_Ks</a:t>
              </a:r>
              <a:r>
                <a:rPr lang="ko-KR" altLang="en-US" sz="2000" dirty="0" smtClean="0"/>
                <a:t>에 따른 </a:t>
              </a:r>
              <a:r>
                <a:rPr lang="en-US" altLang="ko-KR" sz="2000" dirty="0" smtClean="0"/>
                <a:t>enthalpy(H) </a:t>
              </a:r>
              <a:r>
                <a:rPr lang="ko-KR" altLang="en-US" sz="2000" dirty="0" smtClean="0"/>
                <a:t>데이터를 불러온다</a:t>
              </a:r>
              <a:r>
                <a:rPr lang="en-US" altLang="ko-KR" sz="2000" dirty="0" smtClean="0"/>
                <a:t>.</a:t>
              </a:r>
            </a:p>
            <a:p>
              <a:pPr algn="ctr"/>
              <a:endParaRPr lang="en-US" altLang="ko-KR" sz="2000" dirty="0" smtClean="0"/>
            </a:p>
            <a:p>
              <a:pPr algn="ctr"/>
              <a:r>
                <a:rPr lang="en-US" altLang="ko-KR" sz="2000" dirty="0" smtClean="0"/>
                <a:t>2. X</a:t>
              </a:r>
              <a:r>
                <a:rPr lang="ko-KR" altLang="en-US" sz="2000" dirty="0" smtClean="0"/>
                <a:t>와 </a:t>
              </a:r>
              <a:r>
                <a:rPr lang="en-US" altLang="ko-KR" sz="2000" dirty="0" smtClean="0"/>
                <a:t>H </a:t>
              </a:r>
              <a:r>
                <a:rPr lang="ko-KR" altLang="en-US" sz="2000" dirty="0" smtClean="0"/>
                <a:t>사이의 관계식을 선형화</a:t>
              </a:r>
              <a:r>
                <a:rPr lang="en-US" altLang="ko-KR" sz="2000" dirty="0" smtClean="0"/>
                <a:t>.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974083" y="3587409"/>
              <a:ext cx="2088232" cy="2603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altLang="ko-KR" dirty="0" smtClean="0"/>
            </a:p>
            <a:p>
              <a:pPr algn="ctr"/>
              <a:r>
                <a:rPr lang="en-US" altLang="ko-KR" sz="2000" dirty="0" smtClean="0"/>
                <a:t>3.  X_Ks</a:t>
              </a:r>
              <a:r>
                <a:rPr lang="ko-KR" altLang="en-US" sz="2000" dirty="0"/>
                <a:t>에 따른 </a:t>
              </a:r>
              <a:r>
                <a:rPr lang="en-US" altLang="ko-KR" sz="2000" dirty="0" smtClean="0"/>
                <a:t>activity(Ac) </a:t>
              </a:r>
              <a:r>
                <a:rPr lang="ko-KR" altLang="en-US" sz="2000" dirty="0"/>
                <a:t>데이터를 불러온다</a:t>
              </a:r>
              <a:r>
                <a:rPr lang="en-US" altLang="ko-KR" sz="2000" dirty="0" smtClean="0"/>
                <a:t>.</a:t>
              </a:r>
            </a:p>
            <a:p>
              <a:pPr algn="ctr"/>
              <a:endParaRPr lang="en-US" altLang="ko-KR" sz="2000" dirty="0"/>
            </a:p>
            <a:p>
              <a:pPr algn="ctr"/>
              <a:r>
                <a:rPr lang="en-US" altLang="ko-KR" sz="2000" dirty="0" smtClean="0"/>
                <a:t>4. X</a:t>
              </a:r>
              <a:r>
                <a:rPr lang="ko-KR" altLang="en-US" sz="2000" dirty="0"/>
                <a:t>와 </a:t>
              </a:r>
              <a:r>
                <a:rPr lang="en-US" altLang="ko-KR" sz="2000" dirty="0" smtClean="0"/>
                <a:t>Ac </a:t>
              </a:r>
              <a:r>
                <a:rPr lang="ko-KR" altLang="en-US" sz="2000" dirty="0"/>
                <a:t>사이의 관계식을 </a:t>
              </a:r>
              <a:r>
                <a:rPr lang="ko-KR" altLang="en-US" sz="2000" dirty="0" smtClean="0"/>
                <a:t>선형화</a:t>
              </a:r>
              <a:r>
                <a:rPr lang="en-US" altLang="ko-KR" sz="2000" dirty="0" smtClean="0"/>
                <a:t>.</a:t>
              </a:r>
              <a:endParaRPr lang="en-US" altLang="ko-KR" sz="2000" dirty="0"/>
            </a:p>
            <a:p>
              <a:pPr algn="ctr"/>
              <a:endParaRPr lang="en-US" altLang="ko-KR" sz="2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129047" y="3587409"/>
              <a:ext cx="2080629" cy="1651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altLang="ko-KR" dirty="0" smtClean="0"/>
            </a:p>
            <a:p>
              <a:pPr algn="ctr"/>
              <a:r>
                <a:rPr lang="en-US" altLang="ko-KR" sz="2000" dirty="0" smtClean="0"/>
                <a:t>5. </a:t>
              </a:r>
              <a:r>
                <a:rPr lang="ko-KR" altLang="en-US" sz="2000" dirty="0" smtClean="0"/>
                <a:t>선형회귀분석을 통해 </a:t>
              </a:r>
              <a:r>
                <a:rPr lang="en-US" altLang="ko-KR" sz="2000" dirty="0" smtClean="0"/>
                <a:t>enthalpy</a:t>
              </a:r>
              <a:r>
                <a:rPr lang="ko-KR" altLang="en-US" sz="2000" dirty="0" smtClean="0"/>
                <a:t>와 </a:t>
              </a:r>
              <a:r>
                <a:rPr lang="en-US" altLang="ko-KR" sz="2000" dirty="0" smtClean="0"/>
                <a:t>activity </a:t>
              </a:r>
              <a:r>
                <a:rPr lang="ko-KR" altLang="en-US" sz="2000" dirty="0" smtClean="0"/>
                <a:t>식에서의 </a:t>
              </a:r>
              <a:r>
                <a:rPr lang="en-US" altLang="ko-KR" sz="2000" dirty="0" smtClean="0"/>
                <a:t>a0, a1</a:t>
              </a:r>
              <a:r>
                <a:rPr lang="ko-KR" altLang="en-US" sz="2000" dirty="0" smtClean="0"/>
                <a:t>을 각각 계산</a:t>
              </a:r>
              <a:r>
                <a:rPr lang="en-US" altLang="ko-KR" sz="2000" dirty="0" smtClean="0"/>
                <a:t>.</a:t>
              </a:r>
              <a:endParaRPr lang="ko-KR" altLang="en-US" sz="2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268384" y="3587409"/>
              <a:ext cx="2088233" cy="19686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altLang="ko-KR" dirty="0" smtClean="0"/>
            </a:p>
            <a:p>
              <a:pPr algn="ctr"/>
              <a:r>
                <a:rPr lang="en-US" altLang="ko-KR" sz="2000" dirty="0" smtClean="0"/>
                <a:t>6. </a:t>
              </a:r>
              <a:r>
                <a:rPr lang="ko-KR" altLang="en-US" sz="2000" dirty="0" smtClean="0"/>
                <a:t>구한 </a:t>
              </a:r>
              <a:r>
                <a:rPr lang="en-US" altLang="ko-KR" sz="2000" dirty="0" smtClean="0"/>
                <a:t>Enthalpy</a:t>
              </a:r>
              <a:r>
                <a:rPr lang="ko-KR" altLang="en-US" sz="2000" dirty="0" smtClean="0"/>
                <a:t>와 </a:t>
              </a:r>
              <a:r>
                <a:rPr lang="en-US" altLang="ko-KR" sz="2000" dirty="0" smtClean="0"/>
                <a:t>activity </a:t>
              </a:r>
              <a:r>
                <a:rPr lang="ko-KR" altLang="en-US" sz="2000" dirty="0" smtClean="0"/>
                <a:t>관계식의 </a:t>
              </a:r>
              <a:r>
                <a:rPr lang="en-US" altLang="ko-KR" sz="2000" dirty="0" smtClean="0"/>
                <a:t>L0, L1 </a:t>
              </a:r>
              <a:r>
                <a:rPr lang="ko-KR" altLang="en-US" sz="2000" dirty="0" smtClean="0"/>
                <a:t>값과 결정계수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상관계수를 출력</a:t>
              </a:r>
              <a:r>
                <a:rPr lang="en-US" altLang="ko-KR" sz="2000" dirty="0" smtClean="0"/>
                <a:t> 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6133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Key Code</a:t>
            </a:r>
            <a:endParaRPr lang="ko-KR" alt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1957998"/>
            <a:ext cx="5004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(1) Enthalpy of Mixing</a:t>
            </a:r>
            <a:endParaRPr lang="ko-KR" alt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833396" y="1967742"/>
            <a:ext cx="5004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(2) Activity at 1500K</a:t>
            </a:r>
            <a:endParaRPr lang="ko-KR" altLang="en-US" b="1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216" y="2361243"/>
            <a:ext cx="4292724" cy="1430908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216" y="3951171"/>
            <a:ext cx="4012843" cy="2789415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3396" y="2361243"/>
            <a:ext cx="4561019" cy="1430908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3396" y="3931470"/>
            <a:ext cx="6266968" cy="2789415"/>
          </a:xfrm>
          <a:prstGeom prst="rect">
            <a:avLst/>
          </a:prstGeom>
        </p:spPr>
      </p:pic>
      <p:sp>
        <p:nvSpPr>
          <p:cNvPr id="18" name="직사각형 17"/>
          <p:cNvSpPr/>
          <p:nvPr/>
        </p:nvSpPr>
        <p:spPr>
          <a:xfrm>
            <a:off x="293497" y="2361243"/>
            <a:ext cx="4339443" cy="143090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4555666" y="1962273"/>
            <a:ext cx="15325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data open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278544" y="3951171"/>
            <a:ext cx="3636634" cy="122613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4417775" y="4433111"/>
            <a:ext cx="15325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solidFill>
                  <a:srgbClr val="FF0000"/>
                </a:solidFill>
              </a:rPr>
              <a:t>선형화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293497" y="5284560"/>
            <a:ext cx="4059562" cy="303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4362161" y="5459192"/>
            <a:ext cx="15325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solidFill>
                  <a:srgbClr val="FF0000"/>
                </a:solidFill>
              </a:rPr>
              <a:t>선형회귀분석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5833396" y="2339793"/>
            <a:ext cx="4561019" cy="143090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5824294" y="3899404"/>
            <a:ext cx="6276070" cy="122613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5786473" y="5254243"/>
            <a:ext cx="4059562" cy="303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552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Key Code</a:t>
            </a:r>
            <a:endParaRPr lang="ko-KR" alt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593741" y="1888492"/>
            <a:ext cx="5004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(3) Linear Regression</a:t>
            </a:r>
            <a:endParaRPr lang="ko-KR" altLang="en-US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483" y="2430361"/>
            <a:ext cx="6359559" cy="3609831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5547" y="2430361"/>
            <a:ext cx="5051806" cy="378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4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Results</a:t>
            </a:r>
            <a:endParaRPr lang="ko-KR" altLang="en-US" sz="440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372" y="2583646"/>
            <a:ext cx="4227312" cy="3420280"/>
          </a:xfrm>
          <a:prstGeom prst="rect">
            <a:avLst/>
          </a:prstGeom>
        </p:spPr>
      </p:pic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437001"/>
              </p:ext>
            </p:extLst>
          </p:nvPr>
        </p:nvGraphicFramePr>
        <p:xfrm>
          <a:off x="4821907" y="3203575"/>
          <a:ext cx="701040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수식" r:id="rId4" imgW="3098520" imgH="355320" progId="Equation.3">
                  <p:embed/>
                </p:oleObj>
              </mc:Choice>
              <mc:Fallback>
                <p:oleObj name="수식" r:id="rId4" imgW="309852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1907" y="3203575"/>
                        <a:ext cx="7010400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188642"/>
              </p:ext>
            </p:extLst>
          </p:nvPr>
        </p:nvGraphicFramePr>
        <p:xfrm>
          <a:off x="4799916" y="2673798"/>
          <a:ext cx="4452937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수식" r:id="rId6" imgW="2044440" imgH="228600" progId="Equation.3">
                  <p:embed/>
                </p:oleObj>
              </mc:Choice>
              <mc:Fallback>
                <p:oleObj name="수식" r:id="rId6" imgW="2044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9916" y="2673798"/>
                        <a:ext cx="4452937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6868149"/>
              </p:ext>
            </p:extLst>
          </p:nvPr>
        </p:nvGraphicFramePr>
        <p:xfrm>
          <a:off x="4806950" y="5268913"/>
          <a:ext cx="7285038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수식" r:id="rId8" imgW="3276360" imgH="482400" progId="Equation.3">
                  <p:embed/>
                </p:oleObj>
              </mc:Choice>
              <mc:Fallback>
                <p:oleObj name="수식" r:id="rId8" imgW="32763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6950" y="5268913"/>
                        <a:ext cx="7285038" cy="1071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7008686"/>
              </p:ext>
            </p:extLst>
          </p:nvPr>
        </p:nvGraphicFramePr>
        <p:xfrm>
          <a:off x="4799916" y="4500340"/>
          <a:ext cx="6150048" cy="539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수식" r:id="rId10" imgW="2908080" imgH="241200" progId="Equation.3">
                  <p:embed/>
                </p:oleObj>
              </mc:Choice>
              <mc:Fallback>
                <p:oleObj name="수식" r:id="rId10" imgW="2908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9916" y="4500340"/>
                        <a:ext cx="6150048" cy="5397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886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분할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분할</Template>
  <TotalTime>1421</TotalTime>
  <Words>251</Words>
  <Application>Microsoft Office PowerPoint</Application>
  <PresentationFormat>와이드스크린</PresentationFormat>
  <Paragraphs>75</Paragraphs>
  <Slides>15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15</vt:i4>
      </vt:variant>
    </vt:vector>
  </HeadingPairs>
  <TitlesOfParts>
    <vt:vector size="24" baseType="lpstr">
      <vt:lpstr>HY울릉도M</vt:lpstr>
      <vt:lpstr>휴먼매직체</vt:lpstr>
      <vt:lpstr>Cambria Math</vt:lpstr>
      <vt:lpstr>Gill Sans MT</vt:lpstr>
      <vt:lpstr>Times New Roman</vt:lpstr>
      <vt:lpstr>Wingdings 2</vt:lpstr>
      <vt:lpstr>분할</vt:lpstr>
      <vt:lpstr>수식</vt:lpstr>
      <vt:lpstr>Microsoft Equation 3.0</vt:lpstr>
      <vt:lpstr>소재수치해석 hw 6</vt:lpstr>
      <vt:lpstr>ASSIGNMENT</vt:lpstr>
      <vt:lpstr>background</vt:lpstr>
      <vt:lpstr>background</vt:lpstr>
      <vt:lpstr>background</vt:lpstr>
      <vt:lpstr>code Structure</vt:lpstr>
      <vt:lpstr>Key Code</vt:lpstr>
      <vt:lpstr>Key Code</vt:lpstr>
      <vt:lpstr>Results</vt:lpstr>
      <vt:lpstr>Results</vt:lpstr>
      <vt:lpstr>Results</vt:lpstr>
      <vt:lpstr>ANALYSIS</vt:lpstr>
      <vt:lpstr>ANALYSIS</vt:lpstr>
      <vt:lpstr>conclusion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소재수치해석 hw 1</dc:title>
  <dc:creator>POSTECH</dc:creator>
  <cp:lastModifiedBy>POSTECH</cp:lastModifiedBy>
  <cp:revision>160</cp:revision>
  <dcterms:created xsi:type="dcterms:W3CDTF">2014-03-10T10:12:02Z</dcterms:created>
  <dcterms:modified xsi:type="dcterms:W3CDTF">2014-04-14T15:57:21Z</dcterms:modified>
</cp:coreProperties>
</file>