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48" r:id="rId1"/>
  </p:sldMasterIdLst>
  <p:sldIdLst>
    <p:sldId id="266" r:id="rId2"/>
    <p:sldId id="284" r:id="rId3"/>
    <p:sldId id="298" r:id="rId4"/>
    <p:sldId id="315" r:id="rId5"/>
    <p:sldId id="325" r:id="rId6"/>
    <p:sldId id="316" r:id="rId7"/>
    <p:sldId id="299" r:id="rId8"/>
    <p:sldId id="317" r:id="rId9"/>
    <p:sldId id="305" r:id="rId10"/>
    <p:sldId id="326" r:id="rId11"/>
    <p:sldId id="324" r:id="rId12"/>
    <p:sldId id="327" r:id="rId13"/>
    <p:sldId id="328" r:id="rId14"/>
    <p:sldId id="329" r:id="rId15"/>
    <p:sldId id="313" r:id="rId16"/>
    <p:sldId id="283" r:id="rId17"/>
  </p:sldIdLst>
  <p:sldSz cx="9144000" cy="6858000" type="screen4x3"/>
  <p:notesSz cx="6858000" cy="9144000"/>
  <p:embeddedFontLst>
    <p:embeddedFont>
      <p:font typeface="나눔바른고딕" panose="020B0600000101010101" charset="-127"/>
      <p:regular r:id="rId18"/>
      <p:bold r:id="rId19"/>
    </p:embeddedFont>
    <p:embeddedFont>
      <p:font typeface="휴먼매직체" panose="02030504000101010101" pitchFamily="18" charset="-127"/>
      <p:regular r:id="rId20"/>
    </p:embeddedFont>
    <p:embeddedFont>
      <p:font typeface="Cambria Math" panose="02040503050406030204" pitchFamily="18" charset="0"/>
      <p:regular r:id="rId21"/>
    </p:embeddedFont>
    <p:embeddedFont>
      <p:font typeface="DFKai-SB" panose="03000509000000000000" pitchFamily="65" charset="-120"/>
      <p:regular r:id="rId22"/>
    </p:embeddedFont>
    <p:embeddedFont>
      <p:font typeface="맑은 고딕" panose="020B0503020000020004" pitchFamily="50" charset="-127"/>
      <p:regular r:id="rId23"/>
      <p:bold r:id="rId24"/>
    </p:embeddedFont>
    <p:embeddedFont>
      <p:font typeface="HY나무B" panose="02030600000101010101" pitchFamily="18" charset="-127"/>
      <p:regular r:id="rId25"/>
    </p:embeddedFont>
    <p:embeddedFont>
      <p:font typeface="나눔고딕" panose="020D0604000000000000" pitchFamily="50" charset="-127"/>
      <p:regular r:id="rId26"/>
      <p:bold r:id="rId27"/>
    </p:embeddedFont>
    <p:embeddedFont>
      <p:font typeface="배달의민족 한나" panose="020B0600000101010101" charset="-127"/>
      <p:regular r:id="rId28"/>
    </p:embeddedFont>
    <p:embeddedFont>
      <p:font typeface="나눔고딕 ExtraBold" panose="020D0904000000000000" pitchFamily="50" charset="-127"/>
      <p:bold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57"/>
    <a:srgbClr val="FFCC00"/>
    <a:srgbClr val="3B589E"/>
    <a:srgbClr val="CCFF33"/>
    <a:srgbClr val="99FF33"/>
    <a:srgbClr val="808000"/>
    <a:srgbClr val="996633"/>
    <a:srgbClr val="D8D148"/>
    <a:srgbClr val="A50021"/>
    <a:srgbClr val="758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9" autoAdjust="0"/>
    <p:restoredTop sz="95503" autoAdjust="0"/>
  </p:normalViewPr>
  <p:slideViewPr>
    <p:cSldViewPr>
      <p:cViewPr varScale="1">
        <p:scale>
          <a:sx n="72" d="100"/>
          <a:sy n="72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03C6-1A05-41EC-BC19-02EE946D372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7092280" y="6490544"/>
            <a:ext cx="1928826" cy="250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PF Din Text Cond Pro Medium" pitchFamily="2" charset="0"/>
                <a:ea typeface="Rix고딕 M" pitchFamily="18" charset="-127"/>
              </a:defRPr>
            </a:lvl1pPr>
          </a:lstStyle>
          <a:p>
            <a:pPr algn="r">
              <a:defRPr/>
            </a:pPr>
            <a:fld id="{EC0BB0C5-6955-4F9B-BA60-58E2367A55EF}" type="slidenum">
              <a:rPr lang="ko-KR" altLang="en-US" sz="85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255851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소재수치해석</a:t>
            </a:r>
            <a:endParaRPr lang="en-US" altLang="ko-KR" sz="4400" dirty="0" smtClean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HW6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4283968" y="191683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55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927824" y="4862770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20100425</a:t>
            </a:r>
            <a:b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</a:b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조 </a:t>
            </a:r>
            <a:r>
              <a:rPr lang="ko-KR" altLang="en-US" sz="4400" dirty="0" err="1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규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봉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–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Liquid phase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2" y="3005577"/>
            <a:ext cx="4368552" cy="279968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4043" y="2450999"/>
            <a:ext cx="2048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Enthalpy of Mixing</a:t>
            </a:r>
            <a:endParaRPr lang="ko-KR" altLang="en-US" sz="1600" b="1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959440"/>
            <a:ext cx="4543425" cy="26384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76035" y="2419594"/>
            <a:ext cx="1933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Activity at 1500K </a:t>
            </a:r>
            <a:endParaRPr lang="ko-KR" altLang="en-US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326021" y="3561896"/>
                <a:ext cx="14062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1400" dirty="0" smtClean="0"/>
                  <a:t>0.9999746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021" y="3561896"/>
                <a:ext cx="1406219" cy="307777"/>
              </a:xfrm>
              <a:prstGeom prst="rect">
                <a:avLst/>
              </a:prstGeom>
              <a:blipFill rotWithShape="0"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302584" y="3489888"/>
                <a:ext cx="15056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1400" dirty="0" smtClean="0"/>
                  <a:t>0.99999713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584" y="3489888"/>
                <a:ext cx="150560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8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–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FCC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115616" y="5034205"/>
                <a:ext cx="6110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12597.61−5.00126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−7199.978−0.01328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ko-KR" altLang="en-US" i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034205"/>
                <a:ext cx="6110775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00" b="-222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95" y="2013242"/>
            <a:ext cx="3078575" cy="1813734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323528" y="3356992"/>
            <a:ext cx="18002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3412656" y="3284984"/>
            <a:ext cx="1911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실제로는 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2L</a:t>
            </a:r>
            <a:r>
              <a:rPr lang="en-US" altLang="ko-KR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값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!</a:t>
            </a:r>
            <a:b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</a:t>
            </a:r>
            <a:r>
              <a:rPr lang="en-US" altLang="ko-KR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= -7192.009605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8064" y="2420888"/>
            <a:ext cx="2872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ym typeface="Wingdings" panose="05000000000000000000" pitchFamily="2" charset="2"/>
              </a:rPr>
              <a:t>Not equal !</a:t>
            </a:r>
            <a:br>
              <a:rPr lang="en-US" altLang="ko-KR" sz="1600" b="1" dirty="0" smtClean="0">
                <a:sym typeface="Wingdings" panose="05000000000000000000" pitchFamily="2" charset="2"/>
              </a:rPr>
            </a:br>
            <a:r>
              <a:rPr lang="en-US" altLang="ko-KR" sz="1600" b="1" dirty="0" smtClean="0">
                <a:sym typeface="Wingdings" panose="05000000000000000000" pitchFamily="2" charset="2"/>
              </a:rPr>
              <a:t>Temperature dependence !!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819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780928"/>
            <a:ext cx="4533900" cy="26955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815" y="2778374"/>
            <a:ext cx="4514850" cy="2733675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–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FCC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043" y="2452293"/>
            <a:ext cx="3067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Enthalpy of Formation in FCC</a:t>
            </a:r>
            <a:endParaRPr lang="ko-KR" alt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6035" y="2420888"/>
            <a:ext cx="3010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Activity of </a:t>
            </a:r>
            <a:r>
              <a:rPr lang="en-US" altLang="ko-KR" sz="1600" b="1" dirty="0" err="1" smtClean="0"/>
              <a:t>Tk</a:t>
            </a:r>
            <a:r>
              <a:rPr lang="en-US" altLang="ko-KR" sz="1600" b="1" dirty="0" smtClean="0"/>
              <a:t> </a:t>
            </a:r>
            <a:r>
              <a:rPr lang="en-US" altLang="ko-KR" sz="1600" b="1" dirty="0" smtClean="0"/>
              <a:t>in FCC at 600K</a:t>
            </a:r>
            <a:endParaRPr lang="ko-KR" altLang="en-US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292080" y="3501008"/>
                <a:ext cx="15056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1400" dirty="0" smtClean="0"/>
                  <a:t>0.99999407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01008"/>
                <a:ext cx="1505605" cy="307777"/>
              </a:xfrm>
              <a:prstGeom prst="rect">
                <a:avLst/>
              </a:prstGeom>
              <a:blipFill rotWithShape="0"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302584" y="3491182"/>
                <a:ext cx="15056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1400" dirty="0" smtClean="0"/>
                  <a:t>0.99999743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584" y="3491182"/>
                <a:ext cx="150560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3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093715"/>
            <a:ext cx="3152560" cy="1823895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–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CC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8064" y="2420888"/>
            <a:ext cx="2872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ym typeface="Wingdings" panose="05000000000000000000" pitchFamily="2" charset="2"/>
              </a:rPr>
              <a:t>Not equal !</a:t>
            </a:r>
            <a:br>
              <a:rPr lang="en-US" altLang="ko-KR" sz="1600" b="1" dirty="0" smtClean="0">
                <a:sym typeface="Wingdings" panose="05000000000000000000" pitchFamily="2" charset="2"/>
              </a:rPr>
            </a:br>
            <a:r>
              <a:rPr lang="en-US" altLang="ko-KR" sz="1600" b="1" dirty="0" smtClean="0">
                <a:sym typeface="Wingdings" panose="05000000000000000000" pitchFamily="2" charset="2"/>
              </a:rPr>
              <a:t>Temperature dependence !!</a:t>
            </a:r>
            <a:br>
              <a:rPr lang="en-US" altLang="ko-KR" sz="1600" b="1" dirty="0" smtClean="0">
                <a:sym typeface="Wingdings" panose="05000000000000000000" pitchFamily="2" charset="2"/>
              </a:rPr>
            </a:br>
            <a:r>
              <a:rPr lang="en-US" altLang="ko-KR" sz="1600" b="1" dirty="0" smtClean="0">
                <a:sym typeface="Wingdings" panose="05000000000000000000" pitchFamily="2" charset="2"/>
              </a:rPr>
              <a:t>Not sub-regular model</a:t>
            </a:r>
            <a:endParaRPr lang="ko-KR" altLang="en-US" sz="1600" b="1" dirty="0"/>
          </a:p>
        </p:txBody>
      </p:sp>
      <p:sp>
        <p:nvSpPr>
          <p:cNvPr id="13" name="직사각형 12"/>
          <p:cNvSpPr/>
          <p:nvPr/>
        </p:nvSpPr>
        <p:spPr>
          <a:xfrm>
            <a:off x="467544" y="2722172"/>
            <a:ext cx="18002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67544" y="3701586"/>
            <a:ext cx="18002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730922" y="3212976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412459" y="5065154"/>
                <a:ext cx="40407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7000.6616−4.05745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ko-KR" altLang="en-US" sz="2400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459" y="5065154"/>
                <a:ext cx="404072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05" b="-1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4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2649066"/>
            <a:ext cx="4476750" cy="2724150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–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BCC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699" y="2346141"/>
            <a:ext cx="3067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Enthalpy of Formation in BCC</a:t>
            </a:r>
            <a:endParaRPr lang="ko-KR" alt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18691" y="2314736"/>
            <a:ext cx="3021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Activity of Ps </a:t>
            </a:r>
            <a:r>
              <a:rPr lang="en-US" altLang="ko-KR" sz="1600" b="1" dirty="0" smtClean="0"/>
              <a:t>in BCC at 600K</a:t>
            </a:r>
            <a:endParaRPr lang="ko-KR" altLang="en-US" sz="1600" b="1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013" y="2643995"/>
            <a:ext cx="45624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3" y="1087779"/>
            <a:ext cx="6624737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Conclusion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362" y="2780928"/>
            <a:ext cx="8212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-Liquid, FCC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는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sub-regular solution model,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BCC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는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regular solution model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을 따른다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</a:t>
            </a:r>
          </a:p>
          <a:p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-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이번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HW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6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에서 얻은 </a:t>
            </a:r>
            <a:r>
              <a:rPr lang="el-GR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DFKai-SB" panose="03000509000000000000" pitchFamily="65" charset="-120"/>
                <a:sym typeface="Wingdings" panose="05000000000000000000" pitchFamily="2" charset="2"/>
              </a:rPr>
              <a:t>Ω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값들을 이용하여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Mid-term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에서 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Ps-</a:t>
            </a:r>
            <a:r>
              <a:rPr lang="en-US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Tk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phase diagram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을 만드는데 사용할 수 있을 것이다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!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287558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감사합니다</a:t>
            </a:r>
            <a:r>
              <a:rPr lang="en-US" altLang="ko-KR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.</a:t>
            </a:r>
            <a:endParaRPr lang="ko-KR" altLang="en-US" sz="4400" dirty="0">
              <a:solidFill>
                <a:schemeClr val="bg1"/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grpSp>
        <p:nvGrpSpPr>
          <p:cNvPr id="2" name="그룹 51"/>
          <p:cNvGrpSpPr/>
          <p:nvPr/>
        </p:nvGrpSpPr>
        <p:grpSpPr>
          <a:xfrm>
            <a:off x="4283968" y="227687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3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6</a:t>
            </a: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299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Problem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3140968"/>
            <a:ext cx="78493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Regression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analysis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를 이용하여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Enthalpy of mixing, Activity, Enthalpy of formation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의 자료를 통해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Ps , </a:t>
            </a:r>
            <a:r>
              <a:rPr lang="en-US" altLang="ko-K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Tk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의 열역학모델을 만들어보자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2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539552" y="5445224"/>
            <a:ext cx="4030609" cy="1236687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539552" y="3037022"/>
            <a:ext cx="4030609" cy="1024038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 – Non ideal solution(Liquid phase)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4760" y="2247382"/>
                <a:ext cx="30350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l-GR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0" y="2247382"/>
                <a:ext cx="3035048" cy="307777"/>
              </a:xfrm>
              <a:prstGeom prst="rect">
                <a:avLst/>
              </a:prstGeom>
              <a:blipFill rotWithShape="0">
                <a:blip r:embed="rId2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38351" y="2708920"/>
                <a:ext cx="446449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351" y="2708920"/>
                <a:ext cx="4464496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372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Enthalpy of Mixing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3759" y="2204864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ym typeface="Wingdings" panose="05000000000000000000" pitchFamily="2" charset="2"/>
              </a:rPr>
              <a:t>- Regular solution</a:t>
            </a:r>
            <a:endParaRPr lang="ko-KR" alt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2668850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ym typeface="Wingdings" panose="05000000000000000000" pitchFamily="2" charset="2"/>
              </a:rPr>
              <a:t>- Sub-regular solution</a:t>
            </a:r>
            <a:endParaRPr lang="ko-KR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3528" y="3183298"/>
                <a:ext cx="4464496" cy="6777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83298"/>
                <a:ext cx="4464496" cy="6777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24447" y="4149080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Activity</a:t>
            </a:r>
            <a:endParaRPr lang="ko-KR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21861" y="4395509"/>
                <a:ext cx="5890005" cy="636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61" y="4395509"/>
                <a:ext cx="5890005" cy="636328"/>
              </a:xfrm>
              <a:prstGeom prst="rect">
                <a:avLst/>
              </a:prstGeom>
              <a:blipFill rotWithShape="0">
                <a:blip r:embed="rId5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108520" y="5085184"/>
                <a:ext cx="673454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5085184"/>
                <a:ext cx="6734542" cy="307777"/>
              </a:xfrm>
              <a:prstGeom prst="rect">
                <a:avLst/>
              </a:prstGeom>
              <a:blipFill rotWithShape="0">
                <a:blip r:embed="rId6"/>
                <a:stretch>
                  <a:fillRect b="-372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0136" y="5614640"/>
                <a:ext cx="4464496" cy="834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𝑅𝑇𝑙𝑛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36" y="5614640"/>
                <a:ext cx="4464496" cy="8344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539552" y="2837010"/>
            <a:ext cx="4030609" cy="1024038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 – Non ideal solution (FCC phase)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Enthalpy of Formation</a:t>
            </a:r>
            <a:endParaRPr lang="ko-KR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4447" y="3933056"/>
            <a:ext cx="460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Activity of </a:t>
            </a:r>
            <a:r>
              <a:rPr lang="en-US" altLang="ko-KR" sz="2000" b="1" dirty="0" err="1" smtClean="0">
                <a:sym typeface="Wingdings" panose="05000000000000000000" pitchFamily="2" charset="2"/>
              </a:rPr>
              <a:t>Tk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 in FCC at 600K</a:t>
            </a:r>
            <a:endParaRPr lang="ko-KR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-540568" y="2351002"/>
                <a:ext cx="6117094" cy="3579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2351002"/>
                <a:ext cx="6117094" cy="357918"/>
              </a:xfrm>
              <a:prstGeom prst="rect">
                <a:avLst/>
              </a:prstGeom>
              <a:blipFill rotWithShape="0">
                <a:blip r:embed="rId2"/>
                <a:stretch>
                  <a:fillRect b="-258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직사각형 19"/>
          <p:cNvSpPr/>
          <p:nvPr/>
        </p:nvSpPr>
        <p:spPr>
          <a:xfrm>
            <a:off x="1331392" y="2282706"/>
            <a:ext cx="1224384" cy="426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3528" y="2983286"/>
                <a:ext cx="4464496" cy="697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20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83286"/>
                <a:ext cx="4464496" cy="6976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-21861" y="4197768"/>
                <a:ext cx="7042133" cy="13194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num>
                            <m:den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000" b="0" i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𝑤𝑟𝑡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𝐹𝐶𝐶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𝑤𝑟𝑡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𝐵𝐶𝐶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61" y="4197768"/>
                <a:ext cx="7042133" cy="1319464"/>
              </a:xfrm>
              <a:prstGeom prst="rect">
                <a:avLst/>
              </a:prstGeom>
              <a:blipFill rotWithShape="0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직사각형 25"/>
          <p:cNvSpPr/>
          <p:nvPr/>
        </p:nvSpPr>
        <p:spPr>
          <a:xfrm>
            <a:off x="1177256" y="4333167"/>
            <a:ext cx="874464" cy="391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39552" y="5445224"/>
            <a:ext cx="5328592" cy="1236687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5536" y="5614640"/>
                <a:ext cx="5760640" cy="886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𝑅𝑇𝑙𝑛</m:t>
                          </m:r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𝑤𝑟𝑡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𝐵𝐶𝐶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614640"/>
                <a:ext cx="5760640" cy="8869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9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539552" y="2837010"/>
            <a:ext cx="4030609" cy="1024038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 – Non ideal solution (BCC phase)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Enthalpy of Formation</a:t>
            </a:r>
            <a:endParaRPr lang="ko-KR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4447" y="3933056"/>
            <a:ext cx="460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Activity of Ps in BCC at 600K</a:t>
            </a:r>
            <a:endParaRPr lang="ko-KR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-540568" y="2351002"/>
                <a:ext cx="6117094" cy="3579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𝑃𝑠</m:t>
                              </m:r>
                            </m:sub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2351002"/>
                <a:ext cx="6117094" cy="357918"/>
              </a:xfrm>
              <a:prstGeom prst="rect">
                <a:avLst/>
              </a:prstGeom>
              <a:blipFill rotWithShape="0">
                <a:blip r:embed="rId2"/>
                <a:stretch>
                  <a:fillRect b="-258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직사각형 19"/>
          <p:cNvSpPr/>
          <p:nvPr/>
        </p:nvSpPr>
        <p:spPr>
          <a:xfrm>
            <a:off x="1331392" y="2282706"/>
            <a:ext cx="1224384" cy="426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3528" y="2983286"/>
                <a:ext cx="4464496" cy="697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20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𝑃𝑠</m:t>
                              </m:r>
                            </m:sub>
                            <m:sup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𝑃𝑠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83286"/>
                <a:ext cx="4464496" cy="6976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-21861" y="4197768"/>
                <a:ext cx="7042133" cy="13386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𝑃𝑠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num>
                            <m:den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𝑃𝑠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000" b="0" i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𝑤𝑟𝑡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𝐵𝐶𝐶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𝑤𝑟𝑡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𝐹𝐶𝐶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61" y="4197768"/>
                <a:ext cx="7042133" cy="1338636"/>
              </a:xfrm>
              <a:prstGeom prst="rect">
                <a:avLst/>
              </a:prstGeom>
              <a:blipFill rotWithShape="0">
                <a:blip r:embed="rId4"/>
                <a:stretch>
                  <a:fillRect b="-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직사각형 25"/>
          <p:cNvSpPr/>
          <p:nvPr/>
        </p:nvSpPr>
        <p:spPr>
          <a:xfrm>
            <a:off x="1177256" y="4333167"/>
            <a:ext cx="874464" cy="391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39552" y="5445224"/>
            <a:ext cx="5531804" cy="1236687"/>
          </a:xfrm>
          <a:prstGeom prst="rect">
            <a:avLst/>
          </a:prstGeom>
          <a:solidFill>
            <a:srgbClr val="FF6E5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7544" y="5614640"/>
                <a:ext cx="5688632" cy="886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𝑅𝑇𝑙𝑛</m:t>
                          </m:r>
                          <m:d>
                            <m:d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𝑃𝑠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𝑤𝑟𝑡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𝐹𝐶𝐶</m:t>
                                      </m:r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𝑃𝑠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𝑃𝑠</m:t>
                              </m:r>
                            </m:sub>
                            <m:sup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𝑃𝑠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614640"/>
                <a:ext cx="5688632" cy="886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1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5976664" cy="35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 – Regression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44" y="2107274"/>
            <a:ext cx="1562100" cy="3143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96" y="2601004"/>
            <a:ext cx="2275406" cy="60261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3332861"/>
            <a:ext cx="2860258" cy="1411872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603" y="4945977"/>
            <a:ext cx="2377221" cy="1267851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7835" y="2565095"/>
            <a:ext cx="1254268" cy="8845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88024" y="3465846"/>
                <a:ext cx="1882283" cy="588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465846"/>
                <a:ext cx="1882283" cy="58817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직사각형 23"/>
          <p:cNvSpPr/>
          <p:nvPr/>
        </p:nvSpPr>
        <p:spPr>
          <a:xfrm>
            <a:off x="827459" y="4945977"/>
            <a:ext cx="2075743" cy="13283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900951" y="2091331"/>
            <a:ext cx="396523" cy="371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307746" y="2082334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deviation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9135" y="2708920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minimizing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768177"/>
            <a:ext cx="5505450" cy="4829175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6480720" cy="35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 – Basic structure 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1807665"/>
            <a:ext cx="4295775" cy="4772025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419532" y="5445224"/>
            <a:ext cx="171043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03508" y="5908336"/>
            <a:ext cx="171043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451980" y="5445224"/>
            <a:ext cx="36484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8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6480720" cy="35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 – Regression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77591"/>
            <a:ext cx="4953000" cy="30956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276872"/>
            <a:ext cx="32099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6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 – Liquid phase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56475"/>
            <a:ext cx="2720424" cy="1985523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23528" y="3429000"/>
            <a:ext cx="18002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115960" y="3367735"/>
            <a:ext cx="1911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실제로는 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2L</a:t>
            </a:r>
            <a:r>
              <a:rPr lang="en-US" altLang="ko-KR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값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!</a:t>
            </a:r>
            <a:b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</a:t>
            </a:r>
            <a:r>
              <a:rPr lang="en-US" altLang="ko-KR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ko-KR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= -4811.783051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9371" y="2360084"/>
            <a:ext cx="4598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ym typeface="Wingdings" panose="05000000000000000000" pitchFamily="2" charset="2"/>
              </a:rPr>
              <a:t>두 경우가 서로 </a:t>
            </a:r>
            <a:r>
              <a:rPr lang="en-US" altLang="ko-KR" sz="1600" b="1" dirty="0" smtClean="0">
                <a:sym typeface="Wingdings" panose="05000000000000000000" pitchFamily="2" charset="2"/>
              </a:rPr>
              <a:t>L0, L1</a:t>
            </a:r>
            <a:r>
              <a:rPr lang="ko-KR" altLang="en-US" sz="1600" b="1" dirty="0" smtClean="0">
                <a:sym typeface="Wingdings" panose="05000000000000000000" pitchFamily="2" charset="2"/>
              </a:rPr>
              <a:t>이 다르기 때문에 </a:t>
            </a:r>
            <a:endParaRPr lang="en-US" altLang="ko-KR" sz="1600" b="1" dirty="0" smtClean="0">
              <a:sym typeface="Wingdings" panose="05000000000000000000" pitchFamily="2" charset="2"/>
            </a:endParaRPr>
          </a:p>
          <a:p>
            <a:r>
              <a:rPr lang="en-US" altLang="ko-KR" sz="1600" b="1" dirty="0" smtClean="0">
                <a:sym typeface="Wingdings" panose="05000000000000000000" pitchFamily="2" charset="2"/>
              </a:rPr>
              <a:t>Temperature dependence</a:t>
            </a:r>
            <a:r>
              <a:rPr lang="ko-KR" altLang="en-US" sz="1600" b="1" dirty="0" smtClean="0">
                <a:sym typeface="Wingdings" panose="05000000000000000000" pitchFamily="2" charset="2"/>
              </a:rPr>
              <a:t>가 있음을 알 수 있음</a:t>
            </a:r>
            <a:endParaRPr lang="ko-KR" altLang="en-US" sz="1600" b="1" dirty="0"/>
          </a:p>
        </p:txBody>
      </p:sp>
      <p:grpSp>
        <p:nvGrpSpPr>
          <p:cNvPr id="12" name="그룹 11"/>
          <p:cNvGrpSpPr/>
          <p:nvPr/>
        </p:nvGrpSpPr>
        <p:grpSpPr>
          <a:xfrm>
            <a:off x="827584" y="4725144"/>
            <a:ext cx="7444874" cy="438150"/>
            <a:chOff x="547643" y="5319785"/>
            <a:chExt cx="7444874" cy="43815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43" y="5347773"/>
              <a:ext cx="4539749" cy="410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9292" y="5319785"/>
              <a:ext cx="294322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2" y="4058376"/>
            <a:ext cx="1603480" cy="73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99654" y="5929535"/>
                <a:ext cx="6075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14894.23−7.99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−4794.93−0.0112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ko-KR" altLang="en-US" sz="2000" i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54" y="5929535"/>
                <a:ext cx="607525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1" b="-2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82759" y="5463284"/>
            <a:ext cx="2585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ym typeface="Wingdings" panose="05000000000000000000" pitchFamily="2" charset="2"/>
              </a:rPr>
              <a:t>각각 대입해서 계산해보면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65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293</Words>
  <Application>Microsoft Office PowerPoint</Application>
  <PresentationFormat>화면 슬라이드 쇼(4:3)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8" baseType="lpstr">
      <vt:lpstr>나눔바른고딕</vt:lpstr>
      <vt:lpstr>휴먼매직체</vt:lpstr>
      <vt:lpstr>Cambria Math</vt:lpstr>
      <vt:lpstr>DFKai-SB</vt:lpstr>
      <vt:lpstr>맑은 고딕</vt:lpstr>
      <vt:lpstr>HY나무B</vt:lpstr>
      <vt:lpstr>Wingdings</vt:lpstr>
      <vt:lpstr>나눔고딕</vt:lpstr>
      <vt:lpstr>Arial</vt:lpstr>
      <vt:lpstr>배달의민족 한나</vt:lpstr>
      <vt:lpstr>나눔고딕 ExtraBold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NSM</dc:creator>
  <cp:lastModifiedBy>조규봉</cp:lastModifiedBy>
  <cp:revision>224</cp:revision>
  <dcterms:created xsi:type="dcterms:W3CDTF">2014-05-20T10:28:59Z</dcterms:created>
  <dcterms:modified xsi:type="dcterms:W3CDTF">2015-04-20T12:44:20Z</dcterms:modified>
</cp:coreProperties>
</file>