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48" r:id="rId1"/>
  </p:sldMasterIdLst>
  <p:sldIdLst>
    <p:sldId id="266" r:id="rId2"/>
    <p:sldId id="284" r:id="rId3"/>
    <p:sldId id="298" r:id="rId4"/>
    <p:sldId id="315" r:id="rId5"/>
    <p:sldId id="316" r:id="rId6"/>
    <p:sldId id="299" r:id="rId7"/>
    <p:sldId id="317" r:id="rId8"/>
    <p:sldId id="318" r:id="rId9"/>
    <p:sldId id="305" r:id="rId10"/>
    <p:sldId id="324" r:id="rId11"/>
    <p:sldId id="319" r:id="rId12"/>
    <p:sldId id="320" r:id="rId13"/>
    <p:sldId id="321" r:id="rId14"/>
    <p:sldId id="322" r:id="rId15"/>
    <p:sldId id="323" r:id="rId16"/>
    <p:sldId id="313" r:id="rId17"/>
    <p:sldId id="283" r:id="rId18"/>
  </p:sldIdLst>
  <p:sldSz cx="9144000" cy="6858000" type="screen4x3"/>
  <p:notesSz cx="6858000" cy="9144000"/>
  <p:embeddedFontLst>
    <p:embeddedFont>
      <p:font typeface="배달의민족 한나" panose="020B0600000101010101" charset="-127"/>
      <p:regular r:id="rId19"/>
    </p:embeddedFont>
    <p:embeddedFont>
      <p:font typeface="나눔고딕 ExtraBold" panose="020D0904000000000000" pitchFamily="50" charset="-127"/>
      <p:bold r:id="rId20"/>
    </p:embeddedFont>
    <p:embeddedFont>
      <p:font typeface="Cambria Math" panose="02040503050406030204" pitchFamily="18" charset="0"/>
      <p:regular r:id="rId21"/>
    </p:embeddedFont>
    <p:embeddedFont>
      <p:font typeface="HY나무B" panose="02030600000101010101" pitchFamily="18" charset="-127"/>
      <p:regular r:id="rId22"/>
    </p:embeddedFont>
    <p:embeddedFont>
      <p:font typeface="나눔바른고딕" panose="020B0600000101010101" charset="-127"/>
      <p:regular r:id="rId23"/>
      <p:bold r:id="rId24"/>
    </p:embeddedFont>
    <p:embeddedFont>
      <p:font typeface="맑은 고딕" panose="020B0503020000020004" pitchFamily="50" charset="-127"/>
      <p:regular r:id="rId25"/>
      <p:bold r:id="rId26"/>
    </p:embeddedFont>
    <p:embeddedFont>
      <p:font typeface="휴먼매직체" panose="02030504000101010101" pitchFamily="18" charset="-127"/>
      <p:regular r:id="rId27"/>
    </p:embeddedFont>
    <p:embeddedFont>
      <p:font typeface="나눔고딕" panose="020D0604000000000000" pitchFamily="50" charset="-127"/>
      <p:regular r:id="rId28"/>
      <p:bold r:id="rId2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E57"/>
    <a:srgbClr val="FFCC00"/>
    <a:srgbClr val="3B589E"/>
    <a:srgbClr val="CCFF33"/>
    <a:srgbClr val="99FF33"/>
    <a:srgbClr val="808000"/>
    <a:srgbClr val="996633"/>
    <a:srgbClr val="D8D148"/>
    <a:srgbClr val="A50021"/>
    <a:srgbClr val="758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41" autoAdjust="0"/>
    <p:restoredTop sz="95503" autoAdjust="0"/>
  </p:normalViewPr>
  <p:slideViewPr>
    <p:cSldViewPr>
      <p:cViewPr varScale="1">
        <p:scale>
          <a:sx n="72" d="100"/>
          <a:sy n="72" d="100"/>
        </p:scale>
        <p:origin x="30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3C6-1A05-41EC-BC19-02EE946D372F}" type="datetimeFigureOut">
              <a:rPr lang="ko-KR" altLang="en-US" smtClean="0"/>
              <a:pPr/>
              <a:t>2015-04-13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3C6-1A05-41EC-BC19-02EE946D372F}" type="datetimeFigureOut">
              <a:rPr lang="ko-KR" altLang="en-US" smtClean="0"/>
              <a:pPr/>
              <a:t>2015-04-13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3C6-1A05-41EC-BC19-02EE946D372F}" type="datetimeFigureOut">
              <a:rPr lang="ko-KR" altLang="en-US" smtClean="0"/>
              <a:pPr/>
              <a:t>2015-04-13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3C6-1A05-41EC-BC19-02EE946D372F}" type="datetimeFigureOut">
              <a:rPr lang="ko-KR" altLang="en-US" smtClean="0"/>
              <a:pPr/>
              <a:t>2015-04-13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3C6-1A05-41EC-BC19-02EE946D372F}" type="datetimeFigureOut">
              <a:rPr lang="ko-KR" altLang="en-US" smtClean="0"/>
              <a:pPr/>
              <a:t>2015-04-13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3C6-1A05-41EC-BC19-02EE946D372F}" type="datetimeFigureOut">
              <a:rPr lang="ko-KR" altLang="en-US" smtClean="0"/>
              <a:pPr/>
              <a:t>2015-04-13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3C6-1A05-41EC-BC19-02EE946D372F}" type="datetimeFigureOut">
              <a:rPr lang="ko-KR" altLang="en-US" smtClean="0"/>
              <a:pPr/>
              <a:t>2015-04-13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3C6-1A05-41EC-BC19-02EE946D372F}" type="datetimeFigureOut">
              <a:rPr lang="ko-KR" altLang="en-US" smtClean="0"/>
              <a:pPr/>
              <a:t>2015-04-13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3C6-1A05-41EC-BC19-02EE946D372F}" type="datetimeFigureOut">
              <a:rPr lang="ko-KR" altLang="en-US" smtClean="0"/>
              <a:pPr/>
              <a:t>2015-04-13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3C6-1A05-41EC-BC19-02EE946D372F}" type="datetimeFigureOut">
              <a:rPr lang="ko-KR" altLang="en-US" smtClean="0"/>
              <a:pPr/>
              <a:t>2015-04-13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3C6-1A05-41EC-BC19-02EE946D372F}" type="datetimeFigureOut">
              <a:rPr lang="ko-KR" altLang="en-US" smtClean="0"/>
              <a:pPr/>
              <a:t>2015-04-13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F03C6-1A05-41EC-BC19-02EE946D372F}" type="datetimeFigureOut">
              <a:rPr lang="ko-KR" altLang="en-US" smtClean="0"/>
              <a:pPr/>
              <a:t>2015-04-13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5"/>
          <p:cNvSpPr txBox="1">
            <a:spLocks/>
          </p:cNvSpPr>
          <p:nvPr userDrawn="1"/>
        </p:nvSpPr>
        <p:spPr>
          <a:xfrm>
            <a:off x="7092280" y="6490544"/>
            <a:ext cx="1928826" cy="2508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  <a:latin typeface="PF Din Text Cond Pro Medium" pitchFamily="2" charset="0"/>
                <a:ea typeface="Rix고딕 M" pitchFamily="18" charset="-127"/>
              </a:defRPr>
            </a:lvl1pPr>
          </a:lstStyle>
          <a:p>
            <a:pPr algn="r">
              <a:defRPr/>
            </a:pPr>
            <a:fld id="{EC0BB0C5-6955-4F9B-BA60-58E2367A55EF}" type="slidenum">
              <a:rPr lang="ko-KR" altLang="en-US" sz="85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>
                <a:defRPr/>
              </a:pPr>
              <a:t>‹#›</a:t>
            </a:fld>
            <a:endParaRPr lang="ko-KR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6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99792" y="2558514"/>
            <a:ext cx="3744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smtClean="0">
                <a:solidFill>
                  <a:schemeClr val="bg1"/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소재수치해석</a:t>
            </a:r>
            <a:endParaRPr lang="en-US" altLang="ko-KR" sz="4400" dirty="0" smtClean="0">
              <a:solidFill>
                <a:schemeClr val="bg1"/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pPr algn="ctr"/>
            <a:r>
              <a:rPr lang="en-US" altLang="ko-KR" sz="4400" dirty="0" smtClean="0">
                <a:solidFill>
                  <a:schemeClr val="bg1"/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HW5</a:t>
            </a:r>
            <a:r>
              <a:rPr lang="ko-KR" altLang="en-US" sz="4400" dirty="0" smtClean="0">
                <a:solidFill>
                  <a:schemeClr val="bg1"/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 </a:t>
            </a:r>
            <a:endParaRPr lang="ko-KR" altLang="en-US" sz="4400" dirty="0">
              <a:solidFill>
                <a:schemeClr val="bg1"/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</p:txBody>
      </p:sp>
      <p:grpSp>
        <p:nvGrpSpPr>
          <p:cNvPr id="52" name="그룹 51"/>
          <p:cNvGrpSpPr/>
          <p:nvPr/>
        </p:nvGrpSpPr>
        <p:grpSpPr>
          <a:xfrm>
            <a:off x="4283968" y="1916832"/>
            <a:ext cx="576064" cy="576064"/>
            <a:chOff x="4499992" y="2204864"/>
            <a:chExt cx="1584176" cy="1584176"/>
          </a:xfrm>
        </p:grpSpPr>
        <p:sp>
          <p:nvSpPr>
            <p:cNvPr id="53" name="타원 52"/>
            <p:cNvSpPr/>
            <p:nvPr/>
          </p:nvSpPr>
          <p:spPr>
            <a:xfrm>
              <a:off x="4499992" y="2204864"/>
              <a:ext cx="1584176" cy="1584176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한나" pitchFamily="2" charset="-127"/>
                <a:ea typeface="배달의민족 한나" pitchFamily="2" charset="-127"/>
              </a:endParaRPr>
            </a:p>
          </p:txBody>
        </p:sp>
        <p:sp>
          <p:nvSpPr>
            <p:cNvPr id="54" name="타원 53"/>
            <p:cNvSpPr/>
            <p:nvPr/>
          </p:nvSpPr>
          <p:spPr>
            <a:xfrm>
              <a:off x="4644007" y="2375073"/>
              <a:ext cx="1296144" cy="1296144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한나" pitchFamily="2" charset="-127"/>
                <a:ea typeface="배달의민족 한나" pitchFamily="2" charset="-127"/>
              </a:endParaRPr>
            </a:p>
          </p:txBody>
        </p:sp>
        <p:grpSp>
          <p:nvGrpSpPr>
            <p:cNvPr id="55" name="그룹 24"/>
            <p:cNvGrpSpPr/>
            <p:nvPr/>
          </p:nvGrpSpPr>
          <p:grpSpPr>
            <a:xfrm>
              <a:off x="4644008" y="2375074"/>
              <a:ext cx="1296144" cy="1296144"/>
              <a:chOff x="4644008" y="2375074"/>
              <a:chExt cx="1296144" cy="1296144"/>
            </a:xfrm>
          </p:grpSpPr>
          <p:cxnSp>
            <p:nvCxnSpPr>
              <p:cNvPr id="59" name="직선 연결선 58"/>
              <p:cNvCxnSpPr>
                <a:stCxn id="54" idx="0"/>
              </p:cNvCxnSpPr>
              <p:nvPr/>
            </p:nvCxnSpPr>
            <p:spPr>
              <a:xfrm>
                <a:off x="5292081" y="2375074"/>
                <a:ext cx="0" cy="1296144"/>
              </a:xfrm>
              <a:prstGeom prst="line">
                <a:avLst/>
              </a:prstGeom>
              <a:ln>
                <a:solidFill>
                  <a:srgbClr val="FF6E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직선 연결선 59"/>
              <p:cNvCxnSpPr>
                <a:stCxn id="54" idx="2"/>
                <a:endCxn id="54" idx="6"/>
              </p:cNvCxnSpPr>
              <p:nvPr/>
            </p:nvCxnSpPr>
            <p:spPr>
              <a:xfrm>
                <a:off x="4644008" y="3023145"/>
                <a:ext cx="1296144" cy="0"/>
              </a:xfrm>
              <a:prstGeom prst="line">
                <a:avLst/>
              </a:prstGeom>
              <a:ln>
                <a:solidFill>
                  <a:srgbClr val="FF6E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그룹 25"/>
            <p:cNvGrpSpPr/>
            <p:nvPr/>
          </p:nvGrpSpPr>
          <p:grpSpPr>
            <a:xfrm rot="2700000">
              <a:off x="4644008" y="2348880"/>
              <a:ext cx="1296144" cy="1296144"/>
              <a:chOff x="4644008" y="2348880"/>
              <a:chExt cx="1296144" cy="1296144"/>
            </a:xfrm>
          </p:grpSpPr>
          <p:cxnSp>
            <p:nvCxnSpPr>
              <p:cNvPr id="57" name="직선 연결선 56"/>
              <p:cNvCxnSpPr/>
              <p:nvPr/>
            </p:nvCxnSpPr>
            <p:spPr>
              <a:xfrm>
                <a:off x="5292080" y="2348880"/>
                <a:ext cx="0" cy="1296144"/>
              </a:xfrm>
              <a:prstGeom prst="line">
                <a:avLst/>
              </a:prstGeom>
              <a:ln>
                <a:solidFill>
                  <a:srgbClr val="FF6E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직선 연결선 57"/>
              <p:cNvCxnSpPr/>
              <p:nvPr/>
            </p:nvCxnSpPr>
            <p:spPr>
              <a:xfrm>
                <a:off x="4644008" y="2996952"/>
                <a:ext cx="1296144" cy="0"/>
              </a:xfrm>
              <a:prstGeom prst="line">
                <a:avLst/>
              </a:prstGeom>
              <a:ln>
                <a:solidFill>
                  <a:srgbClr val="FF6E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그룹 81"/>
          <p:cNvGrpSpPr/>
          <p:nvPr/>
        </p:nvGrpSpPr>
        <p:grpSpPr>
          <a:xfrm>
            <a:off x="179512" y="188640"/>
            <a:ext cx="8856984" cy="72008"/>
            <a:chOff x="179512" y="188640"/>
            <a:chExt cx="8856984" cy="72008"/>
          </a:xfrm>
        </p:grpSpPr>
        <p:cxnSp>
          <p:nvCxnSpPr>
            <p:cNvPr id="74" name="직선 연결선 73"/>
            <p:cNvCxnSpPr/>
            <p:nvPr/>
          </p:nvCxnSpPr>
          <p:spPr>
            <a:xfrm>
              <a:off x="179512" y="188640"/>
              <a:ext cx="88569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77"/>
            <p:cNvCxnSpPr/>
            <p:nvPr/>
          </p:nvCxnSpPr>
          <p:spPr>
            <a:xfrm>
              <a:off x="179512" y="260648"/>
              <a:ext cx="885698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그룹 80"/>
          <p:cNvGrpSpPr/>
          <p:nvPr/>
        </p:nvGrpSpPr>
        <p:grpSpPr>
          <a:xfrm>
            <a:off x="179512" y="6597352"/>
            <a:ext cx="8856984" cy="72008"/>
            <a:chOff x="179512" y="6597352"/>
            <a:chExt cx="8856984" cy="72008"/>
          </a:xfrm>
        </p:grpSpPr>
        <p:cxnSp>
          <p:nvCxnSpPr>
            <p:cNvPr id="79" name="직선 연결선 78"/>
            <p:cNvCxnSpPr/>
            <p:nvPr/>
          </p:nvCxnSpPr>
          <p:spPr>
            <a:xfrm>
              <a:off x="179512" y="6669360"/>
              <a:ext cx="88569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연결선 79"/>
            <p:cNvCxnSpPr/>
            <p:nvPr/>
          </p:nvCxnSpPr>
          <p:spPr>
            <a:xfrm>
              <a:off x="179512" y="6597352"/>
              <a:ext cx="885698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5927824" y="4862770"/>
            <a:ext cx="3096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chemeClr val="bg1"/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20100425</a:t>
            </a:r>
            <a:br>
              <a:rPr lang="en-US" altLang="ko-KR" sz="4400" dirty="0" smtClean="0">
                <a:solidFill>
                  <a:schemeClr val="bg1"/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</a:br>
            <a:r>
              <a:rPr lang="ko-KR" altLang="en-US" sz="4400" dirty="0" smtClean="0">
                <a:solidFill>
                  <a:schemeClr val="bg1"/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조 </a:t>
            </a:r>
            <a:r>
              <a:rPr lang="ko-KR" altLang="en-US" sz="4400" dirty="0" err="1" smtClean="0">
                <a:solidFill>
                  <a:schemeClr val="bg1"/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규</a:t>
            </a:r>
            <a:r>
              <a:rPr lang="ko-KR" altLang="en-US" sz="4400" dirty="0" smtClean="0">
                <a:solidFill>
                  <a:schemeClr val="bg1"/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 봉</a:t>
            </a:r>
            <a:endParaRPr lang="ko-KR" altLang="en-US" sz="4400" dirty="0">
              <a:solidFill>
                <a:schemeClr val="bg1"/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827584" y="380792"/>
            <a:ext cx="52437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HW </a:t>
            </a: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5</a:t>
            </a:r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3" name="TextBox 25"/>
          <p:cNvSpPr txBox="1">
            <a:spLocks noChangeArrowheads="1"/>
          </p:cNvSpPr>
          <p:nvPr/>
        </p:nvSpPr>
        <p:spPr bwMode="auto">
          <a:xfrm>
            <a:off x="827584" y="1041804"/>
            <a:ext cx="4176464" cy="36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342900" indent="-342900">
              <a:lnSpc>
                <a:spcPts val="1700"/>
              </a:lnSpc>
            </a:pP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Results &amp; Discussion</a:t>
            </a:r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36354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496" y="182250"/>
            <a:ext cx="273630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556792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04" y="2931839"/>
            <a:ext cx="4152900" cy="18288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140" y="4951393"/>
            <a:ext cx="1219200" cy="32385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3317148"/>
            <a:ext cx="3857625" cy="1295400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6516216" y="3919804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2122680" y="5005306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191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631" y="2850021"/>
            <a:ext cx="3781425" cy="2352675"/>
          </a:xfrm>
          <a:prstGeom prst="rect">
            <a:avLst/>
          </a:prstGeom>
        </p:spPr>
      </p:pic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827584" y="380792"/>
            <a:ext cx="52437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HW </a:t>
            </a: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5</a:t>
            </a:r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3" name="TextBox 25"/>
          <p:cNvSpPr txBox="1">
            <a:spLocks noChangeArrowheads="1"/>
          </p:cNvSpPr>
          <p:nvPr/>
        </p:nvSpPr>
        <p:spPr bwMode="auto">
          <a:xfrm>
            <a:off x="827584" y="1041804"/>
            <a:ext cx="4176464" cy="36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342900" indent="-342900">
              <a:lnSpc>
                <a:spcPts val="1700"/>
              </a:lnSpc>
            </a:pP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Results &amp; Discussion</a:t>
            </a:r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36354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496" y="182250"/>
            <a:ext cx="273630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556792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673794"/>
              </p:ext>
            </p:extLst>
          </p:nvPr>
        </p:nvGraphicFramePr>
        <p:xfrm>
          <a:off x="5168654" y="5580929"/>
          <a:ext cx="3435794" cy="914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78558"/>
                <a:gridCol w="1657236"/>
              </a:tblGrid>
              <a:tr h="2478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Method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오차</a:t>
                      </a:r>
                      <a:r>
                        <a:rPr lang="en-US" altLang="ko-KR" sz="1400" dirty="0" smtClean="0"/>
                        <a:t>%</a:t>
                      </a:r>
                      <a:endParaRPr lang="ko-KR" altLang="en-US" sz="1400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Lagrange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9.5111</a:t>
                      </a:r>
                      <a:endParaRPr lang="ko-KR" altLang="en-US" sz="1400" b="1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Cubic spline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23.461</a:t>
                      </a:r>
                      <a:endParaRPr lang="ko-KR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1520" y="1772816"/>
            <a:ext cx="7783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err="1" smtClean="0">
                <a:sym typeface="Wingdings" panose="05000000000000000000" pitchFamily="2" charset="2"/>
              </a:rPr>
              <a:t>i</a:t>
            </a:r>
            <a:r>
              <a:rPr lang="en-US" altLang="ko-KR" sz="1600" b="1" dirty="0" smtClean="0">
                <a:sym typeface="Wingdings" panose="05000000000000000000" pitchFamily="2" charset="2"/>
              </a:rPr>
              <a:t>) </a:t>
            </a:r>
            <a:r>
              <a:rPr lang="ko-KR" altLang="en-US" sz="1600" b="1" dirty="0" smtClean="0">
                <a:sym typeface="Wingdings" panose="05000000000000000000" pitchFamily="2" charset="2"/>
              </a:rPr>
              <a:t>새로운 </a:t>
            </a:r>
            <a:r>
              <a:rPr lang="en-US" altLang="ko-KR" sz="1600" b="1" dirty="0" smtClean="0">
                <a:sym typeface="Wingdings" panose="05000000000000000000" pitchFamily="2" charset="2"/>
              </a:rPr>
              <a:t>data</a:t>
            </a:r>
            <a:r>
              <a:rPr lang="ko-KR" altLang="en-US" sz="1600" b="1" dirty="0" smtClean="0">
                <a:sym typeface="Wingdings" panose="05000000000000000000" pitchFamily="2" charset="2"/>
              </a:rPr>
              <a:t>가 </a:t>
            </a:r>
            <a:r>
              <a:rPr lang="en-US" altLang="ko-KR" sz="1600" b="1" dirty="0" smtClean="0">
                <a:sym typeface="Wingdings" panose="05000000000000000000" pitchFamily="2" charset="2"/>
              </a:rPr>
              <a:t>2 </a:t>
            </a:r>
            <a:r>
              <a:rPr lang="ko-KR" altLang="en-US" sz="1600" b="1" dirty="0" smtClean="0">
                <a:sym typeface="Wingdings" panose="05000000000000000000" pitchFamily="2" charset="2"/>
              </a:rPr>
              <a:t>주변</a:t>
            </a:r>
            <a:r>
              <a:rPr lang="en-US" altLang="ko-KR" sz="1600" b="1" dirty="0" smtClean="0">
                <a:sym typeface="Wingdings" panose="05000000000000000000" pitchFamily="2" charset="2"/>
              </a:rPr>
              <a:t>(1</a:t>
            </a:r>
            <a:r>
              <a:rPr lang="ko-KR" altLang="en-US" sz="1600" b="1" dirty="0" smtClean="0">
                <a:sym typeface="Wingdings" panose="05000000000000000000" pitchFamily="2" charset="2"/>
              </a:rPr>
              <a:t>에서 </a:t>
            </a:r>
            <a:r>
              <a:rPr lang="en-US" altLang="ko-KR" sz="1600" b="1" dirty="0" smtClean="0">
                <a:sym typeface="Wingdings" panose="05000000000000000000" pitchFamily="2" charset="2"/>
              </a:rPr>
              <a:t>4</a:t>
            </a:r>
            <a:r>
              <a:rPr lang="ko-KR" altLang="en-US" sz="1600" b="1" dirty="0" smtClean="0">
                <a:sym typeface="Wingdings" panose="05000000000000000000" pitchFamily="2" charset="2"/>
              </a:rPr>
              <a:t>사이</a:t>
            </a:r>
            <a:r>
              <a:rPr lang="en-US" altLang="ko-KR" sz="1600" b="1" dirty="0" smtClean="0">
                <a:sym typeface="Wingdings" panose="05000000000000000000" pitchFamily="2" charset="2"/>
              </a:rPr>
              <a:t>)</a:t>
            </a:r>
            <a:r>
              <a:rPr lang="ko-KR" altLang="en-US" sz="1600" b="1" dirty="0">
                <a:sym typeface="Wingdings" panose="05000000000000000000" pitchFamily="2" charset="2"/>
              </a:rPr>
              <a:t>이</a:t>
            </a:r>
            <a:r>
              <a:rPr lang="ko-KR" altLang="en-US" sz="1600" b="1" dirty="0" smtClean="0">
                <a:sym typeface="Wingdings" panose="05000000000000000000" pitchFamily="2" charset="2"/>
              </a:rPr>
              <a:t> 아닌 곳에서 늘어날 경우 </a:t>
            </a:r>
            <a:r>
              <a:rPr lang="en-US" altLang="ko-KR" sz="1600" b="1" dirty="0" smtClean="0">
                <a:sym typeface="Wingdings" panose="05000000000000000000" pitchFamily="2" charset="2"/>
              </a:rPr>
              <a:t>(Boundary </a:t>
            </a:r>
            <a:r>
              <a:rPr lang="ko-KR" altLang="en-US" sz="1600" b="1" dirty="0" smtClean="0">
                <a:sym typeface="Wingdings" panose="05000000000000000000" pitchFamily="2" charset="2"/>
              </a:rPr>
              <a:t>외부</a:t>
            </a:r>
            <a:r>
              <a:rPr lang="en-US" altLang="ko-KR" sz="1600" b="1" dirty="0" smtClean="0">
                <a:sym typeface="Wingdings" panose="05000000000000000000" pitchFamily="2" charset="2"/>
              </a:rPr>
              <a:t>)</a:t>
            </a:r>
            <a:endParaRPr lang="ko-KR" altLang="en-US" sz="1600" b="1" dirty="0"/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265423"/>
              </p:ext>
            </p:extLst>
          </p:nvPr>
        </p:nvGraphicFramePr>
        <p:xfrm>
          <a:off x="611560" y="2525617"/>
          <a:ext cx="2546993" cy="2743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18465"/>
                <a:gridCol w="1228528"/>
              </a:tblGrid>
              <a:tr h="2478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x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ln</a:t>
                      </a:r>
                      <a:r>
                        <a:rPr lang="en-US" altLang="ko-KR" sz="1400" baseline="0" dirty="0" smtClean="0"/>
                        <a:t> x</a:t>
                      </a:r>
                      <a:endParaRPr lang="ko-KR" altLang="en-US" sz="1400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</a:t>
                      </a:r>
                      <a:endParaRPr lang="ko-KR" altLang="en-US" sz="1400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4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1.386294</a:t>
                      </a:r>
                      <a:endParaRPr lang="ko-KR" altLang="en-US" sz="1400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6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1.791769</a:t>
                      </a:r>
                      <a:endParaRPr lang="ko-KR" altLang="en-US" sz="1400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10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2.302585</a:t>
                      </a:r>
                      <a:endParaRPr lang="ko-KR" altLang="en-US" sz="1400" b="1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20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2.995732</a:t>
                      </a:r>
                      <a:endParaRPr lang="ko-KR" altLang="en-US" sz="1400" b="1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30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3.401197</a:t>
                      </a:r>
                      <a:endParaRPr lang="ko-KR" altLang="en-US" sz="1400" b="1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50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3.912023</a:t>
                      </a:r>
                      <a:endParaRPr lang="ko-KR" altLang="en-US" sz="1400" b="1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100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4.605170</a:t>
                      </a:r>
                      <a:endParaRPr lang="ko-KR" alt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직사각형 19"/>
          <p:cNvSpPr/>
          <p:nvPr/>
        </p:nvSpPr>
        <p:spPr>
          <a:xfrm>
            <a:off x="4117595" y="3167472"/>
            <a:ext cx="3369324" cy="5118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4102543" y="4205079"/>
            <a:ext cx="3369324" cy="5118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5830735" y="3463311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5830735" y="4516927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143387" y="5852411"/>
            <a:ext cx="795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solidFill>
                  <a:srgbClr val="FF0000"/>
                </a:solidFill>
              </a:rPr>
              <a:t>감소</a:t>
            </a:r>
            <a:r>
              <a:rPr lang="en-US" altLang="ko-KR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5364" y="2186032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ym typeface="Wingdings" panose="05000000000000000000" pitchFamily="2" charset="2"/>
              </a:rPr>
              <a:t>Data 5</a:t>
            </a:r>
            <a:r>
              <a:rPr lang="ko-KR" altLang="en-US" sz="1600" dirty="0" smtClean="0">
                <a:sym typeface="Wingdings" panose="05000000000000000000" pitchFamily="2" charset="2"/>
              </a:rPr>
              <a:t>개 추가</a:t>
            </a:r>
            <a:endParaRPr lang="ko-KR" altLang="en-US" sz="1600" dirty="0"/>
          </a:p>
        </p:txBody>
      </p:sp>
      <p:graphicFrame>
        <p:nvGraphicFramePr>
          <p:cNvPr id="31" name="표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002678"/>
              </p:ext>
            </p:extLst>
          </p:nvPr>
        </p:nvGraphicFramePr>
        <p:xfrm>
          <a:off x="488134" y="5584440"/>
          <a:ext cx="3435794" cy="914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78558"/>
                <a:gridCol w="1657236"/>
              </a:tblGrid>
              <a:tr h="2478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Method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오차</a:t>
                      </a:r>
                      <a:r>
                        <a:rPr lang="en-US" altLang="ko-KR" sz="1400" dirty="0" smtClean="0"/>
                        <a:t>%</a:t>
                      </a:r>
                      <a:endParaRPr lang="ko-KR" altLang="en-US" sz="1400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Lagrange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18.366</a:t>
                      </a:r>
                      <a:endParaRPr lang="ko-KR" altLang="en-US" sz="1400" b="1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Cubic spline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23.355</a:t>
                      </a:r>
                      <a:endParaRPr lang="ko-KR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763191" y="5250686"/>
            <a:ext cx="1008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ym typeface="Wingdings" panose="05000000000000000000" pitchFamily="2" charset="2"/>
              </a:rPr>
              <a:t>Data 3</a:t>
            </a:r>
            <a:r>
              <a:rPr lang="ko-KR" altLang="en-US" sz="1600" dirty="0" smtClean="0">
                <a:sym typeface="Wingdings" panose="05000000000000000000" pitchFamily="2" charset="2"/>
              </a:rPr>
              <a:t>개</a:t>
            </a:r>
            <a:endParaRPr lang="ko-KR" alt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6372200" y="5250686"/>
            <a:ext cx="1008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ym typeface="Wingdings" panose="05000000000000000000" pitchFamily="2" charset="2"/>
              </a:rPr>
              <a:t>Data 8</a:t>
            </a:r>
            <a:r>
              <a:rPr lang="ko-KR" altLang="en-US" sz="1600" dirty="0" smtClean="0">
                <a:sym typeface="Wingdings" panose="05000000000000000000" pitchFamily="2" charset="2"/>
              </a:rPr>
              <a:t>개</a:t>
            </a:r>
            <a:endParaRPr lang="ko-KR" alt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3604715" y="6381328"/>
            <a:ext cx="2983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변화 미미</a:t>
            </a:r>
            <a:r>
              <a:rPr lang="en-US" altLang="ko-KR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ko-KR" altLang="en-US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오히려 오차 상승</a:t>
            </a:r>
            <a:r>
              <a:rPr lang="en-US" altLang="ko-KR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r>
              <a:rPr lang="en-US" altLang="ko-KR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6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448" y="2833092"/>
            <a:ext cx="3800475" cy="2324100"/>
          </a:xfrm>
          <a:prstGeom prst="rect">
            <a:avLst/>
          </a:prstGeom>
        </p:spPr>
      </p:pic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827584" y="380792"/>
            <a:ext cx="52437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HW </a:t>
            </a: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5</a:t>
            </a:r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3" name="TextBox 25"/>
          <p:cNvSpPr txBox="1">
            <a:spLocks noChangeArrowheads="1"/>
          </p:cNvSpPr>
          <p:nvPr/>
        </p:nvSpPr>
        <p:spPr bwMode="auto">
          <a:xfrm>
            <a:off x="827584" y="1041804"/>
            <a:ext cx="4176464" cy="36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342900" indent="-342900">
              <a:lnSpc>
                <a:spcPts val="1700"/>
              </a:lnSpc>
            </a:pP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Results &amp; Discussion</a:t>
            </a:r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36354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496" y="182250"/>
            <a:ext cx="273630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556792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272071"/>
              </p:ext>
            </p:extLst>
          </p:nvPr>
        </p:nvGraphicFramePr>
        <p:xfrm>
          <a:off x="4427984" y="5580929"/>
          <a:ext cx="3435794" cy="914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78558"/>
                <a:gridCol w="1657236"/>
              </a:tblGrid>
              <a:tr h="2478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Method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오차</a:t>
                      </a:r>
                      <a:r>
                        <a:rPr lang="en-US" altLang="ko-KR" sz="1400" dirty="0" smtClean="0"/>
                        <a:t>%</a:t>
                      </a:r>
                      <a:endParaRPr lang="ko-KR" altLang="en-US" sz="1400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Lagrange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0.1177</a:t>
                      </a:r>
                      <a:endParaRPr lang="ko-KR" altLang="en-US" sz="1400" b="1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Cubic spline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0.2353</a:t>
                      </a:r>
                      <a:endParaRPr lang="ko-KR" alt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1520" y="1772816"/>
            <a:ext cx="5442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ym typeface="Wingdings" panose="05000000000000000000" pitchFamily="2" charset="2"/>
              </a:rPr>
              <a:t>ii) </a:t>
            </a:r>
            <a:r>
              <a:rPr lang="ko-KR" altLang="en-US" sz="1600" b="1" dirty="0" smtClean="0">
                <a:sym typeface="Wingdings" panose="05000000000000000000" pitchFamily="2" charset="2"/>
              </a:rPr>
              <a:t>새로운 </a:t>
            </a:r>
            <a:r>
              <a:rPr lang="en-US" altLang="ko-KR" sz="1600" b="1" dirty="0" smtClean="0">
                <a:sym typeface="Wingdings" panose="05000000000000000000" pitchFamily="2" charset="2"/>
              </a:rPr>
              <a:t>data</a:t>
            </a:r>
            <a:r>
              <a:rPr lang="ko-KR" altLang="en-US" sz="1600" b="1" dirty="0" smtClean="0">
                <a:sym typeface="Wingdings" panose="05000000000000000000" pitchFamily="2" charset="2"/>
              </a:rPr>
              <a:t>가 </a:t>
            </a:r>
            <a:r>
              <a:rPr lang="en-US" altLang="ko-KR" sz="1600" b="1" dirty="0" smtClean="0">
                <a:sym typeface="Wingdings" panose="05000000000000000000" pitchFamily="2" charset="2"/>
              </a:rPr>
              <a:t>2 </a:t>
            </a:r>
            <a:r>
              <a:rPr lang="ko-KR" altLang="en-US" sz="1600" b="1" dirty="0" smtClean="0">
                <a:sym typeface="Wingdings" panose="05000000000000000000" pitchFamily="2" charset="2"/>
              </a:rPr>
              <a:t>주변에서 늘어날 경우 </a:t>
            </a:r>
            <a:r>
              <a:rPr lang="en-US" altLang="ko-KR" sz="1600" b="1" dirty="0">
                <a:sym typeface="Wingdings" panose="05000000000000000000" pitchFamily="2" charset="2"/>
              </a:rPr>
              <a:t>(1</a:t>
            </a:r>
            <a:r>
              <a:rPr lang="ko-KR" altLang="en-US" sz="1600" b="1" dirty="0">
                <a:sym typeface="Wingdings" panose="05000000000000000000" pitchFamily="2" charset="2"/>
              </a:rPr>
              <a:t>에서 </a:t>
            </a:r>
            <a:r>
              <a:rPr lang="en-US" altLang="ko-KR" sz="1600" b="1" dirty="0">
                <a:sym typeface="Wingdings" panose="05000000000000000000" pitchFamily="2" charset="2"/>
              </a:rPr>
              <a:t>4</a:t>
            </a:r>
            <a:r>
              <a:rPr lang="ko-KR" altLang="en-US" sz="1600" b="1" dirty="0">
                <a:sym typeface="Wingdings" panose="05000000000000000000" pitchFamily="2" charset="2"/>
              </a:rPr>
              <a:t>사이</a:t>
            </a:r>
            <a:r>
              <a:rPr lang="en-US" altLang="ko-KR" sz="1600" b="1" dirty="0">
                <a:sym typeface="Wingdings" panose="05000000000000000000" pitchFamily="2" charset="2"/>
              </a:rPr>
              <a:t>)</a:t>
            </a:r>
            <a:r>
              <a:rPr lang="ko-KR" altLang="en-US" sz="1600" b="1" dirty="0" smtClean="0">
                <a:sym typeface="Wingdings" panose="05000000000000000000" pitchFamily="2" charset="2"/>
              </a:rPr>
              <a:t> </a:t>
            </a:r>
            <a:endParaRPr lang="ko-KR" altLang="en-US" sz="1600" b="1" dirty="0"/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119316"/>
              </p:ext>
            </p:extLst>
          </p:nvPr>
        </p:nvGraphicFramePr>
        <p:xfrm>
          <a:off x="611560" y="2525617"/>
          <a:ext cx="2546993" cy="2743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18465"/>
                <a:gridCol w="1228528"/>
              </a:tblGrid>
              <a:tr h="2478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x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ln</a:t>
                      </a:r>
                      <a:r>
                        <a:rPr lang="en-US" altLang="ko-KR" sz="1400" baseline="0" dirty="0" smtClean="0"/>
                        <a:t> x</a:t>
                      </a:r>
                      <a:endParaRPr lang="ko-KR" altLang="en-US" sz="1400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</a:t>
                      </a:r>
                      <a:endParaRPr lang="ko-KR" altLang="en-US" sz="1400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1.25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0.223143</a:t>
                      </a:r>
                      <a:endParaRPr lang="ko-KR" altLang="en-US" sz="1400" b="1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1.5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0.406465</a:t>
                      </a:r>
                      <a:endParaRPr lang="ko-KR" altLang="en-US" sz="1400" b="1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2.5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0.916290</a:t>
                      </a:r>
                      <a:endParaRPr lang="ko-KR" altLang="en-US" sz="1400" b="1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3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1.098612</a:t>
                      </a:r>
                      <a:endParaRPr lang="ko-KR" altLang="en-US" sz="1400" b="1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3.5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1.252763</a:t>
                      </a:r>
                      <a:endParaRPr lang="ko-KR" altLang="en-US" sz="1400" b="1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4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1.386294</a:t>
                      </a:r>
                      <a:endParaRPr lang="ko-KR" altLang="en-US" sz="1400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6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1.791769</a:t>
                      </a:r>
                      <a:endParaRPr lang="ko-KR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직사각형 19"/>
          <p:cNvSpPr/>
          <p:nvPr/>
        </p:nvSpPr>
        <p:spPr>
          <a:xfrm>
            <a:off x="4117595" y="3167472"/>
            <a:ext cx="3369324" cy="5118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4102543" y="4205079"/>
            <a:ext cx="3369324" cy="5118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5830735" y="3463311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5830735" y="4516927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1414443" y="5970766"/>
            <a:ext cx="3002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solidFill>
                  <a:srgbClr val="FF0000"/>
                </a:solidFill>
              </a:rPr>
              <a:t>두 경우 모두 원래 값에 근접</a:t>
            </a:r>
            <a:r>
              <a:rPr lang="en-US" altLang="ko-KR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5364" y="2186032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ym typeface="Wingdings" panose="05000000000000000000" pitchFamily="2" charset="2"/>
              </a:rPr>
              <a:t>Data 5</a:t>
            </a:r>
            <a:r>
              <a:rPr lang="ko-KR" altLang="en-US" sz="1600" dirty="0" smtClean="0">
                <a:sym typeface="Wingdings" panose="05000000000000000000" pitchFamily="2" charset="2"/>
              </a:rPr>
              <a:t>개 추가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58231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405" y="2847950"/>
            <a:ext cx="3829050" cy="2381250"/>
          </a:xfrm>
          <a:prstGeom prst="rect">
            <a:avLst/>
          </a:prstGeom>
        </p:spPr>
      </p:pic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827584" y="380792"/>
            <a:ext cx="52437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HW </a:t>
            </a: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5</a:t>
            </a:r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3" name="TextBox 25"/>
          <p:cNvSpPr txBox="1">
            <a:spLocks noChangeArrowheads="1"/>
          </p:cNvSpPr>
          <p:nvPr/>
        </p:nvSpPr>
        <p:spPr bwMode="auto">
          <a:xfrm>
            <a:off x="827584" y="1041804"/>
            <a:ext cx="4176464" cy="36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342900" indent="-342900">
              <a:lnSpc>
                <a:spcPts val="1700"/>
              </a:lnSpc>
            </a:pP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Results &amp; Discussion</a:t>
            </a:r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36354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496" y="182250"/>
            <a:ext cx="273630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556792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822634"/>
              </p:ext>
            </p:extLst>
          </p:nvPr>
        </p:nvGraphicFramePr>
        <p:xfrm>
          <a:off x="4427984" y="5580929"/>
          <a:ext cx="3435794" cy="914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78558"/>
                <a:gridCol w="1657236"/>
              </a:tblGrid>
              <a:tr h="2478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Method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오차</a:t>
                      </a:r>
                      <a:r>
                        <a:rPr lang="en-US" altLang="ko-KR" sz="1400" dirty="0" smtClean="0"/>
                        <a:t>%</a:t>
                      </a:r>
                      <a:endParaRPr lang="ko-KR" altLang="en-US" sz="1400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/>
                        <a:t>Lagrange</a:t>
                      </a:r>
                      <a:endParaRPr lang="ko-KR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/>
                        <a:t>0.0117</a:t>
                      </a:r>
                      <a:endParaRPr lang="ko-KR" altLang="en-US" sz="1400" b="0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/>
                        <a:t>Cubic spline</a:t>
                      </a:r>
                      <a:endParaRPr lang="ko-KR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/>
                        <a:t>0.0897</a:t>
                      </a:r>
                      <a:endParaRPr lang="ko-KR" altLang="en-US" sz="1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1520" y="1772816"/>
            <a:ext cx="4713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ym typeface="Wingdings" panose="05000000000000000000" pitchFamily="2" charset="2"/>
              </a:rPr>
              <a:t>iii) </a:t>
            </a:r>
            <a:r>
              <a:rPr lang="en-US" altLang="ko-KR" sz="1600" b="1" dirty="0" smtClean="0">
                <a:sym typeface="Wingdings" panose="05000000000000000000" pitchFamily="2" charset="2"/>
              </a:rPr>
              <a:t>2 </a:t>
            </a:r>
            <a:r>
              <a:rPr lang="ko-KR" altLang="en-US" sz="1600" b="1" dirty="0" smtClean="0">
                <a:sym typeface="Wingdings" panose="05000000000000000000" pitchFamily="2" charset="2"/>
              </a:rPr>
              <a:t>양 옆 </a:t>
            </a:r>
            <a:r>
              <a:rPr lang="en-US" altLang="ko-KR" sz="1600" b="1" dirty="0" smtClean="0">
                <a:sym typeface="Wingdings" panose="05000000000000000000" pitchFamily="2" charset="2"/>
              </a:rPr>
              <a:t>data</a:t>
            </a:r>
            <a:r>
              <a:rPr lang="ko-KR" altLang="en-US" sz="1600" b="1" dirty="0" smtClean="0">
                <a:sym typeface="Wingdings" panose="05000000000000000000" pitchFamily="2" charset="2"/>
              </a:rPr>
              <a:t>의 간격을 좁혔을 때 </a:t>
            </a:r>
            <a:r>
              <a:rPr lang="en-US" altLang="ko-KR" sz="1600" b="1" dirty="0" smtClean="0">
                <a:sym typeface="Wingdings" panose="05000000000000000000" pitchFamily="2" charset="2"/>
              </a:rPr>
              <a:t>(0.5 -&gt; 0.3)</a:t>
            </a:r>
            <a:endParaRPr lang="ko-KR" altLang="en-US" sz="1600" b="1" dirty="0"/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036855"/>
              </p:ext>
            </p:extLst>
          </p:nvPr>
        </p:nvGraphicFramePr>
        <p:xfrm>
          <a:off x="611560" y="2525617"/>
          <a:ext cx="2546993" cy="2743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18465"/>
                <a:gridCol w="1228528"/>
              </a:tblGrid>
              <a:tr h="2478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x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ln</a:t>
                      </a:r>
                      <a:r>
                        <a:rPr lang="en-US" altLang="ko-KR" sz="1400" baseline="0" dirty="0" smtClean="0"/>
                        <a:t> x</a:t>
                      </a:r>
                      <a:endParaRPr lang="ko-KR" altLang="en-US" sz="1400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</a:t>
                      </a:r>
                      <a:endParaRPr lang="ko-KR" altLang="en-US" sz="1400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/>
                        <a:t>1.25</a:t>
                      </a:r>
                      <a:endParaRPr lang="ko-KR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/>
                        <a:t>0.223143</a:t>
                      </a:r>
                      <a:endParaRPr lang="ko-KR" altLang="en-US" sz="1400" b="0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1.7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0.530638</a:t>
                      </a:r>
                      <a:endParaRPr lang="ko-KR" altLang="en-US" sz="1400" b="1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2.3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0.832909</a:t>
                      </a:r>
                      <a:endParaRPr lang="ko-KR" altLang="en-US" sz="1400" b="1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/>
                        <a:t>3</a:t>
                      </a:r>
                      <a:endParaRPr lang="ko-KR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/>
                        <a:t>1.098612</a:t>
                      </a:r>
                      <a:endParaRPr lang="ko-KR" altLang="en-US" sz="1400" b="0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/>
                        <a:t>3.5</a:t>
                      </a:r>
                      <a:endParaRPr lang="ko-KR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/>
                        <a:t>1.252763</a:t>
                      </a:r>
                      <a:endParaRPr lang="ko-KR" altLang="en-US" sz="1400" b="0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4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1.386294</a:t>
                      </a:r>
                      <a:endParaRPr lang="ko-KR" altLang="en-US" sz="1400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6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1.791769</a:t>
                      </a:r>
                      <a:endParaRPr lang="ko-KR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직사각형 19"/>
          <p:cNvSpPr/>
          <p:nvPr/>
        </p:nvSpPr>
        <p:spPr>
          <a:xfrm>
            <a:off x="4117595" y="3167472"/>
            <a:ext cx="3369324" cy="5118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4102543" y="4205079"/>
            <a:ext cx="3369324" cy="5118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5830735" y="3463311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5830735" y="4516927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175184"/>
              </p:ext>
            </p:extLst>
          </p:nvPr>
        </p:nvGraphicFramePr>
        <p:xfrm>
          <a:off x="539552" y="5589240"/>
          <a:ext cx="3435794" cy="914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78558"/>
                <a:gridCol w="1657236"/>
              </a:tblGrid>
              <a:tr h="2478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Method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오차</a:t>
                      </a:r>
                      <a:r>
                        <a:rPr lang="en-US" altLang="ko-KR" sz="1400" dirty="0" smtClean="0"/>
                        <a:t>%</a:t>
                      </a:r>
                      <a:endParaRPr lang="ko-KR" altLang="en-US" sz="1400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/>
                        <a:t>Lagrange</a:t>
                      </a:r>
                      <a:endParaRPr lang="ko-KR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/>
                        <a:t>0.1177</a:t>
                      </a:r>
                      <a:endParaRPr lang="ko-KR" altLang="en-US" sz="1400" b="0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/>
                        <a:t>Cubic spline</a:t>
                      </a:r>
                      <a:endParaRPr lang="ko-KR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/>
                        <a:t>0.2353</a:t>
                      </a:r>
                      <a:endParaRPr lang="ko-KR" altLang="en-US" sz="1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763191" y="5250686"/>
            <a:ext cx="939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sym typeface="Wingdings" panose="05000000000000000000" pitchFamily="2" charset="2"/>
              </a:rPr>
              <a:t>간격 </a:t>
            </a:r>
            <a:r>
              <a:rPr lang="en-US" altLang="ko-KR" sz="1600" dirty="0" smtClean="0">
                <a:sym typeface="Wingdings" panose="05000000000000000000" pitchFamily="2" charset="2"/>
              </a:rPr>
              <a:t>0.5</a:t>
            </a:r>
            <a:endParaRPr lang="ko-KR" alt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5787205" y="5236377"/>
            <a:ext cx="939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sym typeface="Wingdings" panose="05000000000000000000" pitchFamily="2" charset="2"/>
              </a:rPr>
              <a:t>간격 </a:t>
            </a:r>
            <a:r>
              <a:rPr lang="en-US" altLang="ko-KR" sz="1600" dirty="0" smtClean="0">
                <a:sym typeface="Wingdings" panose="05000000000000000000" pitchFamily="2" charset="2"/>
              </a:rPr>
              <a:t>0.3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4039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700" y="2867000"/>
            <a:ext cx="3838575" cy="2362200"/>
          </a:xfrm>
          <a:prstGeom prst="rect">
            <a:avLst/>
          </a:prstGeom>
        </p:spPr>
      </p:pic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827584" y="380792"/>
            <a:ext cx="52437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HW </a:t>
            </a: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5</a:t>
            </a:r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3" name="TextBox 25"/>
          <p:cNvSpPr txBox="1">
            <a:spLocks noChangeArrowheads="1"/>
          </p:cNvSpPr>
          <p:nvPr/>
        </p:nvSpPr>
        <p:spPr bwMode="auto">
          <a:xfrm>
            <a:off x="827584" y="1041804"/>
            <a:ext cx="4176464" cy="36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342900" indent="-342900">
              <a:lnSpc>
                <a:spcPts val="1700"/>
              </a:lnSpc>
            </a:pP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Results &amp; Discussion</a:t>
            </a:r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36354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496" y="182250"/>
            <a:ext cx="273630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556792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244349"/>
              </p:ext>
            </p:extLst>
          </p:nvPr>
        </p:nvGraphicFramePr>
        <p:xfrm>
          <a:off x="4448574" y="5610944"/>
          <a:ext cx="3435794" cy="914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78558"/>
                <a:gridCol w="1657236"/>
              </a:tblGrid>
              <a:tr h="2478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Method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오차</a:t>
                      </a:r>
                      <a:r>
                        <a:rPr lang="en-US" altLang="ko-KR" sz="1400" dirty="0" smtClean="0"/>
                        <a:t>%</a:t>
                      </a:r>
                      <a:endParaRPr lang="ko-KR" altLang="en-US" sz="1400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Lagrange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0.0747</a:t>
                      </a:r>
                      <a:endParaRPr lang="ko-KR" altLang="en-US" sz="1400" b="1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Cubic spline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0.7034</a:t>
                      </a:r>
                      <a:endParaRPr lang="ko-KR" alt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1520" y="1772816"/>
            <a:ext cx="4767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ym typeface="Wingdings" panose="05000000000000000000" pitchFamily="2" charset="2"/>
              </a:rPr>
              <a:t>iv) </a:t>
            </a:r>
            <a:r>
              <a:rPr lang="en-US" altLang="ko-KR" sz="1600" b="1" dirty="0" smtClean="0">
                <a:sym typeface="Wingdings" panose="05000000000000000000" pitchFamily="2" charset="2"/>
              </a:rPr>
              <a:t>2 </a:t>
            </a:r>
            <a:r>
              <a:rPr lang="ko-KR" altLang="en-US" sz="1600" b="1" dirty="0" smtClean="0">
                <a:sym typeface="Wingdings" panose="05000000000000000000" pitchFamily="2" charset="2"/>
              </a:rPr>
              <a:t>양 옆 </a:t>
            </a:r>
            <a:r>
              <a:rPr lang="en-US" altLang="ko-KR" sz="1600" b="1" dirty="0" smtClean="0">
                <a:sym typeface="Wingdings" panose="05000000000000000000" pitchFamily="2" charset="2"/>
              </a:rPr>
              <a:t>data</a:t>
            </a:r>
            <a:r>
              <a:rPr lang="ko-KR" altLang="en-US" sz="1600" b="1" dirty="0" smtClean="0">
                <a:sym typeface="Wingdings" panose="05000000000000000000" pitchFamily="2" charset="2"/>
              </a:rPr>
              <a:t>의 간격을 넓혔을 때 </a:t>
            </a:r>
            <a:r>
              <a:rPr lang="en-US" altLang="ko-KR" sz="1600" b="1" dirty="0" smtClean="0">
                <a:sym typeface="Wingdings" panose="05000000000000000000" pitchFamily="2" charset="2"/>
              </a:rPr>
              <a:t>(0.5 -&gt; 0.7)</a:t>
            </a:r>
            <a:endParaRPr lang="ko-KR" altLang="en-US" sz="1600" b="1" dirty="0"/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160321"/>
              </p:ext>
            </p:extLst>
          </p:nvPr>
        </p:nvGraphicFramePr>
        <p:xfrm>
          <a:off x="611560" y="2525617"/>
          <a:ext cx="2546993" cy="2743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18465"/>
                <a:gridCol w="1228528"/>
              </a:tblGrid>
              <a:tr h="2478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x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ln</a:t>
                      </a:r>
                      <a:r>
                        <a:rPr lang="en-US" altLang="ko-KR" sz="1400" baseline="0" dirty="0" smtClean="0"/>
                        <a:t> x</a:t>
                      </a:r>
                      <a:endParaRPr lang="ko-KR" altLang="en-US" sz="1400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</a:t>
                      </a:r>
                      <a:endParaRPr lang="ko-KR" altLang="en-US" sz="1400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/>
                        <a:t>1.25</a:t>
                      </a:r>
                      <a:endParaRPr lang="ko-KR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/>
                        <a:t>0.223143</a:t>
                      </a:r>
                      <a:endParaRPr lang="ko-KR" altLang="en-US" sz="1400" b="0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1.3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0.262364</a:t>
                      </a:r>
                      <a:endParaRPr lang="ko-KR" altLang="en-US" sz="1400" b="1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2.7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0.993252</a:t>
                      </a:r>
                      <a:endParaRPr lang="ko-KR" altLang="en-US" sz="1400" b="1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/>
                        <a:t>3</a:t>
                      </a:r>
                      <a:endParaRPr lang="ko-KR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/>
                        <a:t>1.098612</a:t>
                      </a:r>
                      <a:endParaRPr lang="ko-KR" altLang="en-US" sz="1400" b="0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/>
                        <a:t>3.5</a:t>
                      </a:r>
                      <a:endParaRPr lang="ko-KR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/>
                        <a:t>1.252763</a:t>
                      </a:r>
                      <a:endParaRPr lang="ko-KR" altLang="en-US" sz="1400" b="0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4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1.386294</a:t>
                      </a:r>
                      <a:endParaRPr lang="ko-KR" altLang="en-US" sz="1400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6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1.791769</a:t>
                      </a:r>
                      <a:endParaRPr lang="ko-KR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직사각형 19"/>
          <p:cNvSpPr/>
          <p:nvPr/>
        </p:nvSpPr>
        <p:spPr>
          <a:xfrm>
            <a:off x="4117595" y="3167472"/>
            <a:ext cx="3369324" cy="5118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4102543" y="4205079"/>
            <a:ext cx="3369324" cy="5118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5830735" y="3463311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5830735" y="4516927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093521"/>
              </p:ext>
            </p:extLst>
          </p:nvPr>
        </p:nvGraphicFramePr>
        <p:xfrm>
          <a:off x="539552" y="5589240"/>
          <a:ext cx="3435794" cy="914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78558"/>
                <a:gridCol w="1657236"/>
              </a:tblGrid>
              <a:tr h="2478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Method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오차</a:t>
                      </a:r>
                      <a:r>
                        <a:rPr lang="en-US" altLang="ko-KR" sz="1400" dirty="0" smtClean="0"/>
                        <a:t>%</a:t>
                      </a:r>
                      <a:endParaRPr lang="ko-KR" altLang="en-US" sz="1400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Lagrange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0.1177</a:t>
                      </a:r>
                      <a:endParaRPr lang="ko-KR" altLang="en-US" sz="1400" b="1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Cubic spline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0.2353</a:t>
                      </a:r>
                      <a:endParaRPr lang="ko-KR" alt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763191" y="5250686"/>
            <a:ext cx="939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sym typeface="Wingdings" panose="05000000000000000000" pitchFamily="2" charset="2"/>
              </a:rPr>
              <a:t>간격 </a:t>
            </a:r>
            <a:r>
              <a:rPr lang="en-US" altLang="ko-KR" sz="1600" dirty="0" smtClean="0">
                <a:sym typeface="Wingdings" panose="05000000000000000000" pitchFamily="2" charset="2"/>
              </a:rPr>
              <a:t>0.5</a:t>
            </a:r>
            <a:endParaRPr lang="ko-KR" alt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830735" y="5250686"/>
            <a:ext cx="939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sym typeface="Wingdings" panose="05000000000000000000" pitchFamily="2" charset="2"/>
              </a:rPr>
              <a:t>간격 </a:t>
            </a:r>
            <a:r>
              <a:rPr lang="en-US" altLang="ko-KR" sz="1600" dirty="0" smtClean="0">
                <a:sym typeface="Wingdings" panose="05000000000000000000" pitchFamily="2" charset="2"/>
              </a:rPr>
              <a:t>0.7</a:t>
            </a:r>
            <a:endParaRPr lang="ko-KR" alt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3851920" y="5898758"/>
            <a:ext cx="795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solidFill>
                  <a:srgbClr val="FF0000"/>
                </a:solidFill>
              </a:rPr>
              <a:t>감소</a:t>
            </a:r>
            <a:r>
              <a:rPr lang="en-US" altLang="ko-KR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42354" y="6237312"/>
            <a:ext cx="795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solidFill>
                  <a:srgbClr val="FF0000"/>
                </a:solidFill>
              </a:rPr>
              <a:t>증가</a:t>
            </a:r>
            <a:r>
              <a:rPr lang="en-US" altLang="ko-KR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7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827584" y="380792"/>
            <a:ext cx="52437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HW </a:t>
            </a: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5</a:t>
            </a:r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3" name="TextBox 25"/>
          <p:cNvSpPr txBox="1">
            <a:spLocks noChangeArrowheads="1"/>
          </p:cNvSpPr>
          <p:nvPr/>
        </p:nvSpPr>
        <p:spPr bwMode="auto">
          <a:xfrm>
            <a:off x="827584" y="1041804"/>
            <a:ext cx="4176464" cy="36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342900" indent="-342900">
              <a:lnSpc>
                <a:spcPts val="1700"/>
              </a:lnSpc>
            </a:pP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Results &amp; Discussion</a:t>
            </a:r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36354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496" y="182250"/>
            <a:ext cx="273630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556792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084367"/>
              </p:ext>
            </p:extLst>
          </p:nvPr>
        </p:nvGraphicFramePr>
        <p:xfrm>
          <a:off x="1403648" y="2996952"/>
          <a:ext cx="6120679" cy="15841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84176"/>
                <a:gridCol w="1531167"/>
                <a:gridCol w="1502668"/>
                <a:gridCol w="1502668"/>
              </a:tblGrid>
              <a:tr h="5231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</a:t>
                      </a:r>
                      <a:r>
                        <a:rPr lang="ko-KR" altLang="en-US" sz="1400" dirty="0" smtClean="0"/>
                        <a:t>와의 간격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0.3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 </a:t>
                      </a:r>
                      <a:r>
                        <a:rPr lang="en-US" altLang="ko-KR" sz="1400" dirty="0" smtClean="0"/>
                        <a:t>0.5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aseline="0" dirty="0" smtClean="0"/>
                        <a:t> </a:t>
                      </a:r>
                      <a:r>
                        <a:rPr lang="en-US" altLang="ko-KR" sz="1400" baseline="0" dirty="0" smtClean="0"/>
                        <a:t>0.7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5231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Lagrange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</a:rPr>
                        <a:t>0.0117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</a:rPr>
                        <a:t>0.1177</a:t>
                      </a:r>
                      <a:endParaRPr lang="ko-KR" altLang="en-US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</a:rPr>
                        <a:t>0.0747</a:t>
                      </a:r>
                      <a:endParaRPr lang="ko-KR" altLang="en-US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378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Cubic spline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/>
                        <a:t>0.0897</a:t>
                      </a:r>
                      <a:endParaRPr lang="ko-KR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/>
                        <a:t>0.5279</a:t>
                      </a:r>
                      <a:endParaRPr lang="ko-KR" altLang="en-US" sz="14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/>
                        <a:t>0.7034</a:t>
                      </a:r>
                      <a:endParaRPr lang="ko-KR" altLang="en-US" sz="14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1520" y="1772816"/>
            <a:ext cx="2427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sym typeface="Wingdings" panose="05000000000000000000" pitchFamily="2" charset="2"/>
              </a:rPr>
              <a:t>간격에 따른 오차</a:t>
            </a:r>
            <a:r>
              <a:rPr lang="en-US" altLang="ko-KR" sz="1600" b="1" dirty="0" smtClean="0">
                <a:sym typeface="Wingdings" panose="05000000000000000000" pitchFamily="2" charset="2"/>
              </a:rPr>
              <a:t>%</a:t>
            </a:r>
            <a:r>
              <a:rPr lang="ko-KR" altLang="en-US" sz="1600" b="1" dirty="0" smtClean="0">
                <a:sym typeface="Wingdings" panose="05000000000000000000" pitchFamily="2" charset="2"/>
              </a:rPr>
              <a:t> 비교</a:t>
            </a:r>
            <a:endParaRPr lang="ko-KR" alt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6124" y="5148481"/>
            <a:ext cx="9004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ym typeface="Wingdings" panose="05000000000000000000" pitchFamily="2" charset="2"/>
              </a:rPr>
              <a:t>Lagrange</a:t>
            </a:r>
            <a:r>
              <a:rPr lang="ko-KR" altLang="en-US" sz="1600" b="1" dirty="0" smtClean="0">
                <a:sym typeface="Wingdings" panose="05000000000000000000" pitchFamily="2" charset="2"/>
              </a:rPr>
              <a:t>의 경우 </a:t>
            </a:r>
            <a:r>
              <a:rPr lang="en-US" altLang="ko-KR" sz="1600" b="1" dirty="0" smtClean="0">
                <a:sym typeface="Wingdings" panose="05000000000000000000" pitchFamily="2" charset="2"/>
              </a:rPr>
              <a:t>unknown</a:t>
            </a:r>
            <a:r>
              <a:rPr lang="ko-KR" altLang="en-US" sz="1600" b="1" dirty="0" smtClean="0">
                <a:sym typeface="Wingdings" panose="05000000000000000000" pitchFamily="2" charset="2"/>
              </a:rPr>
              <a:t>값과 </a:t>
            </a:r>
            <a:r>
              <a:rPr lang="en-US" altLang="ko-KR" sz="1600" b="1" dirty="0" smtClean="0">
                <a:sym typeface="Wingdings" panose="05000000000000000000" pitchFamily="2" charset="2"/>
              </a:rPr>
              <a:t>known </a:t>
            </a:r>
            <a:r>
              <a:rPr lang="ko-KR" altLang="en-US" sz="1600" b="1" dirty="0" smtClean="0">
                <a:sym typeface="Wingdings" panose="05000000000000000000" pitchFamily="2" charset="2"/>
              </a:rPr>
              <a:t>값과의 간격에 별로 영향을 받지 않는 것으로 보인다</a:t>
            </a:r>
            <a:r>
              <a:rPr lang="en-US" altLang="ko-KR" sz="1600" b="1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sz="1600" b="1" dirty="0" smtClean="0">
                <a:sym typeface="Wingdings" panose="05000000000000000000" pitchFamily="2" charset="2"/>
              </a:rPr>
              <a:t>Cubic spline</a:t>
            </a:r>
            <a:r>
              <a:rPr lang="ko-KR" altLang="en-US" sz="1600" b="1" dirty="0" smtClean="0">
                <a:sym typeface="Wingdings" panose="05000000000000000000" pitchFamily="2" charset="2"/>
              </a:rPr>
              <a:t>의 경우는 </a:t>
            </a:r>
            <a:r>
              <a:rPr lang="en-US" altLang="ko-KR" sz="1600" b="1" dirty="0" smtClean="0">
                <a:sym typeface="Wingdings" panose="05000000000000000000" pitchFamily="2" charset="2"/>
              </a:rPr>
              <a:t>unknown</a:t>
            </a:r>
            <a:r>
              <a:rPr lang="ko-KR" altLang="en-US" sz="1600" b="1" dirty="0" smtClean="0">
                <a:sym typeface="Wingdings" panose="05000000000000000000" pitchFamily="2" charset="2"/>
              </a:rPr>
              <a:t>값에 근접한 </a:t>
            </a:r>
            <a:r>
              <a:rPr lang="en-US" altLang="ko-KR" sz="1600" b="1" dirty="0" smtClean="0">
                <a:sym typeface="Wingdings" panose="05000000000000000000" pitchFamily="2" charset="2"/>
              </a:rPr>
              <a:t>known data</a:t>
            </a:r>
            <a:r>
              <a:rPr lang="ko-KR" altLang="en-US" sz="1600" b="1" dirty="0" smtClean="0">
                <a:sym typeface="Wingdings" panose="05000000000000000000" pitchFamily="2" charset="2"/>
              </a:rPr>
              <a:t>가 주어질 경우 더욱 오차가 줄어든다</a:t>
            </a:r>
            <a:r>
              <a:rPr lang="en-US" altLang="ko-KR" sz="1600" b="1" dirty="0" smtClean="0">
                <a:sym typeface="Wingdings" panose="05000000000000000000" pitchFamily="2" charset="2"/>
              </a:rPr>
              <a:t>.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90914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827584" y="380792"/>
            <a:ext cx="52437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HW </a:t>
            </a: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5</a:t>
            </a:r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3" name="TextBox 25"/>
          <p:cNvSpPr txBox="1">
            <a:spLocks noChangeArrowheads="1"/>
          </p:cNvSpPr>
          <p:nvPr/>
        </p:nvSpPr>
        <p:spPr bwMode="auto">
          <a:xfrm>
            <a:off x="827583" y="1087779"/>
            <a:ext cx="6624737" cy="36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342900" indent="-342900">
              <a:lnSpc>
                <a:spcPts val="1700"/>
              </a:lnSpc>
            </a:pP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Conclusion</a:t>
            </a: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36354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496" y="182250"/>
            <a:ext cx="273630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362" y="2302764"/>
            <a:ext cx="8212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-Lagrange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의 경우 주로 주어진 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data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와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unknown 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값과의 간격보다는 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data 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개수에 영향을 많이 받는다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. 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또한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, data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가 적을 경우 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cubic spline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에 비해 더 높은 정확도를 가지는 것을 알 수 있다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.</a:t>
            </a:r>
          </a:p>
          <a:p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-Cubic spline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의 경우는 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unknown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값에 근접한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data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가 주어질 경우 더욱 오차가 줄어든다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. 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충분한 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d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ata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개수와 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data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가 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unknown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값에 근접하게 주어질 경우 </a:t>
            </a:r>
            <a:r>
              <a:rPr lang="en-US" altLang="ko-K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lagrange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보다 더 정확한 값을 얻을 수 있다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.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9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6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87824" y="2875583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smtClean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감사합니다</a:t>
            </a:r>
            <a:r>
              <a:rPr lang="en-US" altLang="ko-KR" sz="4400" dirty="0" smtClean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.</a:t>
            </a:r>
            <a:endParaRPr lang="ko-KR" altLang="en-US" sz="4400" dirty="0">
              <a:solidFill>
                <a:schemeClr val="bg1"/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grpSp>
        <p:nvGrpSpPr>
          <p:cNvPr id="2" name="그룹 51"/>
          <p:cNvGrpSpPr/>
          <p:nvPr/>
        </p:nvGrpSpPr>
        <p:grpSpPr>
          <a:xfrm>
            <a:off x="4283968" y="2276872"/>
            <a:ext cx="576064" cy="576064"/>
            <a:chOff x="4499992" y="2204864"/>
            <a:chExt cx="1584176" cy="1584176"/>
          </a:xfrm>
        </p:grpSpPr>
        <p:sp>
          <p:nvSpPr>
            <p:cNvPr id="53" name="타원 52"/>
            <p:cNvSpPr/>
            <p:nvPr/>
          </p:nvSpPr>
          <p:spPr>
            <a:xfrm>
              <a:off x="4499992" y="2204864"/>
              <a:ext cx="1584176" cy="1584176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한나" pitchFamily="2" charset="-127"/>
                <a:ea typeface="배달의민족 한나" pitchFamily="2" charset="-127"/>
              </a:endParaRPr>
            </a:p>
          </p:txBody>
        </p:sp>
        <p:sp>
          <p:nvSpPr>
            <p:cNvPr id="54" name="타원 53"/>
            <p:cNvSpPr/>
            <p:nvPr/>
          </p:nvSpPr>
          <p:spPr>
            <a:xfrm>
              <a:off x="4644007" y="2375073"/>
              <a:ext cx="1296144" cy="1296144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한나" pitchFamily="2" charset="-127"/>
                <a:ea typeface="배달의민족 한나" pitchFamily="2" charset="-127"/>
              </a:endParaRPr>
            </a:p>
          </p:txBody>
        </p:sp>
        <p:grpSp>
          <p:nvGrpSpPr>
            <p:cNvPr id="3" name="그룹 24"/>
            <p:cNvGrpSpPr/>
            <p:nvPr/>
          </p:nvGrpSpPr>
          <p:grpSpPr>
            <a:xfrm>
              <a:off x="4644008" y="2375074"/>
              <a:ext cx="1296144" cy="1296144"/>
              <a:chOff x="4644008" y="2375074"/>
              <a:chExt cx="1296144" cy="1296144"/>
            </a:xfrm>
          </p:grpSpPr>
          <p:cxnSp>
            <p:nvCxnSpPr>
              <p:cNvPr id="59" name="직선 연결선 58"/>
              <p:cNvCxnSpPr>
                <a:stCxn id="54" idx="0"/>
              </p:cNvCxnSpPr>
              <p:nvPr/>
            </p:nvCxnSpPr>
            <p:spPr>
              <a:xfrm>
                <a:off x="5292081" y="2375074"/>
                <a:ext cx="0" cy="1296144"/>
              </a:xfrm>
              <a:prstGeom prst="line">
                <a:avLst/>
              </a:prstGeom>
              <a:ln>
                <a:solidFill>
                  <a:srgbClr val="FF6E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직선 연결선 59"/>
              <p:cNvCxnSpPr>
                <a:stCxn id="54" idx="2"/>
                <a:endCxn id="54" idx="6"/>
              </p:cNvCxnSpPr>
              <p:nvPr/>
            </p:nvCxnSpPr>
            <p:spPr>
              <a:xfrm>
                <a:off x="4644008" y="3023145"/>
                <a:ext cx="1296144" cy="0"/>
              </a:xfrm>
              <a:prstGeom prst="line">
                <a:avLst/>
              </a:prstGeom>
              <a:ln>
                <a:solidFill>
                  <a:srgbClr val="FF6E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그룹 25"/>
            <p:cNvGrpSpPr/>
            <p:nvPr/>
          </p:nvGrpSpPr>
          <p:grpSpPr>
            <a:xfrm rot="2700000">
              <a:off x="4644008" y="2348880"/>
              <a:ext cx="1296144" cy="1296144"/>
              <a:chOff x="4644008" y="2348880"/>
              <a:chExt cx="1296144" cy="1296144"/>
            </a:xfrm>
          </p:grpSpPr>
          <p:cxnSp>
            <p:nvCxnSpPr>
              <p:cNvPr id="57" name="직선 연결선 56"/>
              <p:cNvCxnSpPr/>
              <p:nvPr/>
            </p:nvCxnSpPr>
            <p:spPr>
              <a:xfrm>
                <a:off x="5292080" y="2348880"/>
                <a:ext cx="0" cy="1296144"/>
              </a:xfrm>
              <a:prstGeom prst="line">
                <a:avLst/>
              </a:prstGeom>
              <a:ln>
                <a:solidFill>
                  <a:srgbClr val="FF6E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직선 연결선 57"/>
              <p:cNvCxnSpPr/>
              <p:nvPr/>
            </p:nvCxnSpPr>
            <p:spPr>
              <a:xfrm>
                <a:off x="4644008" y="2996952"/>
                <a:ext cx="1296144" cy="0"/>
              </a:xfrm>
              <a:prstGeom prst="line">
                <a:avLst/>
              </a:prstGeom>
              <a:ln>
                <a:solidFill>
                  <a:srgbClr val="FF6E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그룹 81"/>
          <p:cNvGrpSpPr/>
          <p:nvPr/>
        </p:nvGrpSpPr>
        <p:grpSpPr>
          <a:xfrm>
            <a:off x="179512" y="188640"/>
            <a:ext cx="8856984" cy="72008"/>
            <a:chOff x="179512" y="188640"/>
            <a:chExt cx="8856984" cy="72008"/>
          </a:xfrm>
        </p:grpSpPr>
        <p:cxnSp>
          <p:nvCxnSpPr>
            <p:cNvPr id="74" name="직선 연결선 73"/>
            <p:cNvCxnSpPr/>
            <p:nvPr/>
          </p:nvCxnSpPr>
          <p:spPr>
            <a:xfrm>
              <a:off x="179512" y="188640"/>
              <a:ext cx="88569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77"/>
            <p:cNvCxnSpPr/>
            <p:nvPr/>
          </p:nvCxnSpPr>
          <p:spPr>
            <a:xfrm>
              <a:off x="179512" y="260648"/>
              <a:ext cx="885698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그룹 80"/>
          <p:cNvGrpSpPr/>
          <p:nvPr/>
        </p:nvGrpSpPr>
        <p:grpSpPr>
          <a:xfrm>
            <a:off x="179512" y="6597352"/>
            <a:ext cx="8856984" cy="72008"/>
            <a:chOff x="179512" y="6597352"/>
            <a:chExt cx="8856984" cy="72008"/>
          </a:xfrm>
        </p:grpSpPr>
        <p:cxnSp>
          <p:nvCxnSpPr>
            <p:cNvPr id="79" name="직선 연결선 78"/>
            <p:cNvCxnSpPr/>
            <p:nvPr/>
          </p:nvCxnSpPr>
          <p:spPr>
            <a:xfrm>
              <a:off x="179512" y="6669360"/>
              <a:ext cx="88569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연결선 79"/>
            <p:cNvCxnSpPr/>
            <p:nvPr/>
          </p:nvCxnSpPr>
          <p:spPr>
            <a:xfrm>
              <a:off x="179512" y="6597352"/>
              <a:ext cx="885698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827584" y="380792"/>
            <a:ext cx="52437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HW </a:t>
            </a:r>
            <a: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5</a:t>
            </a:r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3" name="TextBox 25"/>
          <p:cNvSpPr txBox="1">
            <a:spLocks noChangeArrowheads="1"/>
          </p:cNvSpPr>
          <p:nvPr/>
        </p:nvSpPr>
        <p:spPr bwMode="auto">
          <a:xfrm>
            <a:off x="827584" y="1067299"/>
            <a:ext cx="4176464" cy="36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342900" indent="-342900">
              <a:lnSpc>
                <a:spcPts val="1700"/>
              </a:lnSpc>
            </a:pP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Problem</a:t>
            </a:r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36354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496" y="182250"/>
            <a:ext cx="273630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556792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27584" y="3140968"/>
            <a:ext cx="78493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여러 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Interpolation </a:t>
            </a:r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방법 중에서 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Lagrange polynomial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과</a:t>
            </a:r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Cubic spline</a:t>
            </a:r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을 비교해보자  </a:t>
            </a:r>
            <a:endParaRPr lang="en-US" altLang="ko-K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725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827584" y="380792"/>
            <a:ext cx="52437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HW </a:t>
            </a: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5</a:t>
            </a:r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3" name="TextBox 25"/>
          <p:cNvSpPr txBox="1">
            <a:spLocks noChangeArrowheads="1"/>
          </p:cNvSpPr>
          <p:nvPr/>
        </p:nvSpPr>
        <p:spPr bwMode="auto">
          <a:xfrm>
            <a:off x="827584" y="1067586"/>
            <a:ext cx="7704856" cy="31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342900" indent="-342900">
              <a:lnSpc>
                <a:spcPts val="1700"/>
              </a:lnSpc>
            </a:pP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Basic </a:t>
            </a: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Concept – Lagrange Polynomials</a:t>
            </a:r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36354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496" y="182250"/>
            <a:ext cx="273630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556792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844824"/>
            <a:ext cx="7114555" cy="230028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182" y="4490155"/>
            <a:ext cx="5679202" cy="196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2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827584" y="380792"/>
            <a:ext cx="52437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HW </a:t>
            </a: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5</a:t>
            </a:r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3" name="TextBox 25"/>
          <p:cNvSpPr txBox="1">
            <a:spLocks noChangeArrowheads="1"/>
          </p:cNvSpPr>
          <p:nvPr/>
        </p:nvSpPr>
        <p:spPr bwMode="auto">
          <a:xfrm>
            <a:off x="827584" y="1067586"/>
            <a:ext cx="7128792" cy="31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342900" indent="-342900">
              <a:lnSpc>
                <a:spcPts val="1700"/>
              </a:lnSpc>
            </a:pP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Basic </a:t>
            </a: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Concept – Cubic Spline</a:t>
            </a:r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36354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496" y="182250"/>
            <a:ext cx="273630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556792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348880"/>
            <a:ext cx="4824536" cy="37704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55576" y="3069540"/>
                <a:ext cx="1872436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069540"/>
                <a:ext cx="1872436" cy="215444"/>
              </a:xfrm>
              <a:prstGeom prst="rect">
                <a:avLst/>
              </a:prstGeom>
              <a:blipFill rotWithShape="0">
                <a:blip r:embed="rId3"/>
                <a:stretch>
                  <a:fillRect l="-326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619672" y="2853516"/>
                <a:ext cx="1925847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853516"/>
                <a:ext cx="1925847" cy="215444"/>
              </a:xfrm>
              <a:prstGeom prst="rect">
                <a:avLst/>
              </a:prstGeom>
              <a:blipFill rotWithShape="0"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771800" y="2624240"/>
                <a:ext cx="1921487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624240"/>
                <a:ext cx="1921487" cy="215444"/>
              </a:xfrm>
              <a:prstGeom prst="rect">
                <a:avLst/>
              </a:prstGeom>
              <a:blipFill rotWithShape="0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그림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32" y="3068960"/>
            <a:ext cx="4336625" cy="146431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312459" y="4797152"/>
            <a:ext cx="3151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Solve 4n x 4n matrix!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32040" y="2658398"/>
            <a:ext cx="1938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ym typeface="Wingdings" panose="05000000000000000000" pitchFamily="2" charset="2"/>
              </a:rPr>
              <a:t>Data </a:t>
            </a:r>
            <a:r>
              <a:rPr lang="ko-KR" altLang="en-US" sz="1600" b="1" dirty="0" smtClean="0">
                <a:sym typeface="Wingdings" panose="05000000000000000000" pitchFamily="2" charset="2"/>
              </a:rPr>
              <a:t>개수 </a:t>
            </a:r>
            <a:r>
              <a:rPr lang="en-US" altLang="ko-KR" sz="1600" b="1" dirty="0" smtClean="0">
                <a:sym typeface="Wingdings" panose="05000000000000000000" pitchFamily="2" charset="2"/>
              </a:rPr>
              <a:t>(n+1)</a:t>
            </a:r>
            <a:r>
              <a:rPr lang="ko-KR" altLang="en-US" sz="1600" b="1" dirty="0" smtClean="0">
                <a:sym typeface="Wingdings" panose="05000000000000000000" pitchFamily="2" charset="2"/>
              </a:rPr>
              <a:t>개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27798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827584" y="380792"/>
            <a:ext cx="52437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HW </a:t>
            </a: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5</a:t>
            </a:r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3" name="TextBox 25"/>
          <p:cNvSpPr txBox="1">
            <a:spLocks noChangeArrowheads="1"/>
          </p:cNvSpPr>
          <p:nvPr/>
        </p:nvSpPr>
        <p:spPr bwMode="auto">
          <a:xfrm>
            <a:off x="827584" y="1067586"/>
            <a:ext cx="5976664" cy="31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342900" indent="-342900">
              <a:lnSpc>
                <a:spcPts val="1700"/>
              </a:lnSpc>
            </a:pP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Basic </a:t>
            </a: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Concept – Cubic Spline</a:t>
            </a:r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36354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496" y="182250"/>
            <a:ext cx="273630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556792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132856"/>
            <a:ext cx="3048000" cy="685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67944" y="2249911"/>
            <a:ext cx="287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err="1" smtClean="0">
                <a:solidFill>
                  <a:srgbClr val="FF0000"/>
                </a:solidFill>
              </a:rPr>
              <a:t>Langrange</a:t>
            </a:r>
            <a:r>
              <a:rPr lang="en-US" altLang="ko-KR" sz="1600" dirty="0" smtClean="0">
                <a:solidFill>
                  <a:srgbClr val="FF0000"/>
                </a:solidFill>
              </a:rPr>
              <a:t> polynomial Form!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55576" y="2177903"/>
            <a:ext cx="3096344" cy="5997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969991"/>
            <a:ext cx="3933825" cy="172402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5242993"/>
            <a:ext cx="4429125" cy="89535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4830764"/>
            <a:ext cx="1828800" cy="3714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64932" y="5346255"/>
            <a:ext cx="3999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rgbClr val="FF0000"/>
                </a:solidFill>
              </a:rPr>
              <a:t>Solve only (n-2) x (n-2) matrix!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96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827584" y="380792"/>
            <a:ext cx="52437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HW </a:t>
            </a: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5</a:t>
            </a:r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3" name="TextBox 25"/>
          <p:cNvSpPr txBox="1">
            <a:spLocks noChangeArrowheads="1"/>
          </p:cNvSpPr>
          <p:nvPr/>
        </p:nvSpPr>
        <p:spPr bwMode="auto">
          <a:xfrm>
            <a:off x="827584" y="1067586"/>
            <a:ext cx="6480720" cy="31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342900" indent="-342900">
              <a:lnSpc>
                <a:spcPts val="1700"/>
              </a:lnSpc>
            </a:pP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Codes – Lagrange Polynomials</a:t>
            </a:r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36354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496" y="182250"/>
            <a:ext cx="273630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en-US" altLang="ko-KR" sz="880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556792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2492896"/>
            <a:ext cx="4638675" cy="32004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754860"/>
            <a:ext cx="2880320" cy="2445107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162577"/>
            <a:ext cx="3672408" cy="3021601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4211960" y="2420887"/>
            <a:ext cx="4854699" cy="32724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37861" y="5412972"/>
            <a:ext cx="2157671" cy="1437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985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2060848"/>
            <a:ext cx="2057400" cy="474345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785" y="1451248"/>
            <a:ext cx="2314575" cy="60960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807665"/>
            <a:ext cx="5248275" cy="4381500"/>
          </a:xfrm>
          <a:prstGeom prst="rect">
            <a:avLst/>
          </a:prstGeom>
        </p:spPr>
      </p:pic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827584" y="380792"/>
            <a:ext cx="52437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HW </a:t>
            </a: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5</a:t>
            </a:r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3" name="TextBox 25"/>
          <p:cNvSpPr txBox="1">
            <a:spLocks noChangeArrowheads="1"/>
          </p:cNvSpPr>
          <p:nvPr/>
        </p:nvSpPr>
        <p:spPr bwMode="auto">
          <a:xfrm>
            <a:off x="827584" y="1067586"/>
            <a:ext cx="6480720" cy="31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342900" indent="-342900">
              <a:lnSpc>
                <a:spcPts val="1700"/>
              </a:lnSpc>
            </a:pP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Codes – Cubic Spline</a:t>
            </a:r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36354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496" y="182250"/>
            <a:ext cx="273630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en-US" altLang="ko-KR" sz="880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556792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6259777" y="5564126"/>
            <a:ext cx="1307479" cy="2146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6197327" y="2078786"/>
            <a:ext cx="2623145" cy="29343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388560" y="2852936"/>
            <a:ext cx="2882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</a:rPr>
              <a:t>Make (n-2) x (n-2) matrix </a:t>
            </a:r>
            <a:r>
              <a:rPr lang="en-US" altLang="ko-KR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900" y="4370660"/>
            <a:ext cx="3699268" cy="747809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2627784" y="4437112"/>
            <a:ext cx="523279" cy="2746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3735436" y="4465840"/>
            <a:ext cx="692548" cy="245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2771800" y="4711780"/>
            <a:ext cx="2913309" cy="443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4860032" y="4424557"/>
            <a:ext cx="566148" cy="2872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3995936" y="4098558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</a:rPr>
              <a:t>a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55990" y="4098558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</a:rPr>
              <a:t>b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19107" y="4108794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</a:rPr>
              <a:t>c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64088" y="5178678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</a:rPr>
              <a:t>d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49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827584" y="380792"/>
            <a:ext cx="52437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HW </a:t>
            </a: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5</a:t>
            </a:r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3" name="TextBox 25"/>
          <p:cNvSpPr txBox="1">
            <a:spLocks noChangeArrowheads="1"/>
          </p:cNvSpPr>
          <p:nvPr/>
        </p:nvSpPr>
        <p:spPr bwMode="auto">
          <a:xfrm>
            <a:off x="827584" y="1067586"/>
            <a:ext cx="6480720" cy="31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342900" indent="-342900">
              <a:lnSpc>
                <a:spcPts val="1700"/>
              </a:lnSpc>
            </a:pP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Codes – Cubic Spline</a:t>
            </a:r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36354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496" y="182250"/>
            <a:ext cx="273630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en-US" altLang="ko-KR" sz="880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556792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2569612"/>
            <a:ext cx="6541743" cy="2803604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150321"/>
            <a:ext cx="7488832" cy="264001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854899" y="3928770"/>
            <a:ext cx="7893565" cy="4855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69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827584" y="380792"/>
            <a:ext cx="52437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HW </a:t>
            </a: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5</a:t>
            </a:r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3" name="TextBox 25"/>
          <p:cNvSpPr txBox="1">
            <a:spLocks noChangeArrowheads="1"/>
          </p:cNvSpPr>
          <p:nvPr/>
        </p:nvSpPr>
        <p:spPr bwMode="auto">
          <a:xfrm>
            <a:off x="827584" y="1041804"/>
            <a:ext cx="4176464" cy="36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342900" indent="-342900">
              <a:lnSpc>
                <a:spcPts val="1700"/>
              </a:lnSpc>
            </a:pP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Results &amp; Discussion</a:t>
            </a:r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36354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496" y="182250"/>
            <a:ext cx="273630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556792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28800"/>
            <a:ext cx="4295775" cy="140017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996952"/>
            <a:ext cx="7372350" cy="2390775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266572" y="3312513"/>
            <a:ext cx="3369324" cy="5118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251520" y="4350120"/>
            <a:ext cx="3369324" cy="5118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979712" y="3608352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979712" y="4661968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801974" y="5898758"/>
            <a:ext cx="2545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sym typeface="Wingdings" panose="05000000000000000000" pitchFamily="2" charset="2"/>
              </a:rPr>
              <a:t>실제 </a:t>
            </a:r>
            <a:r>
              <a:rPr lang="en-US" altLang="ko-KR" sz="1600" b="1" dirty="0" smtClean="0">
                <a:sym typeface="Wingdings" panose="05000000000000000000" pitchFamily="2" charset="2"/>
              </a:rPr>
              <a:t>ln 2=0.6931471806</a:t>
            </a:r>
            <a:endParaRPr lang="ko-KR" altLang="en-US" sz="1600" b="1" dirty="0"/>
          </a:p>
        </p:txBody>
      </p:sp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303590"/>
              </p:ext>
            </p:extLst>
          </p:nvPr>
        </p:nvGraphicFramePr>
        <p:xfrm>
          <a:off x="4427984" y="5580929"/>
          <a:ext cx="3435794" cy="914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78558"/>
                <a:gridCol w="1657236"/>
              </a:tblGrid>
              <a:tr h="2478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Method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오차</a:t>
                      </a:r>
                      <a:r>
                        <a:rPr lang="en-US" altLang="ko-KR" sz="1400" dirty="0" smtClean="0"/>
                        <a:t>%</a:t>
                      </a:r>
                      <a:endParaRPr lang="ko-KR" altLang="en-US" sz="1400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Lagrange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18.366</a:t>
                      </a:r>
                      <a:endParaRPr lang="ko-KR" altLang="en-US" sz="1400" b="1" dirty="0"/>
                    </a:p>
                  </a:txBody>
                  <a:tcPr/>
                </a:tc>
              </a:tr>
              <a:tr h="182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Cubic spline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23.355</a:t>
                      </a:r>
                      <a:endParaRPr lang="ko-KR" alt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56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530</Words>
  <Application>Microsoft Office PowerPoint</Application>
  <PresentationFormat>화면 슬라이드 쇼(4:3)</PresentationFormat>
  <Paragraphs>220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8" baseType="lpstr">
      <vt:lpstr>배달의민족 한나</vt:lpstr>
      <vt:lpstr>나눔고딕 ExtraBold</vt:lpstr>
      <vt:lpstr>Cambria Math</vt:lpstr>
      <vt:lpstr>HY나무B</vt:lpstr>
      <vt:lpstr>나눔바른고딕</vt:lpstr>
      <vt:lpstr>맑은 고딕</vt:lpstr>
      <vt:lpstr>휴먼매직체</vt:lpstr>
      <vt:lpstr>나눔고딕</vt:lpstr>
      <vt:lpstr>Wingdings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NSM</dc:creator>
  <cp:lastModifiedBy>조규봉</cp:lastModifiedBy>
  <cp:revision>170</cp:revision>
  <dcterms:created xsi:type="dcterms:W3CDTF">2014-05-20T10:28:59Z</dcterms:created>
  <dcterms:modified xsi:type="dcterms:W3CDTF">2015-04-13T19:39:15Z</dcterms:modified>
</cp:coreProperties>
</file>